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3B18-9941-4E74-957F-80F8CD68234F}" type="datetimeFigureOut">
              <a:rPr lang="en-US" smtClean="0"/>
              <a:pPr/>
              <a:t>2/21/2023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E96A8-F741-4843-A746-198A07960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1176019"/>
            <a:ext cx="7687309" cy="46278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719" y="533400"/>
            <a:ext cx="4069079" cy="581660"/>
          </a:xfrm>
          <a:prstGeom prst="rect">
            <a:avLst/>
          </a:prstGeom>
          <a:solidFill>
            <a:srgbClr val="FCE9D9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Causes</a:t>
            </a:r>
            <a:r>
              <a:rPr sz="3200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3200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Soil</a:t>
            </a:r>
            <a:r>
              <a:rPr sz="3200" spc="-2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BF0000"/>
                </a:solidFill>
                <a:latin typeface="Times New Roman"/>
                <a:cs typeface="Times New Roman"/>
              </a:rPr>
              <a:t>Erosion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270" y="1634490"/>
            <a:ext cx="8627745" cy="429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700" marR="55880" indent="-457200">
              <a:lnSpc>
                <a:spcPct val="100000"/>
              </a:lnSpc>
              <a:spcBef>
                <a:spcPts val="100"/>
              </a:spcBef>
              <a:buFont typeface="MS UI Gothic"/>
              <a:buChar char="➢"/>
              <a:tabLst>
                <a:tab pos="520065" algn="l"/>
                <a:tab pos="520700" algn="l"/>
                <a:tab pos="2376805" algn="l"/>
                <a:tab pos="4434205" algn="l"/>
                <a:tab pos="5050790" algn="l"/>
                <a:tab pos="6396355" algn="l"/>
                <a:tab pos="8268970" algn="l"/>
              </a:tabLst>
            </a:pP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r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-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sc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le	de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f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res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tion	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f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or	</a:t>
            </a:r>
            <a:r>
              <a:rPr sz="2800" spc="-20" dirty="0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ee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n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g	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c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o</a:t>
            </a:r>
            <a:r>
              <a:rPr sz="2800" spc="-20" dirty="0">
                <a:solidFill>
                  <a:srgbClr val="000066"/>
                </a:solidFill>
                <a:latin typeface="Times New Roman"/>
                <a:cs typeface="Times New Roman"/>
              </a:rPr>
              <a:t>mm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e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c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l	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s 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well </a:t>
            </a: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as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day-to-day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needs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0066"/>
              </a:buClr>
              <a:buFont typeface="MS UI Gothic"/>
              <a:buChar char="➢"/>
            </a:pPr>
            <a:endParaRPr sz="2900">
              <a:latin typeface="Times New Roman"/>
              <a:cs typeface="Times New Roman"/>
            </a:endParaRPr>
          </a:p>
          <a:p>
            <a:pPr marL="520700" indent="-457200">
              <a:lnSpc>
                <a:spcPct val="100000"/>
              </a:lnSpc>
              <a:buFont typeface="MS UI Gothic"/>
              <a:buChar char="➢"/>
              <a:tabLst>
                <a:tab pos="520065" algn="l"/>
                <a:tab pos="520700" algn="l"/>
              </a:tabLst>
            </a:pP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Heavy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floods</a:t>
            </a:r>
            <a:r>
              <a:rPr sz="28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in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rivers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66"/>
              </a:buClr>
              <a:buFont typeface="MS UI Gothic"/>
              <a:buChar char="➢"/>
            </a:pPr>
            <a:endParaRPr sz="2900">
              <a:latin typeface="Times New Roman"/>
              <a:cs typeface="Times New Roman"/>
            </a:endParaRPr>
          </a:p>
          <a:p>
            <a:pPr marL="520700" indent="-457200">
              <a:lnSpc>
                <a:spcPct val="100000"/>
              </a:lnSpc>
              <a:buFont typeface="MS UI Gothic"/>
              <a:buChar char="➢"/>
              <a:tabLst>
                <a:tab pos="520065" algn="l"/>
                <a:tab pos="520700" algn="l"/>
              </a:tabLst>
            </a:pP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Overgrazing</a:t>
            </a:r>
            <a:r>
              <a:rPr sz="28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by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cattle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66"/>
              </a:buClr>
              <a:buFont typeface="MS UI Gothic"/>
              <a:buChar char="➢"/>
            </a:pPr>
            <a:endParaRPr sz="2900">
              <a:latin typeface="Times New Roman"/>
              <a:cs typeface="Times New Roman"/>
            </a:endParaRPr>
          </a:p>
          <a:p>
            <a:pPr marL="520700" indent="-457200">
              <a:lnSpc>
                <a:spcPct val="100000"/>
              </a:lnSpc>
              <a:buFont typeface="MS UI Gothic"/>
              <a:buChar char="➢"/>
              <a:tabLst>
                <a:tab pos="520065" algn="l"/>
                <a:tab pos="520700" algn="l"/>
              </a:tabLst>
            </a:pP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Dry</a:t>
            </a:r>
            <a:r>
              <a:rPr sz="28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violent</a:t>
            </a: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winds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66"/>
              </a:buClr>
              <a:buFont typeface="MS UI Gothic"/>
              <a:buChar char="➢"/>
            </a:pPr>
            <a:endParaRPr sz="2900">
              <a:latin typeface="Times New Roman"/>
              <a:cs typeface="Times New Roman"/>
            </a:endParaRPr>
          </a:p>
          <a:p>
            <a:pPr marL="520700" indent="-457200">
              <a:lnSpc>
                <a:spcPct val="100000"/>
              </a:lnSpc>
              <a:buFont typeface="MS UI Gothic"/>
              <a:buChar char="➢"/>
              <a:tabLst>
                <a:tab pos="520065" algn="l"/>
                <a:tab pos="520700" algn="l"/>
              </a:tabLst>
            </a:pP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Improper</a:t>
            </a:r>
            <a:r>
              <a:rPr sz="28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agricultural techniques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79" y="166370"/>
            <a:ext cx="4150360" cy="581660"/>
          </a:xfrm>
          <a:prstGeom prst="rect">
            <a:avLst/>
          </a:prstGeom>
          <a:solidFill>
            <a:srgbClr val="FCE9D9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Effects</a:t>
            </a:r>
            <a:r>
              <a:rPr sz="3200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of </a:t>
            </a:r>
            <a:r>
              <a:rPr sz="3200" spc="-5" dirty="0">
                <a:solidFill>
                  <a:srgbClr val="BF0000"/>
                </a:solidFill>
                <a:latin typeface="Times New Roman"/>
                <a:cs typeface="Times New Roman"/>
              </a:rPr>
              <a:t>Soil</a:t>
            </a:r>
            <a:r>
              <a:rPr sz="3200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Erosion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759" y="822959"/>
            <a:ext cx="8464550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MS UI Gothic"/>
              <a:buChar char="➢"/>
              <a:tabLst>
                <a:tab pos="355600" algn="l"/>
                <a:tab pos="2649855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Desertification</a:t>
            </a:r>
            <a:r>
              <a:rPr sz="2400" spc="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	land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MS UI Gothic"/>
              <a:buChar char="➢"/>
              <a:tabLst>
                <a:tab pos="3556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Decrease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in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productivity</a:t>
            </a:r>
            <a:r>
              <a:rPr sz="2400" spc="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land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MS UI Gothic"/>
              <a:buChar char="➢"/>
              <a:tabLst>
                <a:tab pos="3556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Reduction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agricultural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land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at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banks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rivers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buFont typeface="MS UI Gothic"/>
              <a:buChar char="➢"/>
              <a:tabLst>
                <a:tab pos="3556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Deposition</a:t>
            </a:r>
            <a:r>
              <a:rPr sz="2400" spc="3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30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3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in</a:t>
            </a:r>
            <a:r>
              <a:rPr sz="2400" spc="3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river</a:t>
            </a:r>
            <a:r>
              <a:rPr sz="2400" spc="3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beds</a:t>
            </a:r>
            <a:r>
              <a:rPr sz="2400" spc="3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</a:t>
            </a:r>
            <a:r>
              <a:rPr sz="2400" spc="3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canals</a:t>
            </a:r>
            <a:r>
              <a:rPr sz="2400" spc="3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causing</a:t>
            </a:r>
            <a:r>
              <a:rPr sz="2400" spc="3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diversion</a:t>
            </a:r>
            <a:r>
              <a:rPr sz="2400" spc="3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their natural flow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 hence leading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disasters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0750" y="3850640"/>
            <a:ext cx="4823459" cy="29794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663002"/>
          </a:xfrm>
          <a:prstGeom prst="rect">
            <a:avLst/>
          </a:prstGeom>
          <a:solidFill>
            <a:srgbClr val="FCE9D9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sz="4000" spc="-5" dirty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sz="4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4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5" dirty="0">
                <a:latin typeface="Times New Roman" pitchFamily="18" charset="0"/>
                <a:cs typeface="Times New Roman" pitchFamily="18" charset="0"/>
              </a:rPr>
              <a:t>Controlling</a:t>
            </a:r>
            <a:r>
              <a:rPr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5" dirty="0">
                <a:latin typeface="Times New Roman" pitchFamily="18" charset="0"/>
                <a:cs typeface="Times New Roman" pitchFamily="18" charset="0"/>
              </a:rPr>
              <a:t>Soil</a:t>
            </a:r>
            <a:r>
              <a:rPr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5" dirty="0">
                <a:latin typeface="Times New Roman" pitchFamily="18" charset="0"/>
                <a:cs typeface="Times New Roman" pitchFamily="18" charset="0"/>
              </a:rPr>
              <a:t>Erosion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9879" y="720090"/>
            <a:ext cx="5629275" cy="572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indent="-342900">
              <a:lnSpc>
                <a:spcPct val="100000"/>
              </a:lnSpc>
              <a:spcBef>
                <a:spcPts val="100"/>
              </a:spcBef>
              <a:buFont typeface="MS UI Gothic"/>
              <a:buChar char="➢"/>
              <a:tabLst>
                <a:tab pos="457200" algn="l"/>
              </a:tabLst>
            </a:pP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Reduced</a:t>
            </a:r>
            <a:r>
              <a:rPr sz="2200" spc="-3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tillage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Contour</a:t>
            </a:r>
            <a:r>
              <a:rPr sz="2200" spc="-3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cultivation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Strip</a:t>
            </a:r>
            <a:r>
              <a:rPr sz="2200" spc="-3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cropping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spc="-10" dirty="0">
                <a:solidFill>
                  <a:srgbClr val="000066"/>
                </a:solidFill>
                <a:latin typeface="Times New Roman"/>
                <a:cs typeface="Times New Roman"/>
              </a:rPr>
              <a:t>Terracing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2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forestation</a:t>
            </a:r>
            <a:r>
              <a:rPr sz="22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on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 barren</a:t>
            </a:r>
            <a:r>
              <a:rPr sz="22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land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Control</a:t>
            </a:r>
            <a:r>
              <a:rPr sz="22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2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overgrazing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Construction</a:t>
            </a:r>
            <a:r>
              <a:rPr sz="22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200" spc="-10" dirty="0">
                <a:solidFill>
                  <a:srgbClr val="000066"/>
                </a:solidFill>
                <a:latin typeface="Times New Roman"/>
                <a:cs typeface="Times New Roman"/>
              </a:rPr>
              <a:t> small</a:t>
            </a:r>
            <a:r>
              <a:rPr sz="22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check dams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spcBef>
                <a:spcPts val="5"/>
              </a:spcBef>
              <a:buFont typeface="MS UI Gothic"/>
              <a:buChar char="➢"/>
              <a:tabLst>
                <a:tab pos="457200" algn="l"/>
              </a:tabLst>
            </a:pP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Promotion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 equitable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use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 water resources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0066"/>
              </a:buClr>
              <a:buFont typeface="MS UI Gothic"/>
              <a:buChar char="➢"/>
            </a:pPr>
            <a:endParaRPr sz="2250">
              <a:latin typeface="Times New Roman"/>
              <a:cs typeface="Times New Roman"/>
            </a:endParaRPr>
          </a:p>
          <a:p>
            <a:pPr marL="457200" indent="-342900">
              <a:lnSpc>
                <a:spcPct val="100000"/>
              </a:lnSpc>
              <a:buFont typeface="MS UI Gothic"/>
              <a:buChar char="➢"/>
              <a:tabLst>
                <a:tab pos="457200" algn="l"/>
              </a:tabLst>
            </a:pP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Prevention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 excavation </a:t>
            </a:r>
            <a:r>
              <a:rPr sz="22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200" spc="-5" dirty="0">
                <a:solidFill>
                  <a:srgbClr val="000066"/>
                </a:solidFill>
                <a:latin typeface="Times New Roman"/>
                <a:cs typeface="Times New Roman"/>
              </a:rPr>
              <a:t> rocks</a:t>
            </a:r>
            <a:endParaRPr sz="2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52950" y="1140460"/>
            <a:ext cx="4546600" cy="36449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9800" y="374650"/>
            <a:ext cx="2413000" cy="520700"/>
          </a:xfrm>
          <a:prstGeom prst="rect">
            <a:avLst/>
          </a:prstGeom>
          <a:solidFill>
            <a:srgbClr val="FCE9D9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800" spc="-5" dirty="0">
                <a:latin typeface="Times New Roman"/>
                <a:cs typeface="Times New Roman"/>
              </a:rPr>
              <a:t>Desertification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26079" y="2438400"/>
            <a:ext cx="3495040" cy="459740"/>
          </a:xfrm>
          <a:prstGeom prst="rect">
            <a:avLst/>
          </a:prstGeom>
          <a:solidFill>
            <a:srgbClr val="91CF4F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sz="2400" b="1" spc="-5" dirty="0">
                <a:solidFill>
                  <a:srgbClr val="16365D"/>
                </a:solidFill>
                <a:latin typeface="Times New Roman"/>
                <a:cs typeface="Times New Roman"/>
              </a:rPr>
              <a:t>Causes</a:t>
            </a:r>
            <a:r>
              <a:rPr sz="2400" b="1" spc="-10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6365D"/>
                </a:solidFill>
                <a:latin typeface="Times New Roman"/>
                <a:cs typeface="Times New Roman"/>
              </a:rPr>
              <a:t>of</a:t>
            </a:r>
            <a:r>
              <a:rPr sz="2400" b="1" spc="-10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16365D"/>
                </a:solidFill>
                <a:latin typeface="Times New Roman"/>
                <a:cs typeface="Times New Roman"/>
              </a:rPr>
              <a:t>Desertification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17319" y="3539490"/>
            <a:ext cx="2101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Natural</a:t>
            </a:r>
            <a:r>
              <a:rPr sz="2400" b="1" spc="-4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Factors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729" y="4210050"/>
            <a:ext cx="468312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4090" marR="965200" indent="-1905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Very</a:t>
            </a:r>
            <a:r>
              <a:rPr sz="2400" spc="17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low</a:t>
            </a:r>
            <a:r>
              <a:rPr sz="2400" spc="15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rainfall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High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salinity of soils 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Excessive</a:t>
            </a:r>
            <a:r>
              <a:rPr sz="2400" spc="-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evaporation</a:t>
            </a:r>
            <a:endParaRPr sz="24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Vast difference 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in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diurnal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temperature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extremes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97500" y="3539490"/>
            <a:ext cx="3030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Anthropogenic</a:t>
            </a:r>
            <a:r>
              <a:rPr sz="2400" b="1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Factors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05729" y="4210050"/>
            <a:ext cx="333629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6920" marR="748030" indent="635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Overgrazing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Over</a:t>
            </a:r>
            <a:r>
              <a:rPr sz="2400" spc="-7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irrigation</a:t>
            </a:r>
            <a:endParaRPr sz="2400">
              <a:latin typeface="Times New Roman"/>
              <a:cs typeface="Times New Roman"/>
            </a:endParaRPr>
          </a:p>
          <a:p>
            <a:pPr marL="12700" marR="5080" indent="1270" algn="ctr">
              <a:lnSpc>
                <a:spcPct val="100000"/>
              </a:lnSpc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Excessive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ploughing 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Excessive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use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fertilizers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Continuous</a:t>
            </a:r>
            <a:r>
              <a:rPr sz="2400" spc="-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cutting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3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trees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5630" y="1301750"/>
            <a:ext cx="792670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2520" marR="5080" indent="-236982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Conversion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fertile land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into 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an infertile desert land </a:t>
            </a:r>
            <a:r>
              <a:rPr sz="2800" dirty="0">
                <a:solidFill>
                  <a:srgbClr val="000066"/>
                </a:solidFill>
                <a:latin typeface="Times New Roman"/>
                <a:cs typeface="Times New Roman"/>
              </a:rPr>
              <a:t>is </a:t>
            </a:r>
            <a:r>
              <a:rPr sz="2800" spc="-6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0066"/>
                </a:solidFill>
                <a:latin typeface="Times New Roman"/>
                <a:cs typeface="Times New Roman"/>
              </a:rPr>
              <a:t>called</a:t>
            </a:r>
            <a:r>
              <a:rPr sz="2800" spc="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Times New Roman"/>
                <a:cs typeface="Times New Roman"/>
              </a:rPr>
              <a:t>desertification</a:t>
            </a:r>
            <a:r>
              <a:rPr sz="2800" spc="-5" dirty="0">
                <a:solidFill>
                  <a:srgbClr val="000066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4150" y="26669"/>
            <a:ext cx="3854450" cy="337185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7239000" cy="8168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pc="-5" dirty="0">
                <a:latin typeface="Times New Roman"/>
                <a:cs typeface="Times New Roman"/>
              </a:rPr>
              <a:t>Effects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Desertification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" y="1724659"/>
            <a:ext cx="503237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indent="-342900">
              <a:lnSpc>
                <a:spcPct val="100000"/>
              </a:lnSpc>
              <a:spcBef>
                <a:spcPts val="100"/>
              </a:spcBef>
              <a:buFont typeface="MS UI Gothic"/>
              <a:buChar char="➢"/>
              <a:tabLst>
                <a:tab pos="4064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Poor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quality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06400" indent="-342900">
              <a:lnSpc>
                <a:spcPct val="100000"/>
              </a:lnSpc>
              <a:buFont typeface="MS UI Gothic"/>
              <a:buChar char="➢"/>
              <a:tabLst>
                <a:tab pos="4064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Rapid</a:t>
            </a:r>
            <a:r>
              <a:rPr sz="2400" spc="-3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erosion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06400" indent="-342900">
              <a:lnSpc>
                <a:spcPct val="100000"/>
              </a:lnSpc>
              <a:buFont typeface="MS UI Gothic"/>
              <a:buChar char="➢"/>
              <a:tabLst>
                <a:tab pos="4064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Unfavorable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climate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06400" indent="-342900">
              <a:lnSpc>
                <a:spcPct val="100000"/>
              </a:lnSpc>
              <a:buFont typeface="MS UI Gothic"/>
              <a:buChar char="➢"/>
              <a:tabLst>
                <a:tab pos="4064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Huge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economic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losses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06400" indent="-342900">
              <a:lnSpc>
                <a:spcPct val="100000"/>
              </a:lnSpc>
              <a:buFont typeface="MS UI Gothic"/>
              <a:buChar char="➢"/>
              <a:tabLst>
                <a:tab pos="4064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Low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water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table,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salty</a:t>
            </a:r>
            <a:r>
              <a:rPr sz="2400" spc="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hard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water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69229" y="3454400"/>
            <a:ext cx="3849370" cy="32575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162800" cy="816890"/>
          </a:xfrm>
          <a:prstGeom prst="rect">
            <a:avLst/>
          </a:prstGeom>
          <a:solidFill>
            <a:srgbClr val="91CF4F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spc="-5" dirty="0">
                <a:latin typeface="Times New Roman"/>
                <a:cs typeface="Times New Roman"/>
              </a:rPr>
              <a:t>Control</a:t>
            </a:r>
            <a:r>
              <a:rPr dirty="0">
                <a:latin typeface="Times New Roman"/>
                <a:cs typeface="Times New Roman"/>
              </a:rPr>
              <a:t> of </a:t>
            </a:r>
            <a:r>
              <a:rPr spc="-5" dirty="0">
                <a:latin typeface="Times New Roman"/>
                <a:cs typeface="Times New Roman"/>
              </a:rPr>
              <a:t>Desertification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8120" y="989329"/>
            <a:ext cx="8657590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Promoting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large-scale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plantation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trees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buFont typeface="MS UI Gothic"/>
              <a:buChar char="➢"/>
              <a:tabLst>
                <a:tab pos="3810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Changing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agricultural practices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promoting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dry</a:t>
            </a:r>
            <a:r>
              <a:rPr sz="2400" spc="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land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farming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81000" marR="30480" indent="-342900">
              <a:lnSpc>
                <a:spcPct val="100000"/>
              </a:lnSpc>
              <a:buFont typeface="MS UI Gothic"/>
              <a:buChar char="➢"/>
              <a:tabLst>
                <a:tab pos="3810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Development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6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pasture</a:t>
            </a:r>
            <a:r>
              <a:rPr sz="2400" spc="7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lands</a:t>
            </a:r>
            <a:r>
              <a:rPr sz="2400" spc="7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(suitable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for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Grazing)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control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overgrazing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buFont typeface="MS UI Gothic"/>
              <a:buChar char="➢"/>
              <a:tabLst>
                <a:tab pos="3810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Promoting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equitable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use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water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resources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buFont typeface="MS UI Gothic"/>
              <a:buChar char="➢"/>
              <a:tabLst>
                <a:tab pos="3810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Development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water catchment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areas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L="547370" marR="103505" indent="-436880">
              <a:lnSpc>
                <a:spcPct val="100000"/>
              </a:lnSpc>
              <a:spcBef>
                <a:spcPts val="2425"/>
              </a:spcBef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desertification is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increasing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significantly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in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Bhuj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northern </a:t>
            </a:r>
            <a:r>
              <a:rPr sz="2400" b="1" spc="-5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Gujarat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due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to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over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usages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ground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water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for last 20 years.</a:t>
            </a:r>
            <a:endParaRPr sz="2400">
              <a:latin typeface="Times New Roman"/>
              <a:cs typeface="Times New Roman"/>
            </a:endParaRPr>
          </a:p>
          <a:p>
            <a:pPr marL="1996439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Water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tables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going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down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by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3m/year.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6270" y="167639"/>
            <a:ext cx="2980690" cy="581660"/>
          </a:xfrm>
          <a:prstGeom prst="rect">
            <a:avLst/>
          </a:prstGeom>
          <a:solidFill>
            <a:srgbClr val="FFFF99"/>
          </a:solidFill>
        </p:spPr>
        <p:txBody>
          <a:bodyPr vert="horz" wrap="square" lIns="0" tIns="4699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solidFill>
                  <a:srgbClr val="16365D"/>
                </a:solidFill>
                <a:latin typeface="Times New Roman"/>
                <a:cs typeface="Times New Roman"/>
              </a:rPr>
              <a:t>Land</a:t>
            </a:r>
            <a:r>
              <a:rPr sz="3200" spc="-45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16365D"/>
                </a:solidFill>
                <a:latin typeface="Times New Roman"/>
                <a:cs typeface="Times New Roman"/>
              </a:rPr>
              <a:t>Resources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7170" y="1193800"/>
            <a:ext cx="862393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The</a:t>
            </a:r>
            <a:r>
              <a:rPr sz="2400" b="1" spc="-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Importance</a:t>
            </a:r>
            <a:r>
              <a:rPr sz="24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2400" b="1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BF0000"/>
                </a:solidFill>
                <a:latin typeface="Times New Roman"/>
                <a:cs typeface="Times New Roman"/>
              </a:rPr>
              <a:t>Land</a:t>
            </a:r>
            <a:endParaRPr sz="2400">
              <a:latin typeface="Times New Roman"/>
              <a:cs typeface="Times New Roman"/>
            </a:endParaRPr>
          </a:p>
          <a:p>
            <a:pPr marL="444500" indent="-342900">
              <a:lnSpc>
                <a:spcPct val="100000"/>
              </a:lnSpc>
              <a:spcBef>
                <a:spcPts val="2160"/>
              </a:spcBef>
              <a:buFont typeface="MS UI Gothic"/>
              <a:buChar char="➢"/>
              <a:tabLst>
                <a:tab pos="4445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human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civilization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has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thrived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land.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44500" indent="-342900">
              <a:lnSpc>
                <a:spcPct val="100000"/>
              </a:lnSpc>
              <a:buFont typeface="MS UI Gothic"/>
              <a:buChar char="➢"/>
              <a:tabLst>
                <a:tab pos="4445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Land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is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used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for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agriculture.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44500" indent="-342900">
              <a:lnSpc>
                <a:spcPct val="100000"/>
              </a:lnSpc>
              <a:buFont typeface="MS UI Gothic"/>
              <a:buChar char="➢"/>
              <a:tabLst>
                <a:tab pos="4445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Land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contains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huge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amount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mineral</a:t>
            </a:r>
            <a:r>
              <a:rPr sz="2400" spc="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deposits.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44500" indent="-342900">
              <a:lnSpc>
                <a:spcPct val="100000"/>
              </a:lnSpc>
              <a:buFont typeface="MS UI Gothic"/>
              <a:buChar char="➢"/>
              <a:tabLst>
                <a:tab pos="4445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It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also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contains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water 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in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form</a:t>
            </a:r>
            <a:r>
              <a:rPr sz="2400" spc="-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underground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water.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44500" indent="-342900">
              <a:lnSpc>
                <a:spcPct val="100000"/>
              </a:lnSpc>
              <a:buFont typeface="MS UI Gothic"/>
              <a:buChar char="➢"/>
              <a:tabLst>
                <a:tab pos="4445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Most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animals find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their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habitat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on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land.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66"/>
              </a:buClr>
              <a:buFont typeface="MS UI Gothic"/>
              <a:buChar char="➢"/>
            </a:pPr>
            <a:endParaRPr sz="2500">
              <a:latin typeface="Times New Roman"/>
              <a:cs typeface="Times New Roman"/>
            </a:endParaRPr>
          </a:p>
          <a:p>
            <a:pPr marL="444500" marR="17780" indent="-342900">
              <a:lnSpc>
                <a:spcPct val="100000"/>
              </a:lnSpc>
              <a:buFont typeface="MS UI Gothic"/>
              <a:buChar char="➢"/>
              <a:tabLst>
                <a:tab pos="4445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Land</a:t>
            </a:r>
            <a:r>
              <a:rPr sz="2400" spc="2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directly</a:t>
            </a:r>
            <a:r>
              <a:rPr sz="2400" spc="3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or</a:t>
            </a:r>
            <a:r>
              <a:rPr sz="2400" spc="2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indirectly</a:t>
            </a:r>
            <a:r>
              <a:rPr sz="2400" spc="3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provides</a:t>
            </a:r>
            <a:r>
              <a:rPr sz="2400" spc="2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all</a:t>
            </a:r>
            <a:r>
              <a:rPr sz="2400" spc="2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2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resources</a:t>
            </a:r>
            <a:r>
              <a:rPr sz="2400" spc="2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required</a:t>
            </a:r>
            <a:r>
              <a:rPr sz="2400" spc="2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to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fulfil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basic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needs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humans: food,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 cloth,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 shelter.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0300" y="560069"/>
            <a:ext cx="1851660" cy="521970"/>
          </a:xfrm>
          <a:prstGeom prst="rect">
            <a:avLst/>
          </a:prstGeom>
          <a:solidFill>
            <a:srgbClr val="FCE9D9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800" spc="-5" dirty="0">
                <a:solidFill>
                  <a:srgbClr val="16365D"/>
                </a:solidFill>
                <a:latin typeface="Times New Roman"/>
                <a:cs typeface="Times New Roman"/>
              </a:rPr>
              <a:t>Soil</a:t>
            </a:r>
            <a:r>
              <a:rPr sz="2800" spc="-40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16365D"/>
                </a:solidFill>
                <a:latin typeface="Times New Roman"/>
                <a:cs typeface="Times New Roman"/>
              </a:rPr>
              <a:t>profile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9400" y="2091690"/>
            <a:ext cx="863155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030" marR="17780" indent="-341630" algn="just">
              <a:lnSpc>
                <a:spcPct val="150000"/>
              </a:lnSpc>
              <a:spcBef>
                <a:spcPts val="100"/>
              </a:spcBef>
              <a:buFont typeface="MS UI Gothic"/>
              <a:buChar char="➢"/>
              <a:tabLst>
                <a:tab pos="367030" algn="l"/>
              </a:tabLst>
            </a:pPr>
            <a:r>
              <a:rPr sz="2400" b="1" dirty="0">
                <a:latin typeface="Times New Roman"/>
                <a:cs typeface="Times New Roman"/>
              </a:rPr>
              <a:t>Soil </a:t>
            </a:r>
            <a:r>
              <a:rPr sz="2400" b="1" spc="-5" dirty="0">
                <a:latin typeface="Times New Roman"/>
                <a:cs typeface="Times New Roman"/>
              </a:rPr>
              <a:t>profile </a:t>
            </a:r>
            <a:r>
              <a:rPr sz="2400" dirty="0">
                <a:latin typeface="Times New Roman"/>
                <a:cs typeface="Times New Roman"/>
              </a:rPr>
              <a:t>is a vertical </a:t>
            </a:r>
            <a:r>
              <a:rPr sz="2400" spc="-5" dirty="0">
                <a:latin typeface="Times New Roman"/>
                <a:cs typeface="Times New Roman"/>
              </a:rPr>
              <a:t>cross </a:t>
            </a:r>
            <a:r>
              <a:rPr sz="2400" dirty="0">
                <a:latin typeface="Times New Roman"/>
                <a:cs typeface="Times New Roman"/>
              </a:rPr>
              <a:t>section </a:t>
            </a:r>
            <a:r>
              <a:rPr sz="2400" spc="-5" dirty="0">
                <a:latin typeface="Times New Roman"/>
                <a:cs typeface="Times New Roman"/>
              </a:rPr>
              <a:t>from surface down </a:t>
            </a:r>
            <a:r>
              <a:rPr sz="2400" dirty="0">
                <a:latin typeface="Times New Roman"/>
                <a:cs typeface="Times New Roman"/>
              </a:rPr>
              <a:t>to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parent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materials.</a:t>
            </a:r>
            <a:r>
              <a:rPr sz="2400" dirty="0">
                <a:latin typeface="Times New Roman"/>
                <a:cs typeface="Times New Roman"/>
              </a:rPr>
              <a:t> 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well-</a:t>
            </a:r>
            <a:r>
              <a:rPr sz="2400" dirty="0">
                <a:latin typeface="Times New Roman"/>
                <a:cs typeface="Times New Roman"/>
              </a:rPr>
              <a:t> developed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soil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profile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shows</a:t>
            </a:r>
            <a:r>
              <a:rPr sz="2400" dirty="0">
                <a:latin typeface="Times New Roman"/>
                <a:cs typeface="Times New Roman"/>
              </a:rPr>
              <a:t> distinct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horizons.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S UI Gothic"/>
              <a:buChar char="➢"/>
            </a:pPr>
            <a:endParaRPr sz="3750">
              <a:latin typeface="Times New Roman"/>
              <a:cs typeface="Times New Roman"/>
            </a:endParaRPr>
          </a:p>
          <a:p>
            <a:pPr marL="367030" marR="24130" indent="-341630" algn="just">
              <a:lnSpc>
                <a:spcPct val="150000"/>
              </a:lnSpc>
              <a:buFont typeface="MS UI Gothic"/>
              <a:buChar char="➢"/>
              <a:tabLst>
                <a:tab pos="367030" algn="l"/>
              </a:tabLst>
            </a:pPr>
            <a:r>
              <a:rPr sz="2400" dirty="0">
                <a:latin typeface="Times New Roman"/>
                <a:cs typeface="Times New Roman"/>
              </a:rPr>
              <a:t>The three </a:t>
            </a:r>
            <a:r>
              <a:rPr sz="2400" spc="-5" dirty="0">
                <a:latin typeface="Times New Roman"/>
                <a:cs typeface="Times New Roman"/>
              </a:rPr>
              <a:t>major </a:t>
            </a:r>
            <a:r>
              <a:rPr sz="2400" dirty="0">
                <a:latin typeface="Times New Roman"/>
                <a:cs typeface="Times New Roman"/>
              </a:rPr>
              <a:t>horizons are </a:t>
            </a:r>
            <a:r>
              <a:rPr sz="2400" spc="-10" dirty="0">
                <a:latin typeface="Times New Roman"/>
                <a:cs typeface="Times New Roman"/>
              </a:rPr>
              <a:t>A, </a:t>
            </a:r>
            <a:r>
              <a:rPr sz="2400" spc="-5" dirty="0">
                <a:latin typeface="Times New Roman"/>
                <a:cs typeface="Times New Roman"/>
              </a:rPr>
              <a:t>B, </a:t>
            </a:r>
            <a:r>
              <a:rPr sz="2400" dirty="0">
                <a:latin typeface="Times New Roman"/>
                <a:cs typeface="Times New Roman"/>
              </a:rPr>
              <a:t>and C horizons. Horizons are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sometimes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 </a:t>
            </a:r>
            <a:r>
              <a:rPr sz="2400" spc="-5" dirty="0">
                <a:latin typeface="Times New Roman"/>
                <a:cs typeface="Times New Roman"/>
              </a:rPr>
              <a:t>called zones.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948690"/>
            <a:ext cx="862520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1115" indent="-342900">
              <a:lnSpc>
                <a:spcPct val="150000"/>
              </a:lnSpc>
              <a:spcBef>
                <a:spcPts val="10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8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profile</a:t>
            </a:r>
            <a:r>
              <a:rPr sz="2400" spc="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is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important</a:t>
            </a:r>
            <a:r>
              <a:rPr sz="2400" spc="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tool</a:t>
            </a:r>
            <a:r>
              <a:rPr sz="2400" spc="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for</a:t>
            </a:r>
            <a:r>
              <a:rPr sz="2400" spc="8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nutrient</a:t>
            </a:r>
            <a:r>
              <a:rPr sz="2400" spc="9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management</a:t>
            </a:r>
            <a:r>
              <a:rPr sz="2400" spc="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soil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fertility.</a:t>
            </a:r>
            <a:endParaRPr sz="2400">
              <a:latin typeface="Times New Roman"/>
              <a:cs typeface="Times New Roman"/>
            </a:endParaRPr>
          </a:p>
          <a:p>
            <a:pPr marL="381000" marR="31750" indent="-342900">
              <a:lnSpc>
                <a:spcPct val="150000"/>
              </a:lnSpc>
              <a:buFont typeface="MS UI Gothic"/>
              <a:buChar char="➢"/>
              <a:tabLst>
                <a:tab pos="381000" algn="l"/>
                <a:tab pos="394589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Decomposition</a:t>
            </a:r>
            <a:r>
              <a:rPr sz="2400" spc="13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12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weathers	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and</a:t>
            </a:r>
            <a:r>
              <a:rPr sz="2400" spc="1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organic</a:t>
            </a:r>
            <a:r>
              <a:rPr sz="2400" spc="1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matter,</a:t>
            </a:r>
            <a:r>
              <a:rPr sz="2400" spc="1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profile</a:t>
            </a:r>
            <a:r>
              <a:rPr sz="2400" spc="12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1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1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soil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changes.</a:t>
            </a:r>
            <a:endParaRPr sz="24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44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profile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is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made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distinct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layers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,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known</a:t>
            </a: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as</a:t>
            </a:r>
            <a:r>
              <a:rPr sz="2400" spc="4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000066"/>
                </a:solidFill>
                <a:latin typeface="Times New Roman"/>
                <a:cs typeface="Times New Roman"/>
              </a:rPr>
              <a:t>horizons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81000" marR="30480" indent="-342900">
              <a:lnSpc>
                <a:spcPct val="150000"/>
              </a:lnSpc>
              <a:buFont typeface="MS UI Gothic"/>
              <a:buChar char="➢"/>
              <a:tabLst>
                <a:tab pos="381000" algn="l"/>
                <a:tab pos="1080770" algn="l"/>
                <a:tab pos="1829435" algn="l"/>
                <a:tab pos="3049905" algn="l"/>
                <a:tab pos="4258945" algn="l"/>
                <a:tab pos="4790440" algn="l"/>
                <a:tab pos="6375400" algn="l"/>
                <a:tab pos="7363459" algn="l"/>
                <a:tab pos="7775575" algn="l"/>
              </a:tabLst>
            </a:pPr>
            <a:r>
              <a:rPr sz="2400" spc="-10" dirty="0">
                <a:solidFill>
                  <a:srgbClr val="000066"/>
                </a:solidFill>
                <a:latin typeface="Times New Roman"/>
                <a:cs typeface="Times New Roman"/>
              </a:rPr>
              <a:t>F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ive	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	co</a:t>
            </a:r>
            <a:r>
              <a:rPr sz="2400" spc="-15" dirty="0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sz="2400" spc="-20" dirty="0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on	</a:t>
            </a:r>
            <a:r>
              <a:rPr sz="2400" spc="5" dirty="0">
                <a:solidFill>
                  <a:srgbClr val="000066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orizons	are	collectively	kno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w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n	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	</a:t>
            </a:r>
            <a:r>
              <a:rPr sz="2400" spc="-30" dirty="0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aster  horizons.</a:t>
            </a:r>
            <a:endParaRPr sz="2400">
              <a:latin typeface="Times New Roman"/>
              <a:cs typeface="Times New Roman"/>
            </a:endParaRPr>
          </a:p>
          <a:p>
            <a:pPr marL="381000" marR="34290" indent="-342900">
              <a:lnSpc>
                <a:spcPct val="150000"/>
              </a:lnSpc>
              <a:buFont typeface="MS UI Gothic"/>
              <a:buChar char="➢"/>
              <a:tabLst>
                <a:tab pos="381000" algn="l"/>
              </a:tabLst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Study</a:t>
            </a:r>
            <a:r>
              <a:rPr sz="2400" spc="8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of</a:t>
            </a:r>
            <a:r>
              <a:rPr sz="2400" spc="6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6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profile</a:t>
            </a:r>
            <a:r>
              <a:rPr sz="2400" spc="7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is</a:t>
            </a:r>
            <a:r>
              <a:rPr sz="2400" spc="6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essential</a:t>
            </a:r>
            <a:r>
              <a:rPr sz="2400" spc="7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for</a:t>
            </a:r>
            <a:r>
              <a:rPr sz="2400" spc="6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proposed</a:t>
            </a:r>
            <a:r>
              <a:rPr sz="2400" spc="6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the</a:t>
            </a:r>
            <a:r>
              <a:rPr sz="2400" spc="6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soil</a:t>
            </a:r>
            <a:r>
              <a:rPr sz="2400" spc="6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structure</a:t>
            </a:r>
            <a:r>
              <a:rPr sz="2400" spc="6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and </a:t>
            </a:r>
            <a:r>
              <a:rPr sz="2400" spc="-58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for </a:t>
            </a:r>
            <a:r>
              <a:rPr sz="2400" dirty="0">
                <a:solidFill>
                  <a:srgbClr val="000066"/>
                </a:solidFill>
                <a:latin typeface="Times New Roman"/>
                <a:cs typeface="Times New Roman"/>
              </a:rPr>
              <a:t>technical </a:t>
            </a: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descriptions.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6633" y="830353"/>
            <a:ext cx="4780733" cy="533064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422900" y="3265170"/>
            <a:ext cx="3223260" cy="459740"/>
          </a:xfrm>
          <a:prstGeom prst="rect">
            <a:avLst/>
          </a:prstGeom>
          <a:ln w="25518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400" i="1" spc="-5" dirty="0">
                <a:solidFill>
                  <a:srgbClr val="000066"/>
                </a:solidFill>
                <a:latin typeface="Arial"/>
                <a:cs typeface="Arial"/>
              </a:rPr>
              <a:t>Horizons</a:t>
            </a:r>
            <a:r>
              <a:rPr sz="2400" i="1" spc="-2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0066"/>
                </a:solidFill>
                <a:latin typeface="Arial"/>
                <a:cs typeface="Arial"/>
              </a:rPr>
              <a:t>in</a:t>
            </a:r>
            <a:r>
              <a:rPr sz="2400" i="1" spc="-2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6365D"/>
                </a:solidFill>
                <a:latin typeface="Times New Roman"/>
                <a:cs typeface="Times New Roman"/>
              </a:rPr>
              <a:t>Soil</a:t>
            </a:r>
            <a:r>
              <a:rPr sz="2400" b="1" spc="-20" dirty="0">
                <a:solidFill>
                  <a:srgbClr val="16365D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6365D"/>
                </a:solidFill>
                <a:latin typeface="Times New Roman"/>
                <a:cs typeface="Times New Roman"/>
              </a:rPr>
              <a:t>profile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13359"/>
            <a:ext cx="8229600" cy="640080"/>
          </a:xfrm>
          <a:custGeom>
            <a:avLst/>
            <a:gdLst/>
            <a:ahLst/>
            <a:cxnLst/>
            <a:rect l="l" t="t" r="r" b="b"/>
            <a:pathLst>
              <a:path w="8229600" h="640080">
                <a:moveTo>
                  <a:pt x="8229600" y="0"/>
                </a:moveTo>
                <a:lnTo>
                  <a:pt x="0" y="0"/>
                </a:lnTo>
                <a:lnTo>
                  <a:pt x="0" y="640080"/>
                </a:lnTo>
                <a:lnTo>
                  <a:pt x="4114800" y="640080"/>
                </a:lnTo>
                <a:lnTo>
                  <a:pt x="8229600" y="6400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3060" y="246379"/>
            <a:ext cx="335470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1280" algn="l"/>
              </a:tabLst>
            </a:pPr>
            <a:r>
              <a:rPr sz="3600" b="0" spc="5" dirty="0">
                <a:solidFill>
                  <a:srgbClr val="BF0000"/>
                </a:solidFill>
                <a:latin typeface="Cambria"/>
                <a:cs typeface="Cambria"/>
              </a:rPr>
              <a:t>F</a:t>
            </a:r>
            <a:r>
              <a:rPr sz="3600" b="0" spc="-5" dirty="0">
                <a:solidFill>
                  <a:srgbClr val="BF0000"/>
                </a:solidFill>
                <a:latin typeface="Cambria"/>
                <a:cs typeface="Cambria"/>
              </a:rPr>
              <a:t>u</a:t>
            </a:r>
            <a:r>
              <a:rPr sz="3600" b="0" spc="-10" dirty="0">
                <a:solidFill>
                  <a:srgbClr val="BF0000"/>
                </a:solidFill>
                <a:latin typeface="Cambria"/>
                <a:cs typeface="Cambria"/>
              </a:rPr>
              <a:t>n</a:t>
            </a:r>
            <a:r>
              <a:rPr sz="3600" b="0" dirty="0">
                <a:solidFill>
                  <a:srgbClr val="BF0000"/>
                </a:solidFill>
                <a:latin typeface="Cambria"/>
                <a:cs typeface="Cambria"/>
              </a:rPr>
              <a:t>c</a:t>
            </a:r>
            <a:r>
              <a:rPr sz="3600" b="0" spc="-5" dirty="0">
                <a:solidFill>
                  <a:srgbClr val="BF0000"/>
                </a:solidFill>
                <a:latin typeface="Cambria"/>
                <a:cs typeface="Cambria"/>
              </a:rPr>
              <a:t>ti</a:t>
            </a:r>
            <a:r>
              <a:rPr sz="3600" b="0" spc="-10" dirty="0">
                <a:solidFill>
                  <a:srgbClr val="BF0000"/>
                </a:solidFill>
                <a:latin typeface="Cambria"/>
                <a:cs typeface="Cambria"/>
              </a:rPr>
              <a:t>o</a:t>
            </a:r>
            <a:r>
              <a:rPr sz="3600" b="0" spc="-5" dirty="0">
                <a:solidFill>
                  <a:srgbClr val="BF0000"/>
                </a:solidFill>
                <a:latin typeface="Cambria"/>
                <a:cs typeface="Cambria"/>
              </a:rPr>
              <a:t>n</a:t>
            </a:r>
            <a:r>
              <a:rPr sz="3600" b="0" dirty="0">
                <a:solidFill>
                  <a:srgbClr val="BF0000"/>
                </a:solidFill>
                <a:latin typeface="Cambria"/>
                <a:cs typeface="Cambria"/>
              </a:rPr>
              <a:t>s</a:t>
            </a:r>
            <a:r>
              <a:rPr sz="3600" b="0" spc="-5" dirty="0">
                <a:solidFill>
                  <a:srgbClr val="BF0000"/>
                </a:solidFill>
                <a:latin typeface="Cambria"/>
                <a:cs typeface="Cambria"/>
              </a:rPr>
              <a:t> </a:t>
            </a:r>
            <a:r>
              <a:rPr sz="3600" b="0" spc="-10" dirty="0">
                <a:solidFill>
                  <a:srgbClr val="BF0000"/>
                </a:solidFill>
                <a:latin typeface="Cambria"/>
                <a:cs typeface="Cambria"/>
              </a:rPr>
              <a:t>o</a:t>
            </a:r>
            <a:r>
              <a:rPr sz="3600" b="0" dirty="0">
                <a:solidFill>
                  <a:srgbClr val="BF0000"/>
                </a:solidFill>
                <a:latin typeface="Cambria"/>
                <a:cs typeface="Cambria"/>
              </a:rPr>
              <a:t>f	</a:t>
            </a:r>
            <a:r>
              <a:rPr sz="3600" b="0" spc="-5" dirty="0">
                <a:solidFill>
                  <a:srgbClr val="BF0000"/>
                </a:solidFill>
                <a:latin typeface="Cambria"/>
                <a:cs typeface="Cambria"/>
              </a:rPr>
              <a:t>So</a:t>
            </a:r>
            <a:r>
              <a:rPr sz="3600" b="0" spc="-10" dirty="0">
                <a:solidFill>
                  <a:srgbClr val="BF0000"/>
                </a:solidFill>
                <a:latin typeface="Cambria"/>
                <a:cs typeface="Cambria"/>
              </a:rPr>
              <a:t>i</a:t>
            </a:r>
            <a:r>
              <a:rPr sz="3600" b="0" dirty="0">
                <a:solidFill>
                  <a:srgbClr val="BF0000"/>
                </a:solidFill>
                <a:latin typeface="Cambria"/>
                <a:cs typeface="Cambria"/>
              </a:rPr>
              <a:t>l</a:t>
            </a:r>
            <a:endParaRPr sz="3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8290" y="1475740"/>
            <a:ext cx="8248650" cy="444119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5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10" dirty="0">
                <a:latin typeface="Times New Roman"/>
                <a:cs typeface="Times New Roman"/>
              </a:rPr>
              <a:t>Role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in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nutrient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cycles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5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In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agriculture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4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Regulate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the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water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5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Regulate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the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emissions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gases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40"/>
              </a:spcBef>
              <a:buFont typeface="MS UI Gothic"/>
              <a:buChar char="➢"/>
              <a:tabLst>
                <a:tab pos="381000" algn="l"/>
                <a:tab pos="4933950" algn="l"/>
              </a:tabLst>
            </a:pPr>
            <a:r>
              <a:rPr sz="3000" spc="-5" dirty="0">
                <a:latin typeface="Times New Roman"/>
                <a:cs typeface="Times New Roman"/>
              </a:rPr>
              <a:t>Degrade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pollutants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filter	</a:t>
            </a:r>
            <a:r>
              <a:rPr sz="3000" spc="-5" dirty="0">
                <a:latin typeface="Times New Roman"/>
                <a:cs typeface="Times New Roman"/>
              </a:rPr>
              <a:t>ground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water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5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Producing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clay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4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Provide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the structural material as brick,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cement etc.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50"/>
              </a:spcBef>
              <a:buFont typeface="MS UI Gothic"/>
              <a:buChar char="➢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Sequester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carbon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as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organic matter.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5520" y="1682750"/>
            <a:ext cx="3617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BF0000"/>
                </a:solidFill>
                <a:latin typeface="Times New Roman"/>
                <a:cs typeface="Times New Roman"/>
              </a:rPr>
              <a:t>Land</a:t>
            </a:r>
            <a:r>
              <a:rPr sz="3600" spc="-8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BF0000"/>
                </a:solidFill>
                <a:latin typeface="Times New Roman"/>
                <a:cs typeface="Times New Roman"/>
              </a:rPr>
              <a:t>Degradation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590" y="2505710"/>
            <a:ext cx="8304530" cy="2584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9900"/>
              </a:lnSpc>
              <a:spcBef>
                <a:spcPts val="100"/>
              </a:spcBef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fertility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land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supports the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growth and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productivity 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natural vegetation and agricultural crops.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number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natural and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man-made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factors </a:t>
            </a:r>
            <a:r>
              <a:rPr sz="28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lower the </a:t>
            </a:r>
            <a:r>
              <a:rPr sz="2800" b="1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quality of </a:t>
            </a:r>
            <a:r>
              <a:rPr sz="2800" b="1" i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land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. 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This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commonly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referred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 as land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degradation.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9679" y="151129"/>
            <a:ext cx="41649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BF0000"/>
                </a:solidFill>
                <a:latin typeface="Times New Roman"/>
                <a:cs typeface="Times New Roman"/>
              </a:rPr>
              <a:t>Causes</a:t>
            </a:r>
            <a:r>
              <a:rPr sz="2800" spc="-1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BF0000"/>
                </a:solidFill>
                <a:latin typeface="Times New Roman"/>
                <a:cs typeface="Times New Roman"/>
              </a:rPr>
              <a:t>of</a:t>
            </a:r>
            <a:r>
              <a:rPr sz="2800" spc="-2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BF0000"/>
                </a:solidFill>
                <a:latin typeface="Times New Roman"/>
                <a:cs typeface="Times New Roman"/>
              </a:rPr>
              <a:t>land</a:t>
            </a:r>
            <a:r>
              <a:rPr sz="2800" spc="-3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BF0000"/>
                </a:solidFill>
                <a:latin typeface="Times New Roman"/>
                <a:cs typeface="Times New Roman"/>
              </a:rPr>
              <a:t>degradation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569" y="1004570"/>
            <a:ext cx="7935595" cy="5571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Times New Roman"/>
                <a:cs typeface="Times New Roman"/>
              </a:rPr>
              <a:t>Natural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factors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Heavy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rains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High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speed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 wind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storms</a:t>
            </a:r>
            <a:endParaRPr sz="2800">
              <a:latin typeface="Times New Roman"/>
              <a:cs typeface="Times New Roman"/>
            </a:endParaRPr>
          </a:p>
          <a:p>
            <a:pPr marL="50800" marR="123825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Natural disasters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like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earthquakes ,floods,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prolonged </a:t>
            </a:r>
            <a:r>
              <a:rPr sz="2800" spc="-6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drought,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etc.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MS UI Gothic"/>
              <a:buChar char="➢"/>
            </a:pPr>
            <a:endParaRPr sz="2900">
              <a:latin typeface="Times New Roman"/>
              <a:cs typeface="Times New Roman"/>
            </a:endParaRPr>
          </a:p>
          <a:p>
            <a:pPr marL="50800">
              <a:lnSpc>
                <a:spcPts val="3354"/>
              </a:lnSpc>
            </a:pPr>
            <a:r>
              <a:rPr sz="2800" b="1" spc="-5" dirty="0">
                <a:latin typeface="Times New Roman"/>
                <a:cs typeface="Times New Roman"/>
              </a:rPr>
              <a:t>Anthropogenic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factors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ts val="3354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Mining.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Urbanization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indiscriminate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and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uncontrolled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removal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 trees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Excess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use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fertilizers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Industrial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discharges</a:t>
            </a:r>
            <a:endParaRPr sz="2800">
              <a:latin typeface="Times New Roman"/>
              <a:cs typeface="Times New Roman"/>
            </a:endParaRPr>
          </a:p>
          <a:p>
            <a:pPr marL="334645" indent="-284480">
              <a:lnSpc>
                <a:spcPct val="100000"/>
              </a:lnSpc>
              <a:buSzPct val="96428"/>
              <a:buFont typeface="MS UI Gothic"/>
              <a:buChar char="➢"/>
              <a:tabLst>
                <a:tab pos="335280" algn="l"/>
              </a:tabLst>
            </a:pP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Overgrazing,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soil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Times New Roman"/>
                <a:cs typeface="Times New Roman"/>
              </a:rPr>
              <a:t>erosion,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etc..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350" y="415290"/>
            <a:ext cx="187261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BF0000"/>
                </a:solidFill>
                <a:latin typeface="Times New Roman"/>
                <a:cs typeface="Times New Roman"/>
              </a:rPr>
              <a:t>Soil</a:t>
            </a:r>
            <a:r>
              <a:rPr sz="2800" spc="-7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BF0000"/>
                </a:solidFill>
                <a:latin typeface="Times New Roman"/>
                <a:cs typeface="Times New Roman"/>
              </a:rPr>
              <a:t>Erosion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350" y="1116329"/>
            <a:ext cx="844804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Soil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erosion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removal of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top soil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from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its resting place by various 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physical agencies like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wind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water.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It can be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defined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as “the 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detachment and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transport of the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fertile 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layer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soil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water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or air.” 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It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also known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 as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the creeping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death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 of land.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84700" y="3415029"/>
            <a:ext cx="4467859" cy="33528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20040" y="4771390"/>
            <a:ext cx="400113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0066"/>
                </a:solidFill>
                <a:latin typeface="Times New Roman"/>
                <a:cs typeface="Times New Roman"/>
              </a:rPr>
              <a:t>The detachment and transportation </a:t>
            </a:r>
            <a:r>
              <a:rPr sz="2000" b="1" spc="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20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the fertile </a:t>
            </a:r>
            <a:r>
              <a:rPr sz="2000" b="1" dirty="0">
                <a:solidFill>
                  <a:srgbClr val="000066"/>
                </a:solidFill>
                <a:latin typeface="Times New Roman"/>
                <a:cs typeface="Times New Roman"/>
              </a:rPr>
              <a:t>layer of soil by water or </a:t>
            </a:r>
            <a:r>
              <a:rPr sz="2000" b="1" spc="-484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air.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506</Words>
  <Application>Microsoft Office PowerPoint</Application>
  <PresentationFormat>On-screen Show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Land Resources</vt:lpstr>
      <vt:lpstr>Soil profile</vt:lpstr>
      <vt:lpstr>Slide 4</vt:lpstr>
      <vt:lpstr>Slide 5</vt:lpstr>
      <vt:lpstr>Functions of Soil</vt:lpstr>
      <vt:lpstr>Land Degradation</vt:lpstr>
      <vt:lpstr>Causes of land degradation</vt:lpstr>
      <vt:lpstr>Soil Erosion</vt:lpstr>
      <vt:lpstr>Causes of Soil Erosion</vt:lpstr>
      <vt:lpstr>Effects of Soil Erosion</vt:lpstr>
      <vt:lpstr>Methods of Controlling Soil Erosion</vt:lpstr>
      <vt:lpstr>Desertification</vt:lpstr>
      <vt:lpstr>Effects of Desertification</vt:lpstr>
      <vt:lpstr>Control of Desertification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Vijay</dc:creator>
  <cp:lastModifiedBy>Vijay</cp:lastModifiedBy>
  <cp:revision>2</cp:revision>
  <dcterms:created xsi:type="dcterms:W3CDTF">2023-02-21T14:44:30Z</dcterms:created>
  <dcterms:modified xsi:type="dcterms:W3CDTF">2023-02-21T14:56:34Z</dcterms:modified>
</cp:coreProperties>
</file>