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6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9853" autoAdjust="0"/>
    <p:restoredTop sz="94660"/>
  </p:normalViewPr>
  <p:slideViewPr>
    <p:cSldViewPr>
      <p:cViewPr varScale="1">
        <p:scale>
          <a:sx n="68" d="100"/>
          <a:sy n="68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7E0DC-EC0D-4962-A5F0-BA792050C3B0}" type="datetimeFigureOut">
              <a:rPr lang="en-US" smtClean="0"/>
              <a:pPr/>
              <a:t>23/06/2023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7DAFD-2261-45D3-93EB-35481BB2EC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7E0DC-EC0D-4962-A5F0-BA792050C3B0}" type="datetimeFigureOut">
              <a:rPr lang="en-US" smtClean="0"/>
              <a:pPr/>
              <a:t>23/06/2023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7DAFD-2261-45D3-93EB-35481BB2EC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7E0DC-EC0D-4962-A5F0-BA792050C3B0}" type="datetimeFigureOut">
              <a:rPr lang="en-US" smtClean="0"/>
              <a:pPr/>
              <a:t>23/06/2023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7DAFD-2261-45D3-93EB-35481BB2EC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7E0DC-EC0D-4962-A5F0-BA792050C3B0}" type="datetimeFigureOut">
              <a:rPr lang="en-US" smtClean="0"/>
              <a:pPr/>
              <a:t>23/06/2023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7DAFD-2261-45D3-93EB-35481BB2EC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7E0DC-EC0D-4962-A5F0-BA792050C3B0}" type="datetimeFigureOut">
              <a:rPr lang="en-US" smtClean="0"/>
              <a:pPr/>
              <a:t>23/06/2023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7DAFD-2261-45D3-93EB-35481BB2EC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7E0DC-EC0D-4962-A5F0-BA792050C3B0}" type="datetimeFigureOut">
              <a:rPr lang="en-US" smtClean="0"/>
              <a:pPr/>
              <a:t>23/06/2023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7DAFD-2261-45D3-93EB-35481BB2EC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7E0DC-EC0D-4962-A5F0-BA792050C3B0}" type="datetimeFigureOut">
              <a:rPr lang="en-US" smtClean="0"/>
              <a:pPr/>
              <a:t>23/06/2023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7DAFD-2261-45D3-93EB-35481BB2EC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7E0DC-EC0D-4962-A5F0-BA792050C3B0}" type="datetimeFigureOut">
              <a:rPr lang="en-US" smtClean="0"/>
              <a:pPr/>
              <a:t>23/06/2023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7DAFD-2261-45D3-93EB-35481BB2EC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7E0DC-EC0D-4962-A5F0-BA792050C3B0}" type="datetimeFigureOut">
              <a:rPr lang="en-US" smtClean="0"/>
              <a:pPr/>
              <a:t>23/06/2023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7DAFD-2261-45D3-93EB-35481BB2EC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7E0DC-EC0D-4962-A5F0-BA792050C3B0}" type="datetimeFigureOut">
              <a:rPr lang="en-US" smtClean="0"/>
              <a:pPr/>
              <a:t>23/06/2023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7DAFD-2261-45D3-93EB-35481BB2EC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7E0DC-EC0D-4962-A5F0-BA792050C3B0}" type="datetimeFigureOut">
              <a:rPr lang="en-US" smtClean="0"/>
              <a:pPr/>
              <a:t>23/06/2023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7DAFD-2261-45D3-93EB-35481BB2EC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7E0DC-EC0D-4962-A5F0-BA792050C3B0}" type="datetimeFigureOut">
              <a:rPr lang="en-US" smtClean="0"/>
              <a:pPr/>
              <a:t>23/06/2023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7DAFD-2261-45D3-93EB-35481BB2EC1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9280" y="761841"/>
            <a:ext cx="7884000" cy="2285519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en-IN" b="1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b="1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b="1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b="1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b="1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b="1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US" sz="3300" b="1" dirty="0" smtClean="0"/>
              <a:t> </a:t>
            </a:r>
            <a:r>
              <a:rPr lang="en-US" b="1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Software Engineering  </a:t>
            </a:r>
            <a:br>
              <a:rPr lang="en-US" b="1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US" b="1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BTCS-3603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endParaRPr lang="en-US" b="1" dirty="0"/>
          </a:p>
        </p:txBody>
      </p:sp>
      <p:pic>
        <p:nvPicPr>
          <p:cNvPr id="2051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86561" y="10082"/>
            <a:ext cx="1477440" cy="894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Footer Placeholder 4"/>
          <p:cNvSpPr txBox="1">
            <a:spLocks/>
          </p:cNvSpPr>
          <p:nvPr/>
        </p:nvSpPr>
        <p:spPr bwMode="auto">
          <a:xfrm>
            <a:off x="5126400" y="6392832"/>
            <a:ext cx="4017600" cy="365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 defTabSz="912973"/>
            <a:r>
              <a:rPr lang="en-US" sz="1400" b="1" dirty="0">
                <a:latin typeface="Calibri" pitchFamily="34" charset="0"/>
              </a:rPr>
              <a:t>Department of Computer Science &amp; Engineering</a:t>
            </a: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5467681" y="4038184"/>
            <a:ext cx="3470400" cy="1448792"/>
          </a:xfrm>
          <a:prstGeom prst="rect">
            <a:avLst/>
          </a:prstGeom>
        </p:spPr>
        <p:txBody>
          <a:bodyPr lIns="91430" tIns="45715" rIns="91430" bIns="45715" anchor="ctr">
            <a:normAutofit fontScale="4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IN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dirty="0"/>
              <a:t>Prepared by</a:t>
            </a:r>
            <a:r>
              <a:rPr lang="en-IN" dirty="0" smtClean="0"/>
              <a:t>: Er. Jasdeep Singh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743040" y="2590833"/>
            <a:ext cx="5114880" cy="1447351"/>
          </a:xfrm>
          <a:prstGeom prst="rect">
            <a:avLst/>
          </a:prstGeom>
        </p:spPr>
        <p:txBody>
          <a:bodyPr lIns="91430" tIns="45715" rIns="91430" bIns="45715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  <a:defRPr/>
            </a:pPr>
            <a:r>
              <a:rPr lang="en-IN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B.Tech CSE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6th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20" name="Rectangle 19">
            <a:extLst>
              <a:ext uri="{FF2B5EF4-FFF2-40B4-BE49-F238E27FC236}"/>
            </a:extLst>
          </p:cNvPr>
          <p:cNvSpPr/>
          <p:nvPr/>
        </p:nvSpPr>
        <p:spPr>
          <a:xfrm>
            <a:off x="8640" y="6392832"/>
            <a:ext cx="5185440" cy="365798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anchor="ctr"/>
          <a:lstStyle/>
          <a:p>
            <a:pPr algn="ctr">
              <a:defRPr/>
            </a:pPr>
            <a:r>
              <a:rPr lang="en-GB" sz="1500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Example:</a:t>
            </a:r>
            <a:r>
              <a:rPr lang="en-US" b="1" dirty="0" err="1"/>
              <a:t>Structure</a:t>
            </a:r>
            <a:r>
              <a:rPr lang="en-US" b="1" dirty="0"/>
              <a:t> chart for an Email server</a:t>
            </a:r>
            <a:endParaRPr lang="en-US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3000" y="2286794"/>
            <a:ext cx="6858000" cy="315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3" descr="RIMT Universit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66037" y="0"/>
            <a:ext cx="1477963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186362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GB" sz="1500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Structured Chart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66037" y="0"/>
            <a:ext cx="1477963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186362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GB" sz="1500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fontScale="85000" lnSpcReduction="20000"/>
          </a:bodyPr>
          <a:lstStyle/>
          <a:p>
            <a:pPr fontAlgn="base"/>
            <a:r>
              <a:rPr lang="en-US" b="1" dirty="0"/>
              <a:t>Structure Chart</a:t>
            </a:r>
            <a:r>
              <a:rPr lang="en-US" dirty="0"/>
              <a:t> represent hierarchical structure of modules. It breaks down the entire system into lowest functional modules, describe functions and sub-functions of each module of a system to a greater detail. </a:t>
            </a:r>
            <a:endParaRPr lang="en-US" dirty="0" smtClean="0"/>
          </a:p>
          <a:p>
            <a:pPr fontAlgn="base"/>
            <a:r>
              <a:rPr lang="en-US" dirty="0" smtClean="0"/>
              <a:t>Structure </a:t>
            </a:r>
            <a:r>
              <a:rPr lang="en-US" dirty="0"/>
              <a:t>Chart partitions the system into black boxes (functionality of the system is known to the users but inner details are unknown). </a:t>
            </a:r>
            <a:endParaRPr lang="en-US" dirty="0" smtClean="0"/>
          </a:p>
          <a:p>
            <a:pPr fontAlgn="base"/>
            <a:r>
              <a:rPr lang="en-US" dirty="0" smtClean="0"/>
              <a:t>Inputs </a:t>
            </a:r>
            <a:r>
              <a:rPr lang="en-US" dirty="0"/>
              <a:t>are given to the black boxes and appropriate outputs are generated.</a:t>
            </a:r>
          </a:p>
          <a:p>
            <a:pPr fontAlgn="base"/>
            <a:r>
              <a:rPr lang="en-US" dirty="0"/>
              <a:t>Modules at top level called modules at low level. Components are read from top to bottom and left to right. </a:t>
            </a:r>
            <a:endParaRPr lang="en-US" dirty="0" smtClean="0"/>
          </a:p>
          <a:p>
            <a:pPr fontAlgn="base"/>
            <a:r>
              <a:rPr lang="en-US" dirty="0" smtClean="0"/>
              <a:t>When </a:t>
            </a:r>
            <a:r>
              <a:rPr lang="en-US" dirty="0"/>
              <a:t>a module calls another, it views the called module as black box, passing required parameters and receiving results.</a:t>
            </a:r>
          </a:p>
          <a:p>
            <a:endParaRPr lang="en-US" dirty="0"/>
          </a:p>
        </p:txBody>
      </p:sp>
      <p:pic>
        <p:nvPicPr>
          <p:cNvPr id="4" name="Picture 3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66037" y="0"/>
            <a:ext cx="1477963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186362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GB" sz="1500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 smtClean="0"/>
              <a:t>Symbols used in construction of structured chart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fontAlgn="base"/>
            <a:r>
              <a:rPr lang="en-US" b="1" dirty="0" smtClean="0"/>
              <a:t>Module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It represents the process or task of the system. It is of three types.</a:t>
            </a:r>
            <a:endParaRPr lang="en-US" dirty="0" smtClean="0"/>
          </a:p>
          <a:p>
            <a:pPr lvl="1" fontAlgn="base"/>
            <a:r>
              <a:rPr lang="en-US" b="1" dirty="0"/>
              <a:t>Control Module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A control module branches to more than one sub module.</a:t>
            </a:r>
          </a:p>
          <a:p>
            <a:pPr lvl="1" fontAlgn="base"/>
            <a:r>
              <a:rPr lang="en-US" b="1" dirty="0"/>
              <a:t>Sub Module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Sub Module is a module which is the part (Child) of another module.</a:t>
            </a:r>
          </a:p>
          <a:p>
            <a:pPr lvl="1" fontAlgn="base"/>
            <a:r>
              <a:rPr lang="en-US" b="1" dirty="0"/>
              <a:t>Library Module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Library Module are reusable and </a:t>
            </a:r>
            <a:r>
              <a:rPr lang="en-US" dirty="0" err="1"/>
              <a:t>invokable</a:t>
            </a:r>
            <a:r>
              <a:rPr lang="en-US" dirty="0"/>
              <a:t> from any module.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Picture 3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66037" y="0"/>
            <a:ext cx="1477963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186362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GB" sz="1500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Symbols used in construction of structured chart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00586" y="1905000"/>
            <a:ext cx="8943414" cy="2782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3" descr="RIMT Universit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66037" y="0"/>
            <a:ext cx="1477963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186362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GB" sz="1500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11362"/>
          </a:xfrm>
        </p:spPr>
        <p:txBody>
          <a:bodyPr>
            <a:no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2400" b="1" dirty="0" smtClean="0"/>
              <a:t>Conditional Call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It represents that control module can select any of the sub module on the basis of some condition</a:t>
            </a:r>
            <a:endParaRPr lang="en-US" sz="2400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552700" y="2591594"/>
            <a:ext cx="4038600" cy="254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3" descr="RIMT Universit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66037" y="0"/>
            <a:ext cx="1477963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186362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GB" sz="1500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11362"/>
          </a:xfrm>
        </p:spPr>
        <p:txBody>
          <a:bodyPr>
            <a:no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2400" b="1" dirty="0"/>
              <a:t>Loop (Repetitive call of module)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/>
              <a:t>It represents the repetitive execution of module by the sub module.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/>
              <a:t>A curved arrow represents loop in the module.</a:t>
            </a: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3000" y="2667000"/>
            <a:ext cx="7788351" cy="2682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3" descr="RIMT Universit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66037" y="0"/>
            <a:ext cx="1477963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186362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GB" sz="1500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11362"/>
          </a:xfrm>
        </p:spPr>
        <p:txBody>
          <a:bodyPr>
            <a:no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2400" b="1" dirty="0"/>
              <a:t>Data Flow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/>
              <a:t>It represents the flow of data between the modules. It is represented by directed arrow with empty circle at the end.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767137" y="2924969"/>
            <a:ext cx="1609725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3" descr="RIMT Universit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66037" y="0"/>
            <a:ext cx="1477963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186362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GB" sz="1500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11362"/>
          </a:xfrm>
        </p:spPr>
        <p:txBody>
          <a:bodyPr>
            <a:noAutofit/>
          </a:bodyPr>
          <a:lstStyle/>
          <a:p>
            <a:pPr fontAlgn="base"/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Control Flow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It represents the flow of control between the modules. It is represented by directed arrow with filled circle at the end.</a:t>
            </a:r>
            <a:endParaRPr lang="en-US" b="1" dirty="0" smtClean="0"/>
          </a:p>
          <a:p>
            <a:r>
              <a:rPr lang="en-US" b="1" dirty="0" smtClean="0"/>
              <a:t>Physical </a:t>
            </a:r>
            <a:r>
              <a:rPr lang="en-US" b="1" dirty="0"/>
              <a:t>Storage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Physical Storage is that where all the information are to be stored.</a:t>
            </a:r>
          </a:p>
        </p:txBody>
      </p:sp>
      <p:pic>
        <p:nvPicPr>
          <p:cNvPr id="5" name="Picture 4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66037" y="0"/>
            <a:ext cx="1477963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186362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GB" sz="1500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84</Words>
  <Application>Microsoft Office PowerPoint</Application>
  <PresentationFormat>On-screen Show (4:3)</PresentationFormat>
  <Paragraphs>33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    Software Engineering   BTCS-3603    </vt:lpstr>
      <vt:lpstr>Structured Chart</vt:lpstr>
      <vt:lpstr>Slide 3</vt:lpstr>
      <vt:lpstr>Symbols used in construction of structured chart </vt:lpstr>
      <vt:lpstr>Symbols used in construction of structured chart </vt:lpstr>
      <vt:lpstr>Conditional Call It represents that control module can select any of the sub module on the basis of some condition</vt:lpstr>
      <vt:lpstr>Loop (Repetitive call of module) It represents the repetitive execution of module by the sub module. A curved arrow represents loop in the module.</vt:lpstr>
      <vt:lpstr>Data Flow It represents the flow of data between the modules. It is represented by directed arrow with empty circle at the end. </vt:lpstr>
      <vt:lpstr>Slide 9</vt:lpstr>
      <vt:lpstr>Example:Structure chart for an Email server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Structured Chart</dc:title>
  <dc:creator>sandhu</dc:creator>
  <cp:lastModifiedBy>Admin</cp:lastModifiedBy>
  <cp:revision>6</cp:revision>
  <dcterms:created xsi:type="dcterms:W3CDTF">2021-03-31T05:32:51Z</dcterms:created>
  <dcterms:modified xsi:type="dcterms:W3CDTF">2023-06-23T05:21:31Z</dcterms:modified>
</cp:coreProperties>
</file>