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27"/>
  </p:notesMasterIdLst>
  <p:sldIdLst>
    <p:sldId id="332" r:id="rId2"/>
    <p:sldId id="326" r:id="rId3"/>
    <p:sldId id="257" r:id="rId4"/>
    <p:sldId id="306" r:id="rId5"/>
    <p:sldId id="258" r:id="rId6"/>
    <p:sldId id="259" r:id="rId7"/>
    <p:sldId id="315" r:id="rId8"/>
    <p:sldId id="314" r:id="rId9"/>
    <p:sldId id="261" r:id="rId10"/>
    <p:sldId id="262" r:id="rId11"/>
    <p:sldId id="317" r:id="rId12"/>
    <p:sldId id="263" r:id="rId13"/>
    <p:sldId id="318" r:id="rId14"/>
    <p:sldId id="265" r:id="rId15"/>
    <p:sldId id="266" r:id="rId16"/>
    <p:sldId id="270" r:id="rId17"/>
    <p:sldId id="319" r:id="rId18"/>
    <p:sldId id="274" r:id="rId19"/>
    <p:sldId id="320" r:id="rId20"/>
    <p:sldId id="276" r:id="rId21"/>
    <p:sldId id="277" r:id="rId22"/>
    <p:sldId id="321" r:id="rId23"/>
    <p:sldId id="330" r:id="rId24"/>
    <p:sldId id="331" r:id="rId25"/>
    <p:sldId id="329" r:id="rId26"/>
  </p:sldIdLst>
  <p:sldSz cx="13716000" cy="9144000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652397" indent="-1952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1304795" indent="-3904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958781" indent="-5873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2611178" indent="-78255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5771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2926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080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234" algn="l" defTabSz="914309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1194" y="-90"/>
      </p:cViewPr>
      <p:guideLst>
        <p:guide orient="horz" pos="1527"/>
        <p:guide pos="19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696913"/>
            <a:ext cx="521970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9847A83-B6F3-420E-B0B7-06EECFB0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65239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130479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958781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261117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3265225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270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314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359" algn="l" defTabSz="65304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ADE10-4C9F-4F46-987A-BD7B1E03B35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3EB2D-573B-403E-BB36-3F82BD20AAB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3AC91-F65F-49C0-B3E1-4B68296489D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16BDB-0D26-4AA3-94ED-D43A4562372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43A7B-AFED-4857-B01B-7CD8694B6C9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8C369-5E57-4119-A622-092FD4565C7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2ADE10-4C9F-4F46-987A-BD7B1E03B35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7A6F9-AC6F-470D-B69D-43148AB5354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D74B90-BB57-427B-839A-FFBFBC5E13C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CC3404-75AB-4979-8501-532BDEEF9B4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5D760-E9E5-4935-8EE1-09CE1D219A0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FCAA3-7FF8-4375-9DD6-7D7DC84F992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B7818-A59F-4CF6-A477-8DBF4D118EF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E646C-FB66-4504-90A1-AB38CD6F904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0" y="696913"/>
            <a:ext cx="5219700" cy="348138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72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366189"/>
            <a:ext cx="30861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9"/>
            <a:ext cx="90297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71"/>
            <a:ext cx="11658600" cy="181610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2133605"/>
            <a:ext cx="6057900" cy="603461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1" y="2046817"/>
            <a:ext cx="6062662" cy="853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1" y="2899833"/>
            <a:ext cx="6062662" cy="526838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71"/>
            <a:ext cx="7667625" cy="7804151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71"/>
            <a:ext cx="4512470" cy="6254751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5"/>
            <a:ext cx="12344400" cy="6034617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8"/>
            <a:ext cx="4343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8"/>
            <a:ext cx="3200400" cy="486833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109728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2975" y="1016000"/>
            <a:ext cx="11827314" cy="3048000"/>
          </a:xfrm>
        </p:spPr>
        <p:txBody>
          <a:bodyPr>
            <a:normAutofit fontScale="90000"/>
          </a:bodyPr>
          <a:lstStyle/>
          <a:p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7688167" y="8523818"/>
            <a:ext cx="6027836" cy="486833"/>
          </a:xfrm>
          <a:prstGeom prst="rect">
            <a:avLst/>
          </a:prstGeom>
        </p:spPr>
        <p:txBody>
          <a:bodyPr vert="horz" lIns="130615" tIns="65308" rIns="130615" bIns="6530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8201025" y="5384800"/>
            <a:ext cx="5204424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700" dirty="0"/>
              <a:t>Prepared by</a:t>
            </a:r>
            <a:r>
              <a:rPr lang="en-IN" sz="57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1114425" y="3454400"/>
            <a:ext cx="7672401" cy="1930400"/>
          </a:xfrm>
          <a:prstGeom prst="rect">
            <a:avLst/>
          </a:prstGeom>
        </p:spPr>
        <p:txBody>
          <a:bodyPr vert="horz" lIns="130615" tIns="65308" rIns="130615" bIns="6530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7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137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13700" dirty="0" smtClean="0">
                <a:solidFill>
                  <a:srgbClr val="7030A0"/>
                </a:solidFill>
                <a:latin typeface="+mn-lt"/>
              </a:rPr>
            </a:br>
            <a:r>
              <a:rPr lang="en-US" sz="13700" dirty="0">
                <a:latin typeface="+mn-lt"/>
              </a:rPr>
              <a:t>Course Name</a:t>
            </a:r>
            <a:r>
              <a:rPr lang="en-US" sz="13700" dirty="0" smtClean="0">
                <a:latin typeface="+mn-lt"/>
              </a:rPr>
              <a:t>: B.Tech CSE</a:t>
            </a:r>
            <a:r>
              <a:rPr lang="en-US" sz="13700" dirty="0">
                <a:latin typeface="+mn-lt"/>
              </a:rPr>
              <a:t/>
            </a:r>
            <a:br>
              <a:rPr lang="en-US" sz="13700" dirty="0">
                <a:latin typeface="+mn-lt"/>
              </a:rPr>
            </a:br>
            <a:r>
              <a:rPr lang="en-US" sz="13700" dirty="0">
                <a:latin typeface="+mn-lt"/>
              </a:rPr>
              <a:t>Semester</a:t>
            </a:r>
            <a:r>
              <a:rPr lang="en-US" sz="137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14450" y="369890"/>
            <a:ext cx="117157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In-Memory File System Structures</a:t>
            </a:r>
            <a:endParaRPr lang="en-US" sz="3400" dirty="0" smtClean="0"/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3" y="1820865"/>
            <a:ext cx="9798050" cy="651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Partitions and Mounting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Partition can be a volume containing a file system – just a sequence of blocks with no file system</a:t>
            </a:r>
          </a:p>
          <a:p>
            <a:r>
              <a:rPr lang="en-US" dirty="0" smtClean="0"/>
              <a:t>Boot block can point to boot volume or boot loader set of blocks that contain enough code to know how to load the kernel from the file system</a:t>
            </a:r>
          </a:p>
          <a:p>
            <a:pPr lvl="1"/>
            <a:r>
              <a:rPr lang="en-US" dirty="0" smtClean="0"/>
              <a:t>Or a boot management program for multi-</a:t>
            </a:r>
            <a:r>
              <a:rPr lang="en-US" dirty="0" err="1" smtClean="0"/>
              <a:t>os</a:t>
            </a:r>
            <a:r>
              <a:rPr lang="en-US" dirty="0" smtClean="0"/>
              <a:t> booting</a:t>
            </a:r>
          </a:p>
          <a:p>
            <a:pPr lvl="1"/>
            <a:r>
              <a:rPr lang="en-US" dirty="0" smtClean="0"/>
              <a:t>Root partition contains the OS, other partitions can hold other </a:t>
            </a:r>
            <a:r>
              <a:rPr lang="en-US" dirty="0" err="1" smtClean="0"/>
              <a:t>Oses</a:t>
            </a:r>
            <a:r>
              <a:rPr lang="en-US" dirty="0" smtClean="0"/>
              <a:t>, other file systems, or be raw</a:t>
            </a:r>
          </a:p>
          <a:p>
            <a:pPr lvl="1"/>
            <a:r>
              <a:rPr lang="en-US" dirty="0" smtClean="0"/>
              <a:t>Mounted at boot time</a:t>
            </a:r>
          </a:p>
          <a:p>
            <a:pPr lvl="1"/>
            <a:r>
              <a:rPr lang="en-US" dirty="0" smtClean="0"/>
              <a:t>Other partitions can mount automatically or manually</a:t>
            </a:r>
          </a:p>
          <a:p>
            <a:r>
              <a:rPr lang="en-US" dirty="0" smtClean="0"/>
              <a:t>At mount time, file system consistency checked</a:t>
            </a:r>
          </a:p>
          <a:p>
            <a:pPr lvl="1"/>
            <a:r>
              <a:rPr lang="en-US" dirty="0" smtClean="0"/>
              <a:t>Is all metadata correct?</a:t>
            </a:r>
          </a:p>
          <a:p>
            <a:pPr lvl="2"/>
            <a:r>
              <a:rPr lang="en-US" dirty="0" smtClean="0"/>
              <a:t>If not, fix it, try again</a:t>
            </a:r>
          </a:p>
          <a:p>
            <a:pPr lvl="2"/>
            <a:r>
              <a:rPr lang="en-US" dirty="0" smtClean="0"/>
              <a:t>If yes, add to mount table, allow access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69890"/>
            <a:ext cx="10115550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Virtual File Systems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644651"/>
            <a:ext cx="11482388" cy="6040439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Virtual File Systems (VFS) on Unix provide an object-oriented way of implementing file systems</a:t>
            </a:r>
          </a:p>
          <a:p>
            <a:r>
              <a:rPr lang="en-US" smtClean="0"/>
              <a:t>VFS allows the same system call interface (the API) to be used for different types of file systems</a:t>
            </a:r>
          </a:p>
          <a:p>
            <a:pPr lvl="1"/>
            <a:r>
              <a:rPr lang="en-US" smtClean="0"/>
              <a:t>Separates file-system generic operations from implementation details</a:t>
            </a:r>
          </a:p>
          <a:p>
            <a:pPr lvl="1"/>
            <a:r>
              <a:rPr lang="en-US" smtClean="0"/>
              <a:t>Implementation can be one of many file systems types, or network file system</a:t>
            </a:r>
          </a:p>
          <a:p>
            <a:pPr lvl="2"/>
            <a:r>
              <a:rPr lang="en-US" smtClean="0"/>
              <a:t>Implements vnodes which hold inodes or network file details</a:t>
            </a:r>
          </a:p>
          <a:p>
            <a:pPr lvl="1"/>
            <a:r>
              <a:rPr lang="en-US" smtClean="0"/>
              <a:t>Then dispatches operation to appropriate file system implementation routines</a:t>
            </a:r>
          </a:p>
          <a:p>
            <a:r>
              <a:rPr lang="en-US" smtClean="0"/>
              <a:t>The API is to the VFS interface, rather than any specific type of file system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Virtual File System Implementation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 example, Linux has four object types:</a:t>
            </a:r>
          </a:p>
          <a:p>
            <a:pPr lvl="1"/>
            <a:r>
              <a:rPr lang="en-US" smtClean="0"/>
              <a:t>inode, file, superblock, dentry</a:t>
            </a:r>
          </a:p>
          <a:p>
            <a:endParaRPr lang="en-US" smtClean="0"/>
          </a:p>
          <a:p>
            <a:r>
              <a:rPr lang="en-US" smtClean="0"/>
              <a:t>VFS defines set of operations on the objects that must be implemented</a:t>
            </a:r>
          </a:p>
          <a:p>
            <a:pPr lvl="1"/>
            <a:r>
              <a:rPr lang="en-US" smtClean="0"/>
              <a:t>Every object has a pointer to a function table</a:t>
            </a:r>
          </a:p>
          <a:p>
            <a:pPr lvl="2"/>
            <a:r>
              <a:rPr lang="en-US" smtClean="0"/>
              <a:t>Function table has addresses of routines to implement that function on that object</a:t>
            </a:r>
          </a:p>
          <a:p>
            <a:pPr lvl="2"/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9578" y="369890"/>
            <a:ext cx="113506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Directory Implementation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28426" cy="604043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Linear list</a:t>
            </a:r>
            <a:r>
              <a:rPr lang="en-US" dirty="0" smtClean="0"/>
              <a:t> of file names with pointer to the data blocks</a:t>
            </a:r>
          </a:p>
          <a:p>
            <a:pPr lvl="1"/>
            <a:r>
              <a:rPr lang="en-US" dirty="0" smtClean="0"/>
              <a:t>Simple to program</a:t>
            </a:r>
          </a:p>
          <a:p>
            <a:pPr lvl="1"/>
            <a:r>
              <a:rPr lang="en-US" dirty="0" smtClean="0"/>
              <a:t>Time-consuming to execute</a:t>
            </a:r>
          </a:p>
          <a:p>
            <a:pPr lvl="2"/>
            <a:r>
              <a:rPr lang="en-US" dirty="0" smtClean="0"/>
              <a:t>Linear search time</a:t>
            </a:r>
          </a:p>
          <a:p>
            <a:pPr lvl="2"/>
            <a:r>
              <a:rPr lang="en-US" dirty="0" smtClean="0"/>
              <a:t>Could keep ordered alphabetically via linked list or use B+ tree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Hash Table</a:t>
            </a:r>
            <a:r>
              <a:rPr lang="en-US" dirty="0" smtClean="0"/>
              <a:t> – linear list with hash data structure</a:t>
            </a:r>
          </a:p>
          <a:p>
            <a:pPr lvl="1"/>
            <a:r>
              <a:rPr lang="en-US" dirty="0" smtClean="0"/>
              <a:t>Decreases directory search time</a:t>
            </a:r>
          </a:p>
          <a:p>
            <a:pPr lvl="1"/>
            <a:r>
              <a:rPr lang="en-US" b="1" dirty="0" smtClean="0"/>
              <a:t>Collisions</a:t>
            </a:r>
            <a:r>
              <a:rPr lang="en-US" dirty="0" smtClean="0"/>
              <a:t> – situations where two file names hash to the same location</a:t>
            </a:r>
          </a:p>
          <a:p>
            <a:pPr lvl="1"/>
            <a:r>
              <a:rPr lang="en-US" dirty="0" smtClean="0"/>
              <a:t>Only good if entries are fixed size, or use chained-overflow method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833" y="322964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Allocation Methods - Contiguous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85744" y="2223150"/>
            <a:ext cx="11585576" cy="60404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allocation method refers to how disk blocks are allocated for files: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 Contiguous allocation </a:t>
            </a:r>
            <a:r>
              <a:rPr lang="en-US" dirty="0" smtClean="0"/>
              <a:t>each file occupies set of contiguous blocks</a:t>
            </a:r>
          </a:p>
          <a:p>
            <a:pPr lvl="1"/>
            <a:r>
              <a:rPr lang="en-US" dirty="0" smtClean="0"/>
              <a:t>Best performance in most cases</a:t>
            </a:r>
          </a:p>
          <a:p>
            <a:pPr lvl="1"/>
            <a:r>
              <a:rPr lang="en-US" dirty="0" smtClean="0"/>
              <a:t>Simple – only starting location (block #) and length (number of blocks) are required</a:t>
            </a:r>
          </a:p>
          <a:p>
            <a:pPr lvl="1"/>
            <a:r>
              <a:rPr lang="en-US" dirty="0" smtClean="0"/>
              <a:t>Problems include finding space for file, knowing file size, external fragmentation</a:t>
            </a:r>
            <a:endParaRPr lang="en-US" b="1" dirty="0" smtClean="0">
              <a:solidFill>
                <a:srgbClr val="3366FF"/>
              </a:solidFill>
            </a:endParaRP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4464" y="369890"/>
            <a:ext cx="11615738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Extent-Based Systems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644651"/>
            <a:ext cx="11557001" cy="6040439"/>
          </a:xfrm>
        </p:spPr>
        <p:txBody>
          <a:bodyPr/>
          <a:lstStyle/>
          <a:p>
            <a:r>
              <a:rPr lang="en-US" dirty="0" smtClean="0"/>
              <a:t>Many newer file systems (i.e., VERITAS File System) use a modified contiguous allocation scheme</a:t>
            </a:r>
          </a:p>
          <a:p>
            <a:endParaRPr lang="en-US" dirty="0" smtClean="0"/>
          </a:p>
          <a:p>
            <a:r>
              <a:rPr lang="en-US" dirty="0" smtClean="0"/>
              <a:t>Extent-based file systems allocate disk blocks in extents</a:t>
            </a:r>
          </a:p>
          <a:p>
            <a:endParaRPr lang="en-US" dirty="0" smtClean="0"/>
          </a:p>
          <a:p>
            <a:r>
              <a:rPr lang="en-US" dirty="0" smtClean="0"/>
              <a:t>An extent is a contiguous block of disks</a:t>
            </a:r>
          </a:p>
          <a:p>
            <a:pPr lvl="1"/>
            <a:r>
              <a:rPr lang="en-US" dirty="0" smtClean="0"/>
              <a:t>Extents are allocated for file allocation</a:t>
            </a:r>
          </a:p>
          <a:p>
            <a:pPr lvl="1"/>
            <a:r>
              <a:rPr lang="en-US" dirty="0" smtClean="0"/>
              <a:t>A file consists of one or more extents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Allocation Methods - Linked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Linked allocation -each file a linked list of blocks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File ends at nil pointer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 external fragmentation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Each block contains pointer to next block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 compaction, external fragmentation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Free space management system called when new block needed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Improve efficiency by clustering blocks into groups but increases internal fragmentation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Reliability can be a problem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Locating a block can take many I/Os and disk seeks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FAT (File Allocation Table) variation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Beginning of volume has table, indexed by block number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Much like a linked list, but faster on disk and cacheable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New block allocation simple</a:t>
            </a:r>
          </a:p>
          <a:p>
            <a:pPr>
              <a:buFont typeface="Monotype Sorts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3540" y="369890"/>
            <a:ext cx="113966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File-Allocation Table</a:t>
            </a:r>
            <a:endParaRPr lang="en-US" sz="3400" dirty="0" smtClean="0"/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98667" y="1484316"/>
            <a:ext cx="9274175" cy="671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Allocation Methods - Indexed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000000"/>
                </a:solidFill>
              </a:rPr>
              <a:t>Indexed allocation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Each file has its own index blocks (s) of pointers to its data blocks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Logical view</a:t>
            </a:r>
          </a:p>
          <a:p>
            <a:endParaRPr lang="en-US" dirty="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291016" y="3771902"/>
            <a:ext cx="909638" cy="442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291016" y="4205288"/>
            <a:ext cx="909638" cy="442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291016" y="4640264"/>
            <a:ext cx="909638" cy="441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291016" y="5073653"/>
            <a:ext cx="909638" cy="442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4291016" y="5507039"/>
            <a:ext cx="909638" cy="4429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6629400" y="3790951"/>
            <a:ext cx="303213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6629400" y="4281491"/>
            <a:ext cx="303213" cy="23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6629400" y="4773613"/>
            <a:ext cx="303213" cy="230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6629400" y="5264150"/>
            <a:ext cx="303213" cy="230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629400" y="5716591"/>
            <a:ext cx="303213" cy="23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229227" y="3906839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205416" y="4398963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218115" y="4895851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222878" y="5367339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184778" y="5827713"/>
            <a:ext cx="138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4770441" y="6127751"/>
            <a:ext cx="1379459" cy="40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09" tIns="65305" rIns="130609" bIns="6530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index table</a:t>
            </a:r>
          </a:p>
        </p:txBody>
      </p:sp>
      <p:pic>
        <p:nvPicPr>
          <p:cNvPr id="20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7100" dirty="0" smtClean="0"/>
              <a:t>Topic 18</a:t>
            </a:r>
            <a:r>
              <a:rPr lang="en-US" sz="7100" baseline="30000" dirty="0" smtClean="0"/>
              <a:t>th</a:t>
            </a:r>
            <a:r>
              <a:rPr lang="en-US" sz="7100" dirty="0" smtClean="0"/>
              <a:t> :  </a:t>
            </a:r>
            <a:r>
              <a:rPr lang="en-US" sz="7100" dirty="0" smtClean="0"/>
              <a:t>File System Implementation</a:t>
            </a:r>
            <a:endParaRPr lang="en-US" sz="69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800100" y="4305301"/>
            <a:ext cx="11782425" cy="3219451"/>
          </a:xfrm>
        </p:spPr>
        <p:txBody>
          <a:bodyPr tIns="45711" bIns="45711">
            <a:normAutofit/>
          </a:bodyPr>
          <a:lstStyle/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 algn="ctr"/>
            <a:endParaRPr lang="en-US" sz="4600" dirty="0" smtClean="0">
              <a:solidFill>
                <a:schemeClr val="bg1"/>
              </a:solidFill>
            </a:endParaRPr>
          </a:p>
          <a:p>
            <a:pPr marR="0"/>
            <a:endParaRPr lang="en-US" sz="2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7767" y="285641"/>
            <a:ext cx="124587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Example of Indexed Allocation</a:t>
            </a:r>
            <a:endParaRPr lang="en-US" sz="3400" dirty="0" smtClean="0"/>
          </a:p>
        </p:txBody>
      </p:sp>
      <p:pic>
        <p:nvPicPr>
          <p:cNvPr id="29699" name="Picture 4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9993" y="1939925"/>
            <a:ext cx="9232901" cy="720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9078" y="369890"/>
            <a:ext cx="11541125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Indexed Allocation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056938" cy="427355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Need index table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Random access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Dynamic access without external fragmentation, but have overhead of index block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Mapping from logical to physical in a file of maximum size of 256K bytes and block size of 512 bytes.  We need only 1 block for index table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664076" y="5264151"/>
            <a:ext cx="994738" cy="40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09" tIns="65305" rIns="130609" bIns="6530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LA/512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54727" y="4843464"/>
            <a:ext cx="443305" cy="40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09" tIns="65305" rIns="130609" bIns="6530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Q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051553" y="5664200"/>
            <a:ext cx="430481" cy="40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09" tIns="65305" rIns="130609" bIns="65305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charset="0"/>
              </a:rPr>
              <a:t>R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V="1">
            <a:off x="5715000" y="5124451"/>
            <a:ext cx="388938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727703" y="5538791"/>
            <a:ext cx="38735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09" tIns="65305" rIns="130609" bIns="65305" anchor="ctr"/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185989" y="6615115"/>
            <a:ext cx="10544175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9" tIns="65305" rIns="130609" bIns="65305"/>
          <a:lstStyle/>
          <a:p>
            <a:pPr marL="325405" indent="-325405">
              <a:buClr>
                <a:schemeClr val="accent2"/>
              </a:buClr>
            </a:pPr>
            <a:r>
              <a:rPr lang="en-US" dirty="0">
                <a:latin typeface="Helvetica" charset="0"/>
              </a:rPr>
              <a:t>Q = displacement into index table</a:t>
            </a:r>
          </a:p>
          <a:p>
            <a:pPr marL="325405" indent="-325405">
              <a:buClr>
                <a:schemeClr val="accent2"/>
              </a:buClr>
            </a:pPr>
            <a:r>
              <a:rPr lang="en-US" dirty="0">
                <a:latin typeface="Helvetica" charset="0"/>
              </a:rPr>
              <a:t>R = displacement into block</a:t>
            </a: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Best method depends on file access type</a:t>
            </a:r>
          </a:p>
          <a:p>
            <a:pPr lvl="1"/>
            <a:r>
              <a:rPr lang="en-US" smtClean="0"/>
              <a:t>Contiguous great for sequential and random</a:t>
            </a:r>
          </a:p>
          <a:p>
            <a:r>
              <a:rPr lang="en-US" smtClean="0"/>
              <a:t>Linked good for sequential, not random</a:t>
            </a:r>
          </a:p>
          <a:p>
            <a:r>
              <a:rPr lang="en-US" smtClean="0"/>
              <a:t>Declare access type at creation -&gt; select either contiguous or linked</a:t>
            </a:r>
          </a:p>
          <a:p>
            <a:r>
              <a:rPr lang="en-US" smtClean="0"/>
              <a:t>Indexed more complex</a:t>
            </a:r>
          </a:p>
          <a:p>
            <a:pPr lvl="1"/>
            <a:r>
              <a:rPr lang="en-US" smtClean="0"/>
              <a:t>Single block access could require 2 index block reads then data block read</a:t>
            </a:r>
          </a:p>
          <a:p>
            <a:pPr lvl="1"/>
            <a:r>
              <a:rPr lang="en-US" smtClean="0"/>
              <a:t>Clustering can help improve throughput, reduce CPU overhead</a:t>
            </a:r>
          </a:p>
          <a:p>
            <a:pPr lvl="1"/>
            <a:endParaRPr lang="en-US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File-System Structure</a:t>
            </a:r>
          </a:p>
          <a:p>
            <a:r>
              <a:rPr lang="en-US" dirty="0" smtClean="0"/>
              <a:t>File-System Implementation </a:t>
            </a:r>
          </a:p>
          <a:p>
            <a:r>
              <a:rPr lang="en-US" dirty="0" smtClean="0"/>
              <a:t>Directory Implementation</a:t>
            </a:r>
          </a:p>
          <a:p>
            <a:r>
              <a:rPr lang="en-US" dirty="0" smtClean="0"/>
              <a:t>Allocation Methods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8700" y="1219202"/>
            <a:ext cx="11791950" cy="768351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5100" dirty="0" smtClean="0"/>
              <a:t>Topics To </a:t>
            </a:r>
            <a:r>
              <a:rPr lang="en-US" sz="5100" smtClean="0"/>
              <a:t>Be Next </a:t>
            </a:r>
            <a:r>
              <a:rPr lang="en-US" sz="5100" dirty="0" smtClean="0"/>
              <a:t>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Free-Space Management </a:t>
            </a:r>
          </a:p>
          <a:p>
            <a:r>
              <a:rPr lang="en-US" dirty="0" smtClean="0"/>
              <a:t>Efficiency and Performance</a:t>
            </a:r>
          </a:p>
          <a:p>
            <a:r>
              <a:rPr lang="en-US" dirty="0" smtClean="0"/>
              <a:t>Recovery</a:t>
            </a:r>
          </a:p>
          <a:p>
            <a:r>
              <a:rPr lang="en-US" dirty="0" smtClean="0"/>
              <a:t>NFS</a:t>
            </a:r>
          </a:p>
          <a:p>
            <a:r>
              <a:rPr lang="en-US" dirty="0" smtClean="0"/>
              <a:t>Example: WAFL File System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62089" y="2043113"/>
            <a:ext cx="105441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9" tIns="65305" rIns="130609" bIns="65305"/>
          <a:lstStyle/>
          <a:p>
            <a:endParaRPr lang="en-US" sz="3400" dirty="0">
              <a:latin typeface="Times New Roman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572" y="1097678"/>
            <a:ext cx="11791950" cy="768351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6600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File-System Structure</a:t>
            </a:r>
          </a:p>
          <a:p>
            <a:r>
              <a:rPr lang="en-US" dirty="0" smtClean="0"/>
              <a:t>File-System Implementation </a:t>
            </a:r>
          </a:p>
          <a:p>
            <a:r>
              <a:rPr lang="en-US" dirty="0" smtClean="0"/>
              <a:t>Directory Implementation</a:t>
            </a:r>
          </a:p>
          <a:p>
            <a:r>
              <a:rPr lang="en-US" dirty="0" smtClean="0"/>
              <a:t>Allocation Methods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62089" y="2043113"/>
            <a:ext cx="105441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09" tIns="65305" rIns="130609" bIns="65305"/>
          <a:lstStyle/>
          <a:p>
            <a:endParaRPr lang="en-US" sz="3400" dirty="0">
              <a:latin typeface="Times New Roman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68559" y="360287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2260471"/>
            <a:ext cx="11585576" cy="6040439"/>
          </a:xfrm>
        </p:spPr>
        <p:txBody>
          <a:bodyPr/>
          <a:lstStyle/>
          <a:p>
            <a:r>
              <a:rPr lang="en-US" dirty="0" smtClean="0"/>
              <a:t>To describe the details of implementing local file systems and directory structures</a:t>
            </a:r>
          </a:p>
          <a:p>
            <a:endParaRPr lang="en-US" dirty="0" smtClean="0"/>
          </a:p>
          <a:p>
            <a:r>
              <a:rPr lang="en-US" dirty="0" smtClean="0"/>
              <a:t>To describe the implementation of remote file systems</a:t>
            </a:r>
          </a:p>
          <a:p>
            <a:endParaRPr lang="en-US" dirty="0" smtClean="0"/>
          </a:p>
          <a:p>
            <a:r>
              <a:rPr lang="en-US" dirty="0" smtClean="0"/>
              <a:t>To discuss block allocation and free-block algorithms and trade-offs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85890" y="369890"/>
            <a:ext cx="1164431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File-System Structure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209677" y="1644651"/>
            <a:ext cx="11585576" cy="604043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File structure</a:t>
            </a:r>
          </a:p>
          <a:p>
            <a:pPr lvl="1"/>
            <a:r>
              <a:rPr lang="en-US" dirty="0" smtClean="0"/>
              <a:t>Logical storage unit</a:t>
            </a:r>
          </a:p>
          <a:p>
            <a:pPr lvl="1"/>
            <a:r>
              <a:rPr lang="en-US" dirty="0" smtClean="0"/>
              <a:t>Collection of related information</a:t>
            </a:r>
            <a:endParaRPr lang="en-US" sz="1100" dirty="0" smtClean="0"/>
          </a:p>
          <a:p>
            <a:r>
              <a:rPr lang="en-US" b="1" dirty="0" smtClean="0"/>
              <a:t>File system</a:t>
            </a:r>
            <a:r>
              <a:rPr lang="en-US" dirty="0" smtClean="0"/>
              <a:t> resides on secondary storage (disks)</a:t>
            </a:r>
          </a:p>
          <a:p>
            <a:pPr lvl="1"/>
            <a:r>
              <a:rPr lang="en-US" dirty="0" smtClean="0"/>
              <a:t>Provided user interface to storage, mapping logical to physical</a:t>
            </a:r>
          </a:p>
          <a:p>
            <a:pPr lvl="1"/>
            <a:r>
              <a:rPr lang="en-US" dirty="0" smtClean="0"/>
              <a:t>Provides efficient and convenient access to disk by allowing data to be stored, located retrieved easily</a:t>
            </a:r>
          </a:p>
          <a:p>
            <a:r>
              <a:rPr lang="en-US" dirty="0" smtClean="0"/>
              <a:t>Disk provides in-place rewrite and random access</a:t>
            </a:r>
          </a:p>
          <a:p>
            <a:pPr lvl="1"/>
            <a:r>
              <a:rPr lang="en-US" dirty="0" smtClean="0"/>
              <a:t>I/O transfers performed in </a:t>
            </a:r>
            <a:r>
              <a:rPr lang="en-US" b="1" dirty="0" smtClean="0"/>
              <a:t>blocks</a:t>
            </a:r>
            <a:r>
              <a:rPr lang="en-US" dirty="0" smtClean="0"/>
              <a:t> of </a:t>
            </a:r>
            <a:r>
              <a:rPr lang="en-US" b="1" dirty="0" smtClean="0"/>
              <a:t>sectors</a:t>
            </a:r>
            <a:r>
              <a:rPr lang="en-US" dirty="0" smtClean="0"/>
              <a:t> (usually 512 bytes)</a:t>
            </a:r>
            <a:endParaRPr lang="en-US" sz="1100" dirty="0" smtClean="0"/>
          </a:p>
          <a:p>
            <a:r>
              <a:rPr lang="en-US" b="1" dirty="0" smtClean="0"/>
              <a:t>File control block</a:t>
            </a:r>
            <a:r>
              <a:rPr lang="en-US" dirty="0" smtClean="0"/>
              <a:t> – storage structure consisting of information about a file</a:t>
            </a:r>
            <a:endParaRPr lang="en-US" sz="1100" dirty="0" smtClean="0"/>
          </a:p>
          <a:p>
            <a:r>
              <a:rPr lang="en-US" b="1" dirty="0" smtClean="0"/>
              <a:t>Device driver</a:t>
            </a:r>
            <a:r>
              <a:rPr lang="en-US" dirty="0" smtClean="0"/>
              <a:t> controls the physical device </a:t>
            </a:r>
          </a:p>
          <a:p>
            <a:r>
              <a:rPr lang="en-US" dirty="0" smtClean="0"/>
              <a:t>File system organized into layers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67139" y="341624"/>
            <a:ext cx="123444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Layered File System</a:t>
            </a:r>
          </a:p>
        </p:txBody>
      </p:sp>
      <p:pic>
        <p:nvPicPr>
          <p:cNvPr id="717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4701" y="2444721"/>
            <a:ext cx="3714750" cy="610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System Layers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/>
              <a:t>Deviced</a:t>
            </a:r>
            <a:r>
              <a:rPr lang="en-US" dirty="0" smtClean="0"/>
              <a:t> drivers manage I/O devices at the I/O control layer</a:t>
            </a:r>
          </a:p>
          <a:p>
            <a:pPr lvl="1"/>
            <a:r>
              <a:rPr lang="en-US" dirty="0" smtClean="0"/>
              <a:t>Given commands like “read drive1, cylinder 72, track 2, sector 10, into memory location 1060” outputs low-level hardware specific commands to hardware controller</a:t>
            </a:r>
            <a:endParaRPr lang="en-US" b="1" dirty="0" smtClean="0">
              <a:solidFill>
                <a:srgbClr val="3366FF"/>
              </a:solidFill>
            </a:endParaRPr>
          </a:p>
          <a:p>
            <a:pPr lvl="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Basic file system given command like “retrieve block 123” translates to device driver</a:t>
            </a:r>
          </a:p>
          <a:p>
            <a:pPr marL="979391" lvl="2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Also manages memory buffers and caches (allocation, freeing, replacement) </a:t>
            </a:r>
          </a:p>
          <a:p>
            <a:pPr marL="1468292" lvl="3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Buffers hold data in transit</a:t>
            </a:r>
          </a:p>
          <a:p>
            <a:pPr marL="1468292" lvl="3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Caches hold frequently used data</a:t>
            </a:r>
          </a:p>
          <a:p>
            <a:pPr lvl="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File organization module understands files, logical address, and physical blocks</a:t>
            </a:r>
          </a:p>
          <a:p>
            <a:pPr marL="979391" lvl="2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Translates logical block # to physical block #</a:t>
            </a:r>
          </a:p>
          <a:p>
            <a:pPr marL="979391" lvl="2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r>
              <a:rPr lang="en-US" dirty="0" smtClean="0"/>
              <a:t>Manages free space, disk allocation</a:t>
            </a:r>
          </a:p>
          <a:p>
            <a:pPr marL="1468292" lvl="3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endParaRPr lang="en-US" dirty="0" smtClean="0"/>
          </a:p>
          <a:p>
            <a:pPr lvl="1">
              <a:buClr>
                <a:srgbClr val="993300"/>
              </a:buClr>
              <a:buSzPct val="90000"/>
              <a:buFont typeface="Monotype Sorts" charset="2"/>
              <a:buChar char="n"/>
            </a:pPr>
            <a:endParaRPr lang="en-US" dirty="0" smtClean="0"/>
          </a:p>
          <a:p>
            <a:pPr marL="1468292" lvl="3" indent="-488901">
              <a:buClr>
                <a:srgbClr val="993300"/>
              </a:buClr>
              <a:buSzPct val="90000"/>
              <a:buFont typeface="Monotype Sorts" charset="2"/>
              <a:buChar char="n"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443040" y="369890"/>
            <a:ext cx="1158716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File-System Implementation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209677" y="1644651"/>
            <a:ext cx="11482388" cy="604043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have system calls at the API level, but how do we implement their functions?</a:t>
            </a:r>
          </a:p>
          <a:p>
            <a:pPr lvl="1"/>
            <a:r>
              <a:rPr lang="en-US" dirty="0" smtClean="0"/>
              <a:t>On-disk and in-memory structures</a:t>
            </a:r>
          </a:p>
          <a:p>
            <a:r>
              <a:rPr lang="en-US" dirty="0" smtClean="0"/>
              <a:t>Boot control block contains info needed by system to boot OS from that volume</a:t>
            </a:r>
          </a:p>
          <a:p>
            <a:pPr lvl="1"/>
            <a:r>
              <a:rPr lang="en-US" dirty="0" smtClean="0"/>
              <a:t>Needed if volume contains OS, usually first block of volume</a:t>
            </a:r>
          </a:p>
          <a:p>
            <a:r>
              <a:rPr lang="en-US" dirty="0" smtClean="0"/>
              <a:t>Volume control block contains volume details</a:t>
            </a:r>
          </a:p>
          <a:p>
            <a:pPr lvl="1"/>
            <a:r>
              <a:rPr lang="en-US" dirty="0" smtClean="0"/>
              <a:t>Total # of blocks, # of free blocks, block size, free block pointers or array</a:t>
            </a:r>
          </a:p>
          <a:p>
            <a:r>
              <a:rPr lang="en-US" dirty="0" smtClean="0"/>
              <a:t>Directory structure organizes the files</a:t>
            </a:r>
          </a:p>
          <a:p>
            <a:pPr lvl="1"/>
            <a:r>
              <a:rPr lang="en-US" dirty="0" err="1" smtClean="0"/>
              <a:t>Inoder</a:t>
            </a:r>
            <a:r>
              <a:rPr lang="en-US" dirty="0" smtClean="0"/>
              <a:t>  number, permissions, size, dates</a:t>
            </a:r>
          </a:p>
          <a:p>
            <a:pPr lvl="1"/>
            <a:r>
              <a:rPr lang="en-US" dirty="0" smtClean="0"/>
              <a:t>NFTS stores into in master file table  using relational DB structures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85890" y="369890"/>
            <a:ext cx="11644313" cy="7683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In-Memory File System Structures</a:t>
            </a:r>
            <a:endParaRPr lang="en-US" sz="3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09675" y="1644651"/>
            <a:ext cx="11542713" cy="6040439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Mount table storing file system mounts, mount points, file system types</a:t>
            </a:r>
          </a:p>
          <a:p>
            <a:endParaRPr lang="en-US" smtClean="0"/>
          </a:p>
          <a:p>
            <a:r>
              <a:rPr lang="en-US" smtClean="0"/>
              <a:t>The following figure illustrates the necessary file system structures provided by the operating systems</a:t>
            </a:r>
          </a:p>
          <a:p>
            <a:endParaRPr lang="en-US" smtClean="0"/>
          </a:p>
          <a:p>
            <a:r>
              <a:rPr lang="en-US" smtClean="0"/>
              <a:t>Figure 12-3(a) refers to opening a file</a:t>
            </a:r>
          </a:p>
          <a:p>
            <a:endParaRPr lang="en-US" smtClean="0"/>
          </a:p>
          <a:p>
            <a:r>
              <a:rPr lang="en-US" smtClean="0"/>
              <a:t>Figure 12-3(b) refers to reading a file</a:t>
            </a:r>
          </a:p>
          <a:p>
            <a:endParaRPr lang="en-US" smtClean="0"/>
          </a:p>
          <a:p>
            <a:r>
              <a:rPr lang="en-US" smtClean="0"/>
              <a:t>Plus buffers hold data blocks from secondary storage</a:t>
            </a:r>
          </a:p>
          <a:p>
            <a:pPr>
              <a:buFont typeface="Monotype Sorts" charset="2"/>
              <a:buNone/>
            </a:pPr>
            <a:endParaRPr lang="en-US" smtClean="0"/>
          </a:p>
          <a:p>
            <a:r>
              <a:rPr lang="en-US" smtClean="0"/>
              <a:t>Open returns a file handle for subsequent use</a:t>
            </a:r>
          </a:p>
          <a:p>
            <a:endParaRPr lang="en-US" smtClean="0"/>
          </a:p>
          <a:p>
            <a:r>
              <a:rPr lang="en-US" smtClean="0"/>
              <a:t>Data from read eventually copied to specified user process memory address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12700"/>
            <a:ext cx="2216472" cy="119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11570" y="8523818"/>
            <a:ext cx="7489373" cy="486833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5" tIns="65308" rIns="130615" bIns="6530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9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3731</TotalTime>
  <Words>1266</Words>
  <Application>Microsoft Office PowerPoint</Application>
  <PresentationFormat>Custom</PresentationFormat>
  <Paragraphs>216</Paragraphs>
  <Slides>25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Topic 18th :  File System Implementation</vt:lpstr>
      <vt:lpstr>Topics To Be Covered</vt:lpstr>
      <vt:lpstr>Objectives</vt:lpstr>
      <vt:lpstr>File-System Structure</vt:lpstr>
      <vt:lpstr>Layered File System</vt:lpstr>
      <vt:lpstr>File System Layers</vt:lpstr>
      <vt:lpstr>File-System Implementation</vt:lpstr>
      <vt:lpstr>In-Memory File System Structures</vt:lpstr>
      <vt:lpstr>In-Memory File System Structures</vt:lpstr>
      <vt:lpstr>Partitions and Mounting</vt:lpstr>
      <vt:lpstr>Virtual File Systems</vt:lpstr>
      <vt:lpstr>Virtual File System Implementation</vt:lpstr>
      <vt:lpstr>Directory Implementation</vt:lpstr>
      <vt:lpstr>Allocation Methods - Contiguous</vt:lpstr>
      <vt:lpstr>Extent-Based Systems</vt:lpstr>
      <vt:lpstr>Allocation Methods - Linked</vt:lpstr>
      <vt:lpstr>File-Allocation Table</vt:lpstr>
      <vt:lpstr>Allocation Methods - Indexed</vt:lpstr>
      <vt:lpstr>Example of Indexed Allocation</vt:lpstr>
      <vt:lpstr>Indexed Allocation (Cont.)</vt:lpstr>
      <vt:lpstr>Performance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Admin</cp:lastModifiedBy>
  <cp:revision>151</cp:revision>
  <cp:lastPrinted>2011-04-04T02:19:50Z</cp:lastPrinted>
  <dcterms:created xsi:type="dcterms:W3CDTF">2011-04-03T15:01:31Z</dcterms:created>
  <dcterms:modified xsi:type="dcterms:W3CDTF">2023-06-20T04:31:33Z</dcterms:modified>
</cp:coreProperties>
</file>