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2" r:id="rId3"/>
    <p:sldId id="381" r:id="rId4"/>
    <p:sldId id="382" r:id="rId5"/>
    <p:sldId id="383" r:id="rId6"/>
    <p:sldId id="368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34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60" d="100"/>
          <a:sy n="60" d="100"/>
        </p:scale>
        <p:origin x="-912" y="-17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7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28/07/2023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jpe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-I </a:t>
            </a:r>
            <a:r>
              <a:rPr lang="en-IN" sz="5300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>(</a:t>
            </a: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BMAT-1111)</a:t>
            </a:r>
            <a:r>
              <a:rPr lang="en-IN" b="1" dirty="0"/>
              <a:t/>
            </a:r>
            <a:br>
              <a:rPr lang="en-IN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572000"/>
            <a:ext cx="462615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100" dirty="0"/>
              <a:t>Prepared by: Sachin Syan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819400"/>
            <a:ext cx="6248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>
                <a:solidFill>
                  <a:srgbClr val="7030A0"/>
                </a:solidFill>
                <a:latin typeface="+mn-lt"/>
              </a:rPr>
            </a:br>
            <a:r>
              <a:rPr lang="en-US" sz="12800" dirty="0">
                <a:latin typeface="+mn-lt"/>
              </a:rPr>
              <a:t>Course Name: </a:t>
            </a:r>
            <a:r>
              <a:rPr lang="en-IN" sz="12800" dirty="0" smtClean="0">
                <a:latin typeface="+mn-lt"/>
              </a:rPr>
              <a:t>B.Tech (CSE)</a:t>
            </a:r>
            <a:r>
              <a:rPr lang="en-US" sz="12800" dirty="0">
                <a:latin typeface="+mn-lt"/>
              </a:rPr>
              <a:t/>
            </a:r>
            <a:br>
              <a:rPr lang="en-US" sz="12800" dirty="0">
                <a:latin typeface="+mn-lt"/>
              </a:rPr>
            </a:br>
            <a:r>
              <a:rPr lang="en-US" sz="12800" dirty="0">
                <a:latin typeface="+mn-lt"/>
              </a:rPr>
              <a:t>Semester:</a:t>
            </a:r>
            <a:r>
              <a:rPr lang="en-IN" sz="12800" dirty="0">
                <a:latin typeface="+mn-lt"/>
              </a:rPr>
              <a:t> </a:t>
            </a:r>
            <a:r>
              <a:rPr lang="en-IN" sz="12800" dirty="0" smtClean="0">
                <a:latin typeface="+mn-lt"/>
              </a:rPr>
              <a:t>Ist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8581" y="152400"/>
            <a:ext cx="7526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Rule for Finding Complementary Function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8200" y="981670"/>
            <a:ext cx="8544134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Example : </a:t>
            </a:r>
            <a:r>
              <a:rPr lang="es-ES" sz="2400" i="1" dirty="0" smtClean="0">
                <a:latin typeface="Times New Roman" pitchFamily="18" charset="0"/>
              </a:rPr>
              <a:t>Solve </a:t>
            </a:r>
          </a:p>
          <a:p>
            <a:endParaRPr lang="es-ES" sz="2400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Solution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Given equation in symbolic form is </a:t>
            </a:r>
            <a:r>
              <a:rPr lang="en-US" sz="2400" i="1" dirty="0" smtClean="0">
                <a:latin typeface="Times New Roman" pitchFamily="18" charset="0"/>
              </a:rPr>
              <a:t>(D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+ 4) x = 0, where </a:t>
            </a:r>
            <a:br>
              <a:rPr lang="en-US" sz="2400" i="1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               </a:t>
            </a:r>
            <a:r>
              <a:rPr lang="en-US" sz="2400" i="1" dirty="0" smtClean="0">
                <a:latin typeface="Times New Roman" pitchFamily="18" charset="0"/>
              </a:rPr>
              <a:t>Its A.E. is 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 = 0 or (D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+ 4) – 4D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= 0</a:t>
            </a:r>
            <a:br>
              <a:rPr lang="en-US" sz="2400" i="1" dirty="0" smtClean="0">
                <a:latin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</a:rPr>
              <a:t>or 	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+ 2)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– (2D)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= 0 or 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+ 2D + 2) 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– 2D + 2) = 0 </a:t>
            </a:r>
            <a:br>
              <a:rPr lang="en-US" sz="2400" i="1" dirty="0" smtClean="0">
                <a:latin typeface="Times New Roman" pitchFamily="18" charset="0"/>
              </a:rPr>
            </a:br>
            <a:endParaRPr lang="en-US" sz="2400" i="1" dirty="0" smtClean="0">
              <a:latin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</a:rPr>
              <a:t>		D =                     and 	</a:t>
            </a:r>
          </a:p>
          <a:p>
            <a:r>
              <a:rPr lang="en-US" sz="2400" i="1" dirty="0" smtClean="0">
                <a:latin typeface="Times New Roman" pitchFamily="18" charset="0"/>
              </a:rPr>
              <a:t>i.e.,		 D = – 1   i and 1   i </a:t>
            </a:r>
            <a:br>
              <a:rPr lang="en-US" sz="2400" i="1" dirty="0" smtClean="0">
                <a:latin typeface="Times New Roman" pitchFamily="18" charset="0"/>
              </a:rPr>
            </a:br>
            <a:endParaRPr lang="en-US" sz="2400" i="1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Complete Solution is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s-ES" sz="2400" dirty="0" smtClean="0">
                <a:latin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</a:rPr>
              <a:t/>
            </a:r>
            <a:br>
              <a:rPr lang="es-E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1 3</a:t>
            </a:r>
            <a:b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</a:b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3505200" y="4830762"/>
          <a:ext cx="6610350" cy="579438"/>
        </p:xfrm>
        <a:graphic>
          <a:graphicData uri="http://schemas.openxmlformats.org/presentationml/2006/ole">
            <p:oleObj spid="_x0000_s87043" name="Equation" r:id="rId4" imgW="3187440" imgH="27936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135313" y="1066800"/>
          <a:ext cx="1631950" cy="838200"/>
        </p:xfrm>
        <a:graphic>
          <a:graphicData uri="http://schemas.openxmlformats.org/presentationml/2006/ole">
            <p:oleObj spid="_x0000_s87044" name="Equation" r:id="rId5" imgW="914400" imgH="469800" progId="Equation.3">
              <p:embed/>
            </p:oleObj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9144000" y="1889125"/>
          <a:ext cx="906463" cy="701675"/>
        </p:xfrm>
        <a:graphic>
          <a:graphicData uri="http://schemas.openxmlformats.org/presentationml/2006/ole">
            <p:oleObj spid="_x0000_s87045" name="Equation" r:id="rId6" imgW="507960" imgH="393480" progId="Equation.3">
              <p:embed/>
            </p:oleObj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3287713" y="3581400"/>
          <a:ext cx="1500187" cy="788988"/>
        </p:xfrm>
        <a:graphic>
          <a:graphicData uri="http://schemas.openxmlformats.org/presentationml/2006/ole">
            <p:oleObj spid="_x0000_s87046" name="Equation" r:id="rId7" imgW="812520" imgH="431640" progId="Equation.3">
              <p:embed/>
            </p:oleObj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5486400" y="3587549"/>
          <a:ext cx="1336675" cy="832051"/>
        </p:xfrm>
        <a:graphic>
          <a:graphicData uri="http://schemas.openxmlformats.org/presentationml/2006/ole">
            <p:oleObj spid="_x0000_s87048" name="Equation" r:id="rId8" imgW="685800" imgH="431640" progId="Equation.3">
              <p:embed/>
            </p:oleObj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3733800" y="4343400"/>
          <a:ext cx="228600" cy="228600"/>
        </p:xfrm>
        <a:graphic>
          <a:graphicData uri="http://schemas.openxmlformats.org/presentationml/2006/ole">
            <p:oleObj spid="_x0000_s87049" name="Equation" r:id="rId9" imgW="139680" imgH="152280" progId="Equation.3">
              <p:embed/>
            </p:oleObj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4800600" y="4343400"/>
          <a:ext cx="228600" cy="228600"/>
        </p:xfrm>
        <a:graphic>
          <a:graphicData uri="http://schemas.openxmlformats.org/presentationml/2006/ole">
            <p:oleObj spid="_x0000_s87050" name="Equation" r:id="rId10" imgW="139680" imgH="1522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981670"/>
            <a:ext cx="8544134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Example : </a:t>
            </a:r>
            <a:r>
              <a:rPr lang="es-ES" sz="2400" i="1" dirty="0" smtClean="0">
                <a:latin typeface="Times New Roman" pitchFamily="18" charset="0"/>
              </a:rPr>
              <a:t>Solve </a:t>
            </a:r>
          </a:p>
          <a:p>
            <a:endParaRPr lang="es-ES" sz="2400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Solution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Given equation in symbolic form is </a:t>
            </a:r>
            <a:r>
              <a:rPr lang="en-US" sz="2400" i="1" dirty="0" smtClean="0">
                <a:latin typeface="Times New Roman" pitchFamily="18" charset="0"/>
              </a:rPr>
              <a:t>(D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+ 4) x = 0, where </a:t>
            </a:r>
            <a:br>
              <a:rPr lang="en-US" sz="2400" i="1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               </a:t>
            </a:r>
            <a:r>
              <a:rPr lang="en-US" sz="2400" i="1" dirty="0" smtClean="0">
                <a:latin typeface="Times New Roman" pitchFamily="18" charset="0"/>
              </a:rPr>
              <a:t>Its A.E. is 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 = 0 or (D</a:t>
            </a:r>
            <a:r>
              <a:rPr lang="en-US" sz="2400" i="1" baseline="30000" dirty="0" smtClean="0">
                <a:latin typeface="Times New Roman" pitchFamily="18" charset="0"/>
              </a:rPr>
              <a:t>4</a:t>
            </a:r>
            <a:r>
              <a:rPr lang="en-US" sz="2400" i="1" dirty="0" smtClean="0">
                <a:latin typeface="Times New Roman" pitchFamily="18" charset="0"/>
              </a:rPr>
              <a:t> + 4D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+ 4) – 4D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= 0</a:t>
            </a:r>
            <a:br>
              <a:rPr lang="en-US" sz="2400" i="1" dirty="0" smtClean="0">
                <a:latin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</a:rPr>
              <a:t>or 	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+ 2)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– (2D)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= 0 or 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+ 2D + 2) (D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– 2D + 2) = 0 </a:t>
            </a:r>
            <a:br>
              <a:rPr lang="en-US" sz="2400" i="1" dirty="0" smtClean="0">
                <a:latin typeface="Times New Roman" pitchFamily="18" charset="0"/>
              </a:rPr>
            </a:br>
            <a:endParaRPr lang="en-US" sz="2400" i="1" dirty="0" smtClean="0">
              <a:latin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</a:rPr>
              <a:t>		D =                     and 	</a:t>
            </a:r>
          </a:p>
          <a:p>
            <a:r>
              <a:rPr lang="en-US" sz="2400" i="1" dirty="0" smtClean="0">
                <a:latin typeface="Times New Roman" pitchFamily="18" charset="0"/>
              </a:rPr>
              <a:t>i.e.,		 D = – 1   i and 1   i </a:t>
            </a:r>
            <a:br>
              <a:rPr lang="en-US" sz="2400" i="1" dirty="0" smtClean="0">
                <a:latin typeface="Times New Roman" pitchFamily="18" charset="0"/>
              </a:rPr>
            </a:br>
            <a:endParaRPr lang="en-US" sz="2400" i="1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Complete Solution is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s-ES" sz="2400" dirty="0" smtClean="0">
                <a:latin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</a:rPr>
              <a:t/>
            </a:r>
            <a:br>
              <a:rPr lang="es-E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1 3</a:t>
            </a:r>
            <a:b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</a:b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3505200" y="4830762"/>
          <a:ext cx="6610350" cy="579438"/>
        </p:xfrm>
        <a:graphic>
          <a:graphicData uri="http://schemas.openxmlformats.org/presentationml/2006/ole">
            <p:oleObj spid="_x0000_s88066" name="Equation" r:id="rId4" imgW="3187440" imgH="27936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135313" y="1066800"/>
          <a:ext cx="1631950" cy="838200"/>
        </p:xfrm>
        <a:graphic>
          <a:graphicData uri="http://schemas.openxmlformats.org/presentationml/2006/ole">
            <p:oleObj spid="_x0000_s88067" name="Equation" r:id="rId5" imgW="914400" imgH="469800" progId="Equation.3">
              <p:embed/>
            </p:oleObj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9144000" y="1889125"/>
          <a:ext cx="906463" cy="701675"/>
        </p:xfrm>
        <a:graphic>
          <a:graphicData uri="http://schemas.openxmlformats.org/presentationml/2006/ole">
            <p:oleObj spid="_x0000_s88068" name="Equation" r:id="rId6" imgW="507960" imgH="393480" progId="Equation.3">
              <p:embed/>
            </p:oleObj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3287713" y="3581400"/>
          <a:ext cx="1500187" cy="788988"/>
        </p:xfrm>
        <a:graphic>
          <a:graphicData uri="http://schemas.openxmlformats.org/presentationml/2006/ole">
            <p:oleObj spid="_x0000_s88069" name="Equation" r:id="rId7" imgW="812520" imgH="431640" progId="Equation.3">
              <p:embed/>
            </p:oleObj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5486400" y="3587549"/>
          <a:ext cx="1336675" cy="832051"/>
        </p:xfrm>
        <a:graphic>
          <a:graphicData uri="http://schemas.openxmlformats.org/presentationml/2006/ole">
            <p:oleObj spid="_x0000_s88070" name="Equation" r:id="rId8" imgW="685800" imgH="431640" progId="Equation.3">
              <p:embed/>
            </p:oleObj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3733800" y="4343400"/>
          <a:ext cx="228600" cy="228600"/>
        </p:xfrm>
        <a:graphic>
          <a:graphicData uri="http://schemas.openxmlformats.org/presentationml/2006/ole">
            <p:oleObj spid="_x0000_s88071" name="Equation" r:id="rId9" imgW="139680" imgH="152280" progId="Equation.3">
              <p:embed/>
            </p:oleObj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4800600" y="4343400"/>
          <a:ext cx="228600" cy="228600"/>
        </p:xfrm>
        <a:graphic>
          <a:graphicData uri="http://schemas.openxmlformats.org/presentationml/2006/ole">
            <p:oleObj spid="_x0000_s88072" name="Equation" r:id="rId10" imgW="139680" imgH="152280" progId="Equation.3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1998581" y="152400"/>
            <a:ext cx="7526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Rule for Finding Complementary Function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9192" y="152400"/>
            <a:ext cx="9583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Complete Solution of Non-Homogeneous Differential Equation</a:t>
            </a:r>
          </a:p>
        </p:txBody>
      </p:sp>
      <p:graphicFrame>
        <p:nvGraphicFramePr>
          <p:cNvPr id="78849" name="Object 1"/>
          <p:cNvGraphicFramePr>
            <a:graphicFrameLocks noChangeAspect="1"/>
          </p:cNvGraphicFramePr>
          <p:nvPr/>
        </p:nvGraphicFramePr>
        <p:xfrm>
          <a:off x="1919288" y="838200"/>
          <a:ext cx="6772275" cy="914400"/>
        </p:xfrm>
        <a:graphic>
          <a:graphicData uri="http://schemas.openxmlformats.org/presentationml/2006/ole">
            <p:oleObj spid="_x0000_s89090" name="Equation" r:id="rId4" imgW="3479760" imgH="46980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822652" y="990600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</a:rPr>
              <a:t>Consider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8200" y="1952685"/>
            <a:ext cx="9772227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</a:rPr>
              <a:t>We write</a:t>
            </a:r>
          </a:p>
          <a:p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Thus, the symbol D is a differential operator or simply an operator. </a:t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Written in symbolic form, equation (1) becomes </a:t>
            </a:r>
            <a:r>
              <a:rPr lang="en-US" i="1" dirty="0" smtClean="0">
                <a:latin typeface="Times New Roman" pitchFamily="18" charset="0"/>
              </a:rPr>
              <a:t>(D</a:t>
            </a:r>
            <a:r>
              <a:rPr lang="en-US" i="1" baseline="30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2</a:t>
            </a:r>
            <a:r>
              <a:rPr lang="en-US" i="1" dirty="0" smtClean="0">
                <a:latin typeface="Times New Roman" pitchFamily="18" charset="0"/>
              </a:rPr>
              <a:t> + …… + a</a:t>
            </a:r>
            <a:r>
              <a:rPr lang="en-US" i="1" baseline="-25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D + a</a:t>
            </a:r>
            <a:r>
              <a:rPr lang="en-US" i="1" baseline="-25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) y = X</a:t>
            </a:r>
          </a:p>
          <a:p>
            <a:r>
              <a:rPr lang="en-US" dirty="0" smtClean="0">
                <a:latin typeface="Times New Roman" pitchFamily="18" charset="0"/>
              </a:rPr>
              <a:t>or 							</a:t>
            </a:r>
            <a:r>
              <a:rPr lang="en-US" i="1" dirty="0" smtClean="0">
                <a:latin typeface="Times New Roman" pitchFamily="18" charset="0"/>
              </a:rPr>
              <a:t>f (D) y 		               = X </a:t>
            </a:r>
          </a:p>
          <a:p>
            <a:r>
              <a:rPr lang="en-US" i="1" dirty="0" smtClean="0">
                <a:latin typeface="Times New Roman" pitchFamily="18" charset="0"/>
              </a:rPr>
              <a:t>Where                                   f(D) = D</a:t>
            </a:r>
            <a:r>
              <a:rPr lang="en-US" i="1" baseline="30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2</a:t>
            </a:r>
            <a:r>
              <a:rPr lang="en-US" i="1" dirty="0" smtClean="0">
                <a:latin typeface="Times New Roman" pitchFamily="18" charset="0"/>
              </a:rPr>
              <a:t> + …… + a</a:t>
            </a:r>
            <a:r>
              <a:rPr lang="en-US" i="1" baseline="-25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D + a</a:t>
            </a:r>
            <a:r>
              <a:rPr lang="en-US" i="1" baseline="-25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   </a:t>
            </a:r>
          </a:p>
          <a:p>
            <a:r>
              <a:rPr lang="en-US" i="1" dirty="0" smtClean="0">
                <a:latin typeface="Times New Roman" pitchFamily="18" charset="0"/>
              </a:rPr>
              <a:t>i.e.,				 f (D) </a:t>
            </a:r>
            <a:r>
              <a:rPr lang="en-US" dirty="0" smtClean="0">
                <a:latin typeface="Times New Roman" pitchFamily="18" charset="0"/>
              </a:rPr>
              <a:t>is a polynomial in</a:t>
            </a:r>
            <a:r>
              <a:rPr lang="en-US" i="1" dirty="0" smtClean="0">
                <a:latin typeface="Times New Roman" pitchFamily="18" charset="0"/>
              </a:rPr>
              <a:t> D</a:t>
            </a:r>
          </a:p>
          <a:p>
            <a:r>
              <a:rPr lang="en-US" dirty="0" smtClean="0">
                <a:latin typeface="Times New Roman" pitchFamily="18" charset="0"/>
              </a:rPr>
              <a:t>Then 	 	</a:t>
            </a:r>
            <a:r>
              <a:rPr lang="en-US" i="1" dirty="0" smtClean="0">
                <a:latin typeface="Times New Roman" pitchFamily="18" charset="0"/>
              </a:rPr>
              <a:t>y =</a:t>
            </a:r>
            <a:r>
              <a:rPr lang="en-US" dirty="0" smtClean="0">
                <a:latin typeface="Times New Roman" pitchFamily="18" charset="0"/>
              </a:rPr>
              <a:t> Complete Solution = Complementary function</a:t>
            </a:r>
            <a:r>
              <a:rPr lang="en-US" i="1" dirty="0" smtClean="0">
                <a:latin typeface="Times New Roman" pitchFamily="18" charset="0"/>
              </a:rPr>
              <a:t>  + </a:t>
            </a:r>
            <a:r>
              <a:rPr lang="en-US" dirty="0" smtClean="0">
                <a:latin typeface="Times New Roman" pitchFamily="18" charset="0"/>
              </a:rPr>
              <a:t>Particular Integral</a:t>
            </a:r>
          </a:p>
          <a:p>
            <a:r>
              <a:rPr lang="en-US" dirty="0" smtClean="0">
                <a:latin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</a:rPr>
              <a:t>For Complementary function same rule as we have done </a:t>
            </a:r>
          </a:p>
          <a:p>
            <a:endParaRPr lang="en-US" i="1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	We will find the Particular Integral  </a:t>
            </a:r>
            <a:r>
              <a:rPr lang="en-US" i="1" dirty="0" smtClean="0">
                <a:latin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</a:rPr>
              <a:t> </a:t>
            </a:r>
            <a:br>
              <a:rPr lang="en-US" i="1" dirty="0" smtClean="0">
                <a:latin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438400" y="1752600"/>
          <a:ext cx="3429000" cy="770392"/>
        </p:xfrm>
        <a:graphic>
          <a:graphicData uri="http://schemas.openxmlformats.org/presentationml/2006/ole">
            <p:oleObj spid="_x0000_s89091" name="Equation" r:id="rId5" imgW="2159000" imgH="48260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181600" y="5105400"/>
          <a:ext cx="1270000" cy="762000"/>
        </p:xfrm>
        <a:graphic>
          <a:graphicData uri="http://schemas.openxmlformats.org/presentationml/2006/ole">
            <p:oleObj spid="_x0000_s89093" name="Equation" r:id="rId6" imgW="69840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53487" y="1343085"/>
            <a:ext cx="298511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</a:rPr>
              <a:t>Particular Integral  </a:t>
            </a:r>
            <a:r>
              <a:rPr lang="en-US" i="1" dirty="0" smtClean="0">
                <a:latin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</a:rPr>
            </a:br>
            <a:endParaRPr lang="en-US" b="1" dirty="0" smtClean="0">
              <a:latin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</a:rPr>
              <a:t>CaseI.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>When  </a:t>
            </a:r>
            <a:r>
              <a:rPr lang="en-US" sz="2400" b="1" i="1" dirty="0" smtClean="0">
                <a:latin typeface="Times New Roman" pitchFamily="18" charset="0"/>
              </a:rPr>
              <a:t>X = e</a:t>
            </a:r>
            <a:r>
              <a:rPr lang="en-US" sz="2400" b="1" i="1" baseline="30000" dirty="0" smtClean="0">
                <a:latin typeface="Times New Roman" pitchFamily="18" charset="0"/>
              </a:rPr>
              <a:t>ax</a:t>
            </a:r>
            <a:r>
              <a:rPr lang="en-US" sz="2400" b="1" i="1" dirty="0" smtClean="0">
                <a:latin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962400" y="1219200"/>
          <a:ext cx="1270000" cy="762000"/>
        </p:xfrm>
        <a:graphic>
          <a:graphicData uri="http://schemas.openxmlformats.org/presentationml/2006/ole">
            <p:oleObj spid="_x0000_s90116" name="Equation" r:id="rId4" imgW="698400" imgH="419040" progId="Equation.3">
              <p:embed/>
            </p:oleObj>
          </a:graphicData>
        </a:graphic>
      </p:graphicFrame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5">
            <a:lum bright="-21000" contrast="43000"/>
          </a:blip>
          <a:srcRect/>
          <a:stretch>
            <a:fillRect/>
          </a:stretch>
        </p:blipFill>
        <p:spPr bwMode="auto">
          <a:xfrm>
            <a:off x="1153885" y="2590800"/>
            <a:ext cx="730431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6">
            <a:lum bright="-21000" contrast="43000"/>
          </a:blip>
          <a:srcRect/>
          <a:stretch>
            <a:fillRect/>
          </a:stretch>
        </p:blipFill>
        <p:spPr bwMode="auto">
          <a:xfrm>
            <a:off x="1143000" y="3429000"/>
            <a:ext cx="584947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7">
            <a:lum bright="-21000" contrast="43000"/>
          </a:blip>
          <a:srcRect/>
          <a:stretch>
            <a:fillRect/>
          </a:stretch>
        </p:blipFill>
        <p:spPr bwMode="auto">
          <a:xfrm>
            <a:off x="1219200" y="4093580"/>
            <a:ext cx="6719455" cy="93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20" name="Picture 8"/>
          <p:cNvPicPr>
            <a:picLocks noChangeAspect="1" noChangeArrowheads="1"/>
          </p:cNvPicPr>
          <p:nvPr/>
        </p:nvPicPr>
        <p:blipFill>
          <a:blip r:embed="rId8">
            <a:lum bright="-21000" contrast="43000"/>
          </a:blip>
          <a:srcRect b="23659"/>
          <a:stretch>
            <a:fillRect/>
          </a:stretch>
        </p:blipFill>
        <p:spPr bwMode="auto">
          <a:xfrm>
            <a:off x="685800" y="48006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121" name="Picture 9"/>
          <p:cNvPicPr>
            <a:picLocks noChangeAspect="1" noChangeArrowheads="1"/>
          </p:cNvPicPr>
          <p:nvPr/>
        </p:nvPicPr>
        <p:blipFill>
          <a:blip r:embed="rId9">
            <a:lum bright="-21000" contrast="43000"/>
          </a:blip>
          <a:srcRect/>
          <a:stretch>
            <a:fillRect/>
          </a:stretch>
        </p:blipFill>
        <p:spPr bwMode="auto">
          <a:xfrm>
            <a:off x="1295400" y="5625974"/>
            <a:ext cx="1371600" cy="39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/>
          <a:stretch>
            <a:fillRect/>
          </a:stretch>
        </p:blipFill>
        <p:spPr bwMode="auto">
          <a:xfrm>
            <a:off x="685800" y="1295400"/>
            <a:ext cx="1092678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905000" y="1371600"/>
            <a:ext cx="1524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>
            <a:lum bright="2000" contrast="32000"/>
          </a:blip>
          <a:srcRect/>
          <a:stretch>
            <a:fillRect/>
          </a:stretch>
        </p:blipFill>
        <p:spPr bwMode="auto">
          <a:xfrm>
            <a:off x="609600" y="1066800"/>
            <a:ext cx="4800600" cy="315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4">
            <a:lum bright="-21000" contrast="43000"/>
          </a:blip>
          <a:srcRect/>
          <a:stretch>
            <a:fillRect/>
          </a:stretch>
        </p:blipFill>
        <p:spPr bwMode="auto">
          <a:xfrm>
            <a:off x="2286000" y="1676400"/>
            <a:ext cx="7315200" cy="186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5">
            <a:lum bright="-12000" contrast="32000"/>
          </a:blip>
          <a:srcRect/>
          <a:stretch>
            <a:fillRect/>
          </a:stretch>
        </p:blipFill>
        <p:spPr bwMode="auto">
          <a:xfrm>
            <a:off x="838200" y="3733800"/>
            <a:ext cx="531706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6">
            <a:lum bright="-21000" contrast="43000"/>
          </a:blip>
          <a:srcRect/>
          <a:stretch>
            <a:fillRect/>
          </a:stretch>
        </p:blipFill>
        <p:spPr bwMode="auto">
          <a:xfrm>
            <a:off x="2362200" y="4190999"/>
            <a:ext cx="7162800" cy="170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>
            <a:lum bright="-12000" contrast="32000"/>
          </a:blip>
          <a:srcRect/>
          <a:stretch>
            <a:fillRect/>
          </a:stretch>
        </p:blipFill>
        <p:spPr bwMode="auto">
          <a:xfrm>
            <a:off x="1143000" y="5867400"/>
            <a:ext cx="1371600" cy="39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>
            <a:lum bright="-21000" contrast="43000"/>
          </a:blip>
          <a:srcRect/>
          <a:stretch>
            <a:fillRect/>
          </a:stretch>
        </p:blipFill>
        <p:spPr bwMode="auto">
          <a:xfrm>
            <a:off x="1143000" y="762000"/>
            <a:ext cx="650857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187" name="Picture 3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/>
          <a:stretch>
            <a:fillRect/>
          </a:stretch>
        </p:blipFill>
        <p:spPr bwMode="auto">
          <a:xfrm>
            <a:off x="2209800" y="1981200"/>
            <a:ext cx="8153400" cy="435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200" y="838200"/>
            <a:ext cx="1524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200" y="838200"/>
            <a:ext cx="1524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/>
          <a:stretch>
            <a:fillRect/>
          </a:stretch>
        </p:blipFill>
        <p:spPr bwMode="auto">
          <a:xfrm>
            <a:off x="1066800" y="1066800"/>
            <a:ext cx="5562600" cy="108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4">
            <a:lum bright="-21000" contrast="43000"/>
          </a:blip>
          <a:srcRect/>
          <a:stretch>
            <a:fillRect/>
          </a:stretch>
        </p:blipFill>
        <p:spPr bwMode="auto">
          <a:xfrm>
            <a:off x="608378" y="2286000"/>
            <a:ext cx="1158362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>
            <a:lum bright="-21000" contrast="43000"/>
          </a:blip>
          <a:srcRect/>
          <a:stretch>
            <a:fillRect/>
          </a:stretch>
        </p:blipFill>
        <p:spPr bwMode="auto">
          <a:xfrm>
            <a:off x="838200" y="762000"/>
            <a:ext cx="11028096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057400" y="838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 r="32310" b="84211"/>
          <a:stretch>
            <a:fillRect/>
          </a:stretch>
        </p:blipFill>
        <p:spPr bwMode="auto">
          <a:xfrm>
            <a:off x="533400" y="914400"/>
            <a:ext cx="596900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4">
            <a:lum bright="-21000" contrast="43000"/>
          </a:blip>
          <a:srcRect/>
          <a:stretch>
            <a:fillRect/>
          </a:stretch>
        </p:blipFill>
        <p:spPr bwMode="auto">
          <a:xfrm>
            <a:off x="4648199" y="1295400"/>
            <a:ext cx="341443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5">
            <a:lum bright="-21000" contrast="43000"/>
          </a:blip>
          <a:srcRect/>
          <a:stretch>
            <a:fillRect/>
          </a:stretch>
        </p:blipFill>
        <p:spPr bwMode="auto">
          <a:xfrm>
            <a:off x="533400" y="2286000"/>
            <a:ext cx="7772400" cy="35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6">
            <a:lum bright="-21000" contrast="43000"/>
          </a:blip>
          <a:srcRect/>
          <a:stretch>
            <a:fillRect/>
          </a:stretch>
        </p:blipFill>
        <p:spPr bwMode="auto">
          <a:xfrm>
            <a:off x="1752600" y="5633721"/>
            <a:ext cx="9067800" cy="69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1752600" y="2362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 Discussed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C7AE05A-CAD6-9F1B-B287-C9EBF9BB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11582400" cy="4525963"/>
          </a:xfrm>
        </p:spPr>
        <p:txBody>
          <a:bodyPr>
            <a:normAutofit fontScale="92500" lnSpcReduction="20000"/>
          </a:bodyPr>
          <a:lstStyle/>
          <a:p>
            <a:pPr marL="63500" indent="-63500">
              <a:buNone/>
            </a:pPr>
            <a:r>
              <a:rPr lang="en-US" sz="3900" b="1" dirty="0" smtClean="0"/>
              <a:t>Linear Ordinary Differential Equations of Second and Higher Order</a:t>
            </a:r>
            <a:endParaRPr lang="en-IN" sz="3900" dirty="0" smtClean="0"/>
          </a:p>
          <a:p>
            <a:r>
              <a:rPr lang="en-IN" sz="3800" dirty="0" smtClean="0"/>
              <a:t>Introduction</a:t>
            </a:r>
          </a:p>
          <a:p>
            <a:r>
              <a:rPr lang="en-IN" sz="3800" dirty="0" smtClean="0"/>
              <a:t>Types of Differential Equations</a:t>
            </a:r>
          </a:p>
          <a:p>
            <a:r>
              <a:rPr lang="en-IN" sz="3800" dirty="0" smtClean="0"/>
              <a:t>Complete Solution of Homogeneous DE</a:t>
            </a:r>
          </a:p>
          <a:p>
            <a:r>
              <a:rPr lang="en-IN" sz="3800" dirty="0" smtClean="0"/>
              <a:t>Rules for Finding the Complementary Function</a:t>
            </a:r>
          </a:p>
          <a:p>
            <a:r>
              <a:rPr lang="en-IN" sz="3800" dirty="0" smtClean="0"/>
              <a:t>Complete Solution of Non-Homogeneous DE</a:t>
            </a:r>
          </a:p>
          <a:p>
            <a:r>
              <a:rPr lang="en-IN" sz="3800" dirty="0" smtClean="0"/>
              <a:t>Rules for Finding the Particular Integral</a:t>
            </a:r>
          </a:p>
          <a:p>
            <a:endParaRPr lang="en-IN" sz="6000" dirty="0" smtClean="0"/>
          </a:p>
          <a:p>
            <a:endParaRPr lang="en-IN" sz="6000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752600" y="2362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/>
          <a:stretch>
            <a:fillRect/>
          </a:stretch>
        </p:blipFill>
        <p:spPr bwMode="auto">
          <a:xfrm>
            <a:off x="685799" y="838200"/>
            <a:ext cx="438727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4">
            <a:lum bright="-21000" contrast="43000"/>
          </a:blip>
          <a:srcRect/>
          <a:stretch>
            <a:fillRect/>
          </a:stretch>
        </p:blipFill>
        <p:spPr bwMode="auto">
          <a:xfrm>
            <a:off x="1600200" y="1371600"/>
            <a:ext cx="1054249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5">
            <a:lum bright="-21000" contrast="43000"/>
          </a:blip>
          <a:srcRect/>
          <a:stretch>
            <a:fillRect/>
          </a:stretch>
        </p:blipFill>
        <p:spPr bwMode="auto">
          <a:xfrm>
            <a:off x="7162800" y="5105400"/>
            <a:ext cx="366787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2">
            <a:lum bright="-21000" contrast="43000"/>
          </a:blip>
          <a:srcRect/>
          <a:stretch>
            <a:fillRect/>
          </a:stretch>
        </p:blipFill>
        <p:spPr bwMode="auto">
          <a:xfrm>
            <a:off x="1143000" y="762000"/>
            <a:ext cx="6858000" cy="574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1524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752600" y="2362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62200" y="838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176" y="-76200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Rules for finding Particular integral(P.I.)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752600" y="2362200"/>
            <a:ext cx="228600" cy="228600"/>
          </a:xfrm>
          <a:prstGeom prst="rect">
            <a:avLst/>
          </a:prstGeom>
          <a:ln>
            <a:noFill/>
          </a:ln>
          <a:scene3d>
            <a:camera prst="orthographicFront">
              <a:rot lat="0" lon="600000" rev="0"/>
            </a:camera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>
            <a:lum bright="-21000" contrast="43000"/>
          </a:blip>
          <a:srcRect/>
          <a:stretch>
            <a:fillRect/>
          </a:stretch>
        </p:blipFill>
        <p:spPr bwMode="auto">
          <a:xfrm>
            <a:off x="1828800" y="533400"/>
            <a:ext cx="7772400" cy="583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Topics Discussed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effectLst/>
              </a:rPr>
              <a:t>Linear Ordinary Differential Equations of Second and Higher Order</a:t>
            </a:r>
          </a:p>
          <a:p>
            <a:r>
              <a:rPr lang="en-US" sz="2800" dirty="0" smtClean="0">
                <a:effectLst/>
              </a:rPr>
              <a:t>Method of Variation of Parameters</a:t>
            </a:r>
          </a:p>
          <a:p>
            <a:r>
              <a:rPr lang="en-US" sz="2800" dirty="0" smtClean="0"/>
              <a:t>Operator Method</a:t>
            </a:r>
          </a:p>
          <a:p>
            <a:r>
              <a:rPr lang="en-US" sz="2800" dirty="0" smtClean="0">
                <a:effectLst/>
              </a:rPr>
              <a:t>Cauchy’ s Homogeneous Linear Equation</a:t>
            </a:r>
          </a:p>
          <a:p>
            <a:r>
              <a:rPr lang="en-US" sz="2800" dirty="0" smtClean="0"/>
              <a:t>Legendre’s Linear Equation</a:t>
            </a:r>
          </a:p>
          <a:p>
            <a:r>
              <a:rPr lang="en-US" sz="2800" dirty="0" smtClean="0"/>
              <a:t>Simultaneous Linear Equation with constant </a:t>
            </a:r>
            <a:r>
              <a:rPr lang="en-US" sz="2800" dirty="0" err="1" smtClean="0"/>
              <a:t>corfficients</a:t>
            </a:r>
            <a:endParaRPr lang="en-US" sz="2800" dirty="0" smtClean="0"/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l-GR" sz="2800" dirty="0">
              <a:effectLst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143000"/>
            <a:ext cx="1196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Linear Differential Equation of </a:t>
            </a:r>
            <a:r>
              <a:rPr lang="en-US" sz="3600" b="1" i="1" dirty="0" smtClean="0">
                <a:latin typeface="Times New Roman" pitchFamily="18" charset="0"/>
              </a:rPr>
              <a:t>n</a:t>
            </a:r>
            <a:r>
              <a:rPr lang="en-US" sz="3600" b="1" dirty="0" smtClean="0">
                <a:latin typeface="Times New Roman" pitchFamily="18" charset="0"/>
              </a:rPr>
              <a:t>th Order:</a:t>
            </a:r>
          </a:p>
          <a:p>
            <a:r>
              <a:rPr lang="en-US" sz="3600" dirty="0" smtClean="0">
                <a:latin typeface="Times New Roman" pitchFamily="18" charset="0"/>
              </a:rPr>
              <a:t>A linear differential equation of </a:t>
            </a:r>
            <a:r>
              <a:rPr lang="en-US" sz="3600" i="1" dirty="0" smtClean="0">
                <a:latin typeface="Times New Roman" pitchFamily="18" charset="0"/>
              </a:rPr>
              <a:t>n</a:t>
            </a:r>
            <a:r>
              <a:rPr lang="en-US" sz="3600" dirty="0" smtClean="0">
                <a:latin typeface="Times New Roman" pitchFamily="18" charset="0"/>
              </a:rPr>
              <a:t>th order is that in which the dependent variable and its derivatives occur only in the first degree and are not multiplied together. Thus, the general linear differential equation of the </a:t>
            </a:r>
            <a:r>
              <a:rPr lang="en-US" sz="3600" i="1" dirty="0" smtClean="0">
                <a:latin typeface="Times New Roman" pitchFamily="18" charset="0"/>
              </a:rPr>
              <a:t>n</a:t>
            </a:r>
            <a:r>
              <a:rPr lang="en-US" sz="3600" dirty="0" smtClean="0">
                <a:latin typeface="Times New Roman" pitchFamily="18" charset="0"/>
              </a:rPr>
              <a:t>th order is of the form</a:t>
            </a:r>
          </a:p>
          <a:p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</a:rPr>
              <a:t>where P</a:t>
            </a:r>
            <a:r>
              <a:rPr lang="en-US" sz="3600" baseline="-25000" dirty="0" smtClean="0">
                <a:latin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</a:rPr>
              <a:t>, P</a:t>
            </a:r>
            <a:r>
              <a:rPr lang="en-US" sz="3600" baseline="-25000" dirty="0" smtClean="0">
                <a:latin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</a:rPr>
              <a:t>, ……, P</a:t>
            </a:r>
            <a:r>
              <a:rPr lang="en-US" sz="3600" i="1" baseline="-25000" dirty="0" smtClean="0">
                <a:latin typeface="Times New Roman" pitchFamily="18" charset="0"/>
              </a:rPr>
              <a:t>n </a:t>
            </a:r>
            <a:r>
              <a:rPr lang="en-US" sz="3600" baseline="-25000" dirty="0" smtClean="0">
                <a:latin typeface="Times New Roman" pitchFamily="18" charset="0"/>
              </a:rPr>
              <a:t>– 1</a:t>
            </a:r>
            <a:r>
              <a:rPr lang="en-US" sz="3600" dirty="0" smtClean="0">
                <a:latin typeface="Times New Roman" pitchFamily="18" charset="0"/>
              </a:rPr>
              <a:t> , P</a:t>
            </a:r>
            <a:r>
              <a:rPr lang="en-US" sz="3600" i="1" baseline="-25000" dirty="0" smtClean="0">
                <a:latin typeface="Times New Roman" pitchFamily="18" charset="0"/>
              </a:rPr>
              <a:t>n</a:t>
            </a:r>
            <a:r>
              <a:rPr lang="en-US" sz="3600" i="1" dirty="0" smtClean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and X are functions of </a:t>
            </a:r>
            <a:r>
              <a:rPr lang="en-US" sz="3600" i="1" dirty="0" smtClean="0">
                <a:latin typeface="Times New Roman" pitchFamily="18" charset="0"/>
              </a:rPr>
              <a:t>x </a:t>
            </a:r>
            <a:r>
              <a:rPr lang="en-US" sz="3600" dirty="0" smtClean="0">
                <a:latin typeface="Times New Roman" pitchFamily="18" charset="0"/>
              </a:rPr>
              <a:t>only 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152400"/>
            <a:ext cx="3134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Introduction</a:t>
            </a:r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3">
            <a:lum bright="-20000" contrast="59000"/>
          </a:blip>
          <a:srcRect/>
          <a:stretch>
            <a:fillRect/>
          </a:stretch>
        </p:blipFill>
        <p:spPr bwMode="auto">
          <a:xfrm>
            <a:off x="2514599" y="4267200"/>
            <a:ext cx="772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143000"/>
            <a:ext cx="12649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</a:rPr>
              <a:t>A linear differential equation with constant coefficients of </a:t>
            </a:r>
            <a:r>
              <a:rPr lang="en-US" sz="3200" b="1" i="1" u="sng" dirty="0" smtClean="0">
                <a:latin typeface="Times New Roman" pitchFamily="18" charset="0"/>
              </a:rPr>
              <a:t>n</a:t>
            </a:r>
            <a:r>
              <a:rPr lang="en-US" sz="3200" b="1" u="sng" dirty="0" smtClean="0">
                <a:latin typeface="Times New Roman" pitchFamily="18" charset="0"/>
              </a:rPr>
              <a:t>th Order</a:t>
            </a:r>
            <a:endParaRPr lang="en-US" sz="3200" b="1" dirty="0" smtClean="0">
              <a:latin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A linear differential equation with constant coefficients is of the form </a:t>
            </a:r>
            <a:br>
              <a:rPr lang="en-US" sz="3200" dirty="0" smtClean="0">
                <a:latin typeface="Times New Roman" pitchFamily="18" charset="0"/>
              </a:rPr>
            </a:br>
            <a:endParaRPr lang="en-US" sz="32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</a:rPr>
              <a:t>where </a:t>
            </a:r>
            <a:r>
              <a:rPr lang="en-US" sz="3600" i="1" dirty="0" smtClean="0">
                <a:latin typeface="Times New Roman" pitchFamily="18" charset="0"/>
              </a:rPr>
              <a:t>a</a:t>
            </a:r>
            <a:r>
              <a:rPr lang="en-US" sz="3600" i="1" baseline="-25000" dirty="0" smtClean="0">
                <a:latin typeface="Times New Roman" pitchFamily="18" charset="0"/>
              </a:rPr>
              <a:t>1</a:t>
            </a:r>
            <a:r>
              <a:rPr lang="en-US" sz="3600" i="1" dirty="0" smtClean="0">
                <a:latin typeface="Times New Roman" pitchFamily="18" charset="0"/>
              </a:rPr>
              <a:t>, a</a:t>
            </a:r>
            <a:r>
              <a:rPr lang="en-US" sz="3600" i="1" baseline="-25000" dirty="0" smtClean="0">
                <a:latin typeface="Times New Roman" pitchFamily="18" charset="0"/>
              </a:rPr>
              <a:t>2</a:t>
            </a:r>
            <a:r>
              <a:rPr lang="en-US" sz="3600" i="1" dirty="0" smtClean="0">
                <a:latin typeface="Times New Roman" pitchFamily="18" charset="0"/>
              </a:rPr>
              <a:t>, …… , a</a:t>
            </a:r>
            <a:r>
              <a:rPr lang="en-US" sz="3600" i="1" baseline="-25000" dirty="0" smtClean="0">
                <a:latin typeface="Times New Roman" pitchFamily="18" charset="0"/>
              </a:rPr>
              <a:t>n – 1</a:t>
            </a:r>
            <a:r>
              <a:rPr lang="en-US" sz="3600" i="1" dirty="0" smtClean="0">
                <a:latin typeface="Times New Roman" pitchFamily="18" charset="0"/>
              </a:rPr>
              <a:t>, a</a:t>
            </a:r>
            <a:r>
              <a:rPr lang="en-US" sz="3600" i="1" baseline="-25000" dirty="0" smtClean="0">
                <a:latin typeface="Times New Roman" pitchFamily="18" charset="0"/>
              </a:rPr>
              <a:t>n</a:t>
            </a:r>
            <a:r>
              <a:rPr lang="en-US" sz="3600" dirty="0" smtClean="0">
                <a:latin typeface="Times New Roman" pitchFamily="18" charset="0"/>
              </a:rPr>
              <a:t> are constants and X is either a </a:t>
            </a:r>
          </a:p>
          <a:p>
            <a:r>
              <a:rPr lang="en-US" sz="3600" dirty="0" smtClean="0">
                <a:latin typeface="Times New Roman" pitchFamily="18" charset="0"/>
              </a:rPr>
              <a:t>constant or a function of </a:t>
            </a:r>
            <a:r>
              <a:rPr lang="en-US" sz="3600" i="1" dirty="0" smtClean="0">
                <a:latin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</a:rPr>
              <a:t> only 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 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29000" y="152400"/>
            <a:ext cx="3134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Introduction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1000" contrast="62000"/>
          </a:blip>
          <a:srcRect/>
          <a:stretch>
            <a:fillRect/>
          </a:stretch>
        </p:blipFill>
        <p:spPr bwMode="auto">
          <a:xfrm>
            <a:off x="2133600" y="2819400"/>
            <a:ext cx="777470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" y="1143000"/>
            <a:ext cx="12649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</a:rPr>
              <a:t>Homogeneous Differential Equation </a:t>
            </a:r>
            <a:endParaRPr lang="en-US" sz="3200" b="1" dirty="0" smtClean="0">
              <a:latin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A linear differential equation with constant coefficients is of the form </a:t>
            </a:r>
            <a:br>
              <a:rPr lang="en-US" sz="3200" dirty="0" smtClean="0">
                <a:latin typeface="Times New Roman" pitchFamily="18" charset="0"/>
              </a:rPr>
            </a:br>
            <a:endParaRPr lang="en-US" sz="3200" dirty="0" smtClean="0">
              <a:latin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</a:endParaRPr>
          </a:p>
          <a:p>
            <a:r>
              <a:rPr lang="en-US" sz="3200" b="1" u="sng" dirty="0" smtClean="0">
                <a:latin typeface="Times New Roman" pitchFamily="18" charset="0"/>
              </a:rPr>
              <a:t>Non-Homogeneous Differential Equation </a:t>
            </a:r>
            <a:endParaRPr lang="en-US" sz="3200" b="1" dirty="0" smtClean="0">
              <a:latin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</a:rPr>
              <a:t>A linear differential equation with constant coefficients is of the form</a:t>
            </a:r>
          </a:p>
          <a:p>
            <a:endParaRPr lang="en-US" sz="3600" dirty="0" smtClean="0">
              <a:latin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152400"/>
            <a:ext cx="75048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</a:rPr>
              <a:t>Types of Differential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819400" y="2667000"/>
          <a:ext cx="6647936" cy="914400"/>
        </p:xfrm>
        <a:graphic>
          <a:graphicData uri="http://schemas.openxmlformats.org/presentationml/2006/ole">
            <p:oleObj spid="_x0000_s55298" name="Equation" r:id="rId4" imgW="3416040" imgH="469800" progId="Equation.3">
              <p:embed/>
            </p:oleObj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757488" y="5181600"/>
          <a:ext cx="6772275" cy="914400"/>
        </p:xfrm>
        <a:graphic>
          <a:graphicData uri="http://schemas.openxmlformats.org/presentationml/2006/ole">
            <p:oleObj spid="_x0000_s55299" name="Equation" r:id="rId5" imgW="3479760" imgH="469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152400"/>
            <a:ext cx="10160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Complete Solution of Homogeneous Differential Equation</a:t>
            </a:r>
          </a:p>
        </p:txBody>
      </p:sp>
      <p:graphicFrame>
        <p:nvGraphicFramePr>
          <p:cNvPr id="78849" name="Object 1"/>
          <p:cNvGraphicFramePr>
            <a:graphicFrameLocks noChangeAspect="1"/>
          </p:cNvGraphicFramePr>
          <p:nvPr/>
        </p:nvGraphicFramePr>
        <p:xfrm>
          <a:off x="1981200" y="838200"/>
          <a:ext cx="6648450" cy="914400"/>
        </p:xfrm>
        <a:graphic>
          <a:graphicData uri="http://schemas.openxmlformats.org/presentationml/2006/ole">
            <p:oleObj spid="_x0000_s78849" name="Equation" r:id="rId4" imgW="3416040" imgH="46980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822652" y="990600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</a:rPr>
              <a:t>Consider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8200" y="2526268"/>
            <a:ext cx="9746579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</a:rPr>
              <a:t>We write</a:t>
            </a:r>
          </a:p>
          <a:p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Thus, the symbol D is a differential operator or simply an operator. </a:t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Written in symbolic form, equation (1) becomes </a:t>
            </a:r>
            <a:r>
              <a:rPr lang="en-US" i="1" dirty="0" smtClean="0">
                <a:latin typeface="Times New Roman" pitchFamily="18" charset="0"/>
              </a:rPr>
              <a:t>(D</a:t>
            </a:r>
            <a:r>
              <a:rPr lang="en-US" i="1" baseline="30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2</a:t>
            </a:r>
            <a:r>
              <a:rPr lang="en-US" i="1" dirty="0" smtClean="0">
                <a:latin typeface="Times New Roman" pitchFamily="18" charset="0"/>
              </a:rPr>
              <a:t> + …… + a</a:t>
            </a:r>
            <a:r>
              <a:rPr lang="en-US" i="1" baseline="-25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D + a</a:t>
            </a:r>
            <a:r>
              <a:rPr lang="en-US" i="1" baseline="-25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) y = 0</a:t>
            </a:r>
          </a:p>
          <a:p>
            <a:r>
              <a:rPr lang="en-US" dirty="0" smtClean="0">
                <a:latin typeface="Times New Roman" pitchFamily="18" charset="0"/>
              </a:rPr>
              <a:t>or 							</a:t>
            </a:r>
            <a:r>
              <a:rPr lang="en-US" i="1" dirty="0" smtClean="0">
                <a:latin typeface="Times New Roman" pitchFamily="18" charset="0"/>
              </a:rPr>
              <a:t>f (D) y 		               = 0 </a:t>
            </a:r>
          </a:p>
          <a:p>
            <a:r>
              <a:rPr lang="en-US" i="1" dirty="0" smtClean="0">
                <a:latin typeface="Times New Roman" pitchFamily="18" charset="0"/>
              </a:rPr>
              <a:t>Where                                   f(D) = D</a:t>
            </a:r>
            <a:r>
              <a:rPr lang="en-US" i="1" baseline="30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+ a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D</a:t>
            </a:r>
            <a:r>
              <a:rPr lang="en-US" i="1" baseline="30000" dirty="0" smtClean="0">
                <a:latin typeface="Times New Roman" pitchFamily="18" charset="0"/>
              </a:rPr>
              <a:t>n – 2</a:t>
            </a:r>
            <a:r>
              <a:rPr lang="en-US" i="1" dirty="0" smtClean="0">
                <a:latin typeface="Times New Roman" pitchFamily="18" charset="0"/>
              </a:rPr>
              <a:t> + …… + a</a:t>
            </a:r>
            <a:r>
              <a:rPr lang="en-US" i="1" baseline="-25000" dirty="0" smtClean="0">
                <a:latin typeface="Times New Roman" pitchFamily="18" charset="0"/>
              </a:rPr>
              <a:t>n – 1</a:t>
            </a:r>
            <a:r>
              <a:rPr lang="en-US" i="1" dirty="0" smtClean="0">
                <a:latin typeface="Times New Roman" pitchFamily="18" charset="0"/>
              </a:rPr>
              <a:t> D + a</a:t>
            </a:r>
            <a:r>
              <a:rPr lang="en-US" i="1" baseline="-25000" dirty="0" smtClean="0">
                <a:latin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</a:rPr>
              <a:t>    </a:t>
            </a:r>
          </a:p>
          <a:p>
            <a:r>
              <a:rPr lang="en-US" i="1" dirty="0" smtClean="0">
                <a:latin typeface="Times New Roman" pitchFamily="18" charset="0"/>
              </a:rPr>
              <a:t>i.e.,				 f (D) </a:t>
            </a:r>
            <a:r>
              <a:rPr lang="en-US" dirty="0" smtClean="0">
                <a:latin typeface="Times New Roman" pitchFamily="18" charset="0"/>
              </a:rPr>
              <a:t>is a polynomial in</a:t>
            </a:r>
            <a:r>
              <a:rPr lang="en-US" i="1" dirty="0" smtClean="0">
                <a:latin typeface="Times New Roman" pitchFamily="18" charset="0"/>
              </a:rPr>
              <a:t> D</a:t>
            </a:r>
          </a:p>
          <a:p>
            <a:r>
              <a:rPr lang="en-US" dirty="0" smtClean="0">
                <a:latin typeface="Times New Roman" pitchFamily="18" charset="0"/>
              </a:rPr>
              <a:t>Then 	 	</a:t>
            </a:r>
            <a:r>
              <a:rPr lang="en-US" i="1" dirty="0" smtClean="0">
                <a:latin typeface="Times New Roman" pitchFamily="18" charset="0"/>
              </a:rPr>
              <a:t>y =</a:t>
            </a:r>
            <a:r>
              <a:rPr lang="en-US" dirty="0" smtClean="0">
                <a:latin typeface="Times New Roman" pitchFamily="18" charset="0"/>
              </a:rPr>
              <a:t> Complete Solution = Complementary function</a:t>
            </a:r>
            <a:r>
              <a:rPr lang="en-US" i="1" dirty="0" smtClean="0">
                <a:latin typeface="Times New Roman" pitchFamily="18" charset="0"/>
              </a:rPr>
              <a:t> </a:t>
            </a:r>
          </a:p>
          <a:p>
            <a:r>
              <a:rPr lang="en-US" i="1" dirty="0" smtClean="0">
                <a:latin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</a:rPr>
              <a:t> </a:t>
            </a:r>
            <a:br>
              <a:rPr lang="en-US" i="1" dirty="0" smtClean="0">
                <a:latin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514600" y="2362200"/>
          <a:ext cx="3429000" cy="770392"/>
        </p:xfrm>
        <a:graphic>
          <a:graphicData uri="http://schemas.openxmlformats.org/presentationml/2006/ole">
            <p:oleObj spid="_x0000_s78851" name="Equation" r:id="rId5" imgW="2159000" imgH="482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8581" y="152400"/>
            <a:ext cx="7526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Rule for Finding Complementary Function</a:t>
            </a:r>
          </a:p>
        </p:txBody>
      </p:sp>
      <p:graphicFrame>
        <p:nvGraphicFramePr>
          <p:cNvPr id="78849" name="Object 1"/>
          <p:cNvGraphicFramePr>
            <a:graphicFrameLocks noChangeAspect="1"/>
          </p:cNvGraphicFramePr>
          <p:nvPr/>
        </p:nvGraphicFramePr>
        <p:xfrm>
          <a:off x="2666999" y="762000"/>
          <a:ext cx="8680718" cy="1066800"/>
        </p:xfrm>
        <a:graphic>
          <a:graphicData uri="http://schemas.openxmlformats.org/presentationml/2006/ole">
            <p:oleObj spid="_x0000_s83970" name="Equation" r:id="rId4" imgW="3822480" imgH="46980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762000" y="1015425"/>
            <a:ext cx="16674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Consider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1600200"/>
            <a:ext cx="12216165" cy="69865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Symbolic Form: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	(D</a:t>
            </a:r>
            <a:r>
              <a:rPr lang="en-US" sz="2800" i="1" baseline="30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</a:rPr>
              <a:t> D</a:t>
            </a:r>
            <a:r>
              <a:rPr lang="en-US" sz="2800" i="1" baseline="30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</a:rPr>
              <a:t> D</a:t>
            </a:r>
            <a:r>
              <a:rPr lang="en-US" sz="2800" i="1" baseline="30000" dirty="0" smtClean="0">
                <a:latin typeface="Times New Roman" pitchFamily="18" charset="0"/>
              </a:rPr>
              <a:t>n – 2</a:t>
            </a:r>
            <a:r>
              <a:rPr lang="en-US" sz="2800" i="1" dirty="0" smtClean="0">
                <a:latin typeface="Times New Roman" pitchFamily="18" charset="0"/>
              </a:rPr>
              <a:t> + …… + a</a:t>
            </a:r>
            <a:r>
              <a:rPr lang="en-US" sz="2800" i="1" baseline="-25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D + a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) y = 0</a:t>
            </a:r>
          </a:p>
          <a:p>
            <a:r>
              <a:rPr lang="en-US" sz="2800" dirty="0" smtClean="0">
                <a:latin typeface="Times New Roman" pitchFamily="18" charset="0"/>
              </a:rPr>
              <a:t>or 				 			</a:t>
            </a:r>
            <a:r>
              <a:rPr lang="en-US" sz="2800" i="1" dirty="0" smtClean="0">
                <a:latin typeface="Times New Roman" pitchFamily="18" charset="0"/>
              </a:rPr>
              <a:t>f (D) y 		         = 0 </a:t>
            </a:r>
          </a:p>
          <a:p>
            <a:r>
              <a:rPr lang="en-US" sz="2800" dirty="0" smtClean="0">
                <a:latin typeface="Times New Roman" pitchFamily="18" charset="0"/>
              </a:rPr>
              <a:t>Where</a:t>
            </a:r>
            <a:r>
              <a:rPr lang="en-US" sz="2800" i="1" dirty="0" smtClean="0">
                <a:latin typeface="Times New Roman" pitchFamily="18" charset="0"/>
              </a:rPr>
              <a:t>  f(D) = D</a:t>
            </a:r>
            <a:r>
              <a:rPr lang="en-US" sz="2800" i="1" baseline="30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</a:rPr>
              <a:t> D</a:t>
            </a:r>
            <a:r>
              <a:rPr lang="en-US" sz="2800" i="1" baseline="30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</a:rPr>
              <a:t> D</a:t>
            </a:r>
            <a:r>
              <a:rPr lang="en-US" sz="2800" i="1" baseline="30000" dirty="0" smtClean="0">
                <a:latin typeface="Times New Roman" pitchFamily="18" charset="0"/>
              </a:rPr>
              <a:t>n – 2</a:t>
            </a:r>
            <a:r>
              <a:rPr lang="en-US" sz="2800" i="1" dirty="0" smtClean="0">
                <a:latin typeface="Times New Roman" pitchFamily="18" charset="0"/>
              </a:rPr>
              <a:t> + …… + a</a:t>
            </a:r>
            <a:r>
              <a:rPr lang="en-US" sz="2800" i="1" baseline="-25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D + a</a:t>
            </a:r>
            <a:r>
              <a:rPr lang="en-US" sz="2800" i="1" baseline="-25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   </a:t>
            </a:r>
          </a:p>
          <a:p>
            <a:endParaRPr lang="en-US" sz="2800" b="1" dirty="0" smtClean="0">
              <a:latin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</a:rPr>
              <a:t>Auxiliary Equation:	</a:t>
            </a:r>
            <a:r>
              <a:rPr lang="en-US" sz="2800" dirty="0" smtClean="0">
                <a:latin typeface="Times New Roman" pitchFamily="18" charset="0"/>
              </a:rPr>
              <a:t>Putting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D = m</a:t>
            </a:r>
            <a:r>
              <a:rPr lang="en-US" sz="2800" dirty="0" smtClean="0">
                <a:latin typeface="Times New Roman" pitchFamily="18" charset="0"/>
              </a:rPr>
              <a:t>	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</a:p>
          <a:p>
            <a:r>
              <a:rPr lang="en-US" sz="2800" i="1" dirty="0" smtClean="0">
                <a:latin typeface="Times New Roman" pitchFamily="18" charset="0"/>
              </a:rPr>
              <a:t>			m</a:t>
            </a:r>
            <a:r>
              <a:rPr lang="en-US" sz="2800" i="1" baseline="30000" dirty="0" smtClean="0">
                <a:latin typeface="Times New Roman" pitchFamily="18" charset="0"/>
              </a:rPr>
              <a:t>n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</a:rPr>
              <a:t> m</a:t>
            </a:r>
            <a:r>
              <a:rPr lang="en-US" sz="2800" i="1" baseline="30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+ a</a:t>
            </a:r>
            <a:r>
              <a:rPr lang="en-US" sz="2800" i="1" baseline="-25000" dirty="0" smtClean="0">
                <a:latin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</a:rPr>
              <a:t> m</a:t>
            </a:r>
            <a:r>
              <a:rPr lang="en-US" sz="2800" i="1" baseline="30000" dirty="0" smtClean="0">
                <a:latin typeface="Times New Roman" pitchFamily="18" charset="0"/>
              </a:rPr>
              <a:t>n – 2</a:t>
            </a:r>
            <a:r>
              <a:rPr lang="en-US" sz="2800" i="1" dirty="0" smtClean="0">
                <a:latin typeface="Times New Roman" pitchFamily="18" charset="0"/>
              </a:rPr>
              <a:t> + …… + a</a:t>
            </a:r>
            <a:r>
              <a:rPr lang="en-US" sz="2800" i="1" baseline="-25000" dirty="0" smtClean="0">
                <a:latin typeface="Times New Roman" pitchFamily="18" charset="0"/>
              </a:rPr>
              <a:t>n – 1</a:t>
            </a:r>
            <a:r>
              <a:rPr lang="en-US" sz="2800" i="1" dirty="0" smtClean="0">
                <a:latin typeface="Times New Roman" pitchFamily="18" charset="0"/>
              </a:rPr>
              <a:t> m + a</a:t>
            </a:r>
            <a:r>
              <a:rPr lang="en-US" sz="2800" i="1" baseline="-25000" dirty="0" smtClean="0">
                <a:latin typeface="Times New Roman" pitchFamily="18" charset="0"/>
              </a:rPr>
              <a:t>n </a:t>
            </a:r>
            <a:r>
              <a:rPr lang="en-US" sz="2800" i="1" dirty="0" smtClean="0">
                <a:latin typeface="Times New Roman" pitchFamily="18" charset="0"/>
              </a:rPr>
              <a:t>= 0 </a:t>
            </a:r>
          </a:p>
          <a:p>
            <a:r>
              <a:rPr lang="en-US" sz="2800" dirty="0" smtClean="0">
                <a:latin typeface="Times New Roman" pitchFamily="18" charset="0"/>
              </a:rPr>
              <a:t>Let</a:t>
            </a:r>
            <a:r>
              <a:rPr lang="en-US" sz="2800" i="1" dirty="0" smtClean="0">
                <a:latin typeface="Times New Roman" pitchFamily="18" charset="0"/>
              </a:rPr>
              <a:t> m = m</a:t>
            </a:r>
            <a:r>
              <a:rPr lang="en-US" sz="2800" i="1" baseline="-25000" dirty="0" smtClean="0">
                <a:latin typeface="Times New Roman" pitchFamily="18" charset="0"/>
              </a:rPr>
              <a:t>1 </a:t>
            </a:r>
            <a:r>
              <a:rPr lang="en-US" sz="2800" i="1" dirty="0" smtClean="0">
                <a:latin typeface="Times New Roman" pitchFamily="18" charset="0"/>
              </a:rPr>
              <a:t>, m</a:t>
            </a:r>
            <a:r>
              <a:rPr lang="en-US" sz="2800" i="1" baseline="-25000" dirty="0" smtClean="0">
                <a:latin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</a:rPr>
              <a:t> , m</a:t>
            </a:r>
            <a:r>
              <a:rPr lang="en-US" sz="2800" i="1" baseline="-25000" dirty="0" smtClean="0">
                <a:latin typeface="Times New Roman" pitchFamily="18" charset="0"/>
              </a:rPr>
              <a:t>3</a:t>
            </a:r>
            <a:r>
              <a:rPr lang="en-US" sz="2800" i="1" dirty="0" smtClean="0">
                <a:latin typeface="Times New Roman" pitchFamily="18" charset="0"/>
              </a:rPr>
              <a:t>, …… , mn </a:t>
            </a:r>
            <a:r>
              <a:rPr lang="en-US" sz="2800" dirty="0" smtClean="0">
                <a:latin typeface="Times New Roman" pitchFamily="18" charset="0"/>
              </a:rPr>
              <a:t>be the roots of the A.E. The solution of equation (1) </a:t>
            </a:r>
          </a:p>
          <a:p>
            <a:r>
              <a:rPr lang="en-US" sz="2800" dirty="0" smtClean="0">
                <a:latin typeface="Times New Roman" pitchFamily="18" charset="0"/>
              </a:rPr>
              <a:t>depends</a:t>
            </a:r>
          </a:p>
          <a:p>
            <a:r>
              <a:rPr lang="en-US" sz="2800" dirty="0" smtClean="0">
                <a:latin typeface="Times New Roman" pitchFamily="18" charset="0"/>
              </a:rPr>
              <a:t> upon the nature of roots of the A.E. The following cases arise: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</a:p>
          <a:p>
            <a:endParaRPr lang="en-US" sz="2800" i="1" dirty="0" smtClean="0">
              <a:latin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</a:rPr>
              <a:t/>
            </a:r>
            <a:br>
              <a:rPr lang="en-US" sz="2800" i="1" dirty="0" smtClean="0">
                <a:latin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</a:rPr>
              <a:t> </a:t>
            </a:r>
            <a:br>
              <a:rPr lang="en-US" sz="2800" i="1" dirty="0" smtClean="0">
                <a:latin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</a:rPr>
              <a:t> </a:t>
            </a:r>
            <a:br>
              <a:rPr lang="en-US" sz="2800" i="1" dirty="0" smtClean="0">
                <a:latin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</a:rPr>
            </a:br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8581" y="152400"/>
            <a:ext cx="7526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Rule for Finding Complementary Function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8200" y="981670"/>
            <a:ext cx="54425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</a:rPr>
              <a:t>Case I. </a:t>
            </a:r>
            <a:r>
              <a:rPr lang="en-US" dirty="0" smtClean="0">
                <a:latin typeface="Times New Roman" pitchFamily="18" charset="0"/>
              </a:rPr>
              <a:t>If all the roots of the A.E. are real and distinct </a:t>
            </a:r>
          </a:p>
          <a:p>
            <a:r>
              <a:rPr lang="en-US" i="1" dirty="0" smtClean="0">
                <a:latin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</a:rPr>
              <a:t>Hence the complete solution of equation (1) is 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172200" y="1493661"/>
          <a:ext cx="4038600" cy="411339"/>
        </p:xfrm>
        <a:graphic>
          <a:graphicData uri="http://schemas.openxmlformats.org/presentationml/2006/ole">
            <p:oleObj spid="_x0000_s84995" name="Equation" r:id="rId4" imgW="2743200" imgH="279360" progId="Equation.3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762000" y="236220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Times New Roman" pitchFamily="18" charset="0"/>
              </a:rPr>
              <a:t>Case II.</a:t>
            </a:r>
            <a:r>
              <a:rPr lang="en-US" dirty="0" smtClean="0">
                <a:latin typeface="Times New Roman" pitchFamily="18" charset="0"/>
              </a:rPr>
              <a:t> If two roots of the A.E. are equal, let m</a:t>
            </a:r>
            <a:r>
              <a:rPr lang="en-US" baseline="-25000" dirty="0" smtClean="0">
                <a:latin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</a:rPr>
              <a:t> = m</a:t>
            </a:r>
            <a:r>
              <a:rPr lang="en-US" baseline="-25000" dirty="0" smtClean="0">
                <a:latin typeface="Times New Roman" pitchFamily="18" charset="0"/>
              </a:rPr>
              <a:t>2</a:t>
            </a:r>
          </a:p>
          <a:p>
            <a:r>
              <a:rPr lang="en-US" dirty="0" smtClean="0">
                <a:latin typeface="Times New Roman" pitchFamily="18" charset="0"/>
              </a:rPr>
              <a:t>	Hence the complete solution of equation (1) is 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6096000" y="2590800"/>
          <a:ext cx="4038600" cy="411162"/>
        </p:xfrm>
        <a:graphic>
          <a:graphicData uri="http://schemas.openxmlformats.org/presentationml/2006/ole">
            <p:oleObj spid="_x0000_s84996" name="Equation" r:id="rId5" imgW="2743200" imgH="279360" progId="Equation.3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762000" y="3039070"/>
            <a:ext cx="10058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</a:rPr>
              <a:t>Case III. </a:t>
            </a:r>
            <a:r>
              <a:rPr lang="en-US" dirty="0" smtClean="0">
                <a:latin typeface="Times New Roman" pitchFamily="18" charset="0"/>
              </a:rPr>
              <a:t>If two roots of the A.E. are imaginary </a:t>
            </a:r>
          </a:p>
          <a:p>
            <a:r>
              <a:rPr lang="en-US" dirty="0" smtClean="0">
                <a:latin typeface="Times New Roman" pitchFamily="18" charset="0"/>
              </a:rPr>
              <a:t>		 Let </a:t>
            </a:r>
            <a:r>
              <a:rPr lang="en-US" i="1" dirty="0" smtClean="0">
                <a:latin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= a + i b</a:t>
            </a:r>
            <a:r>
              <a:rPr lang="en-US" dirty="0" smtClean="0">
                <a:latin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= a – i b</a:t>
            </a:r>
            <a:r>
              <a:rPr lang="en-US" dirty="0" smtClean="0">
                <a:latin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</a:rPr>
              <a:t>Hence the complete solution of equation (1) is </a:t>
            </a:r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6035675" y="4114800"/>
          <a:ext cx="4937125" cy="411163"/>
        </p:xfrm>
        <a:graphic>
          <a:graphicData uri="http://schemas.openxmlformats.org/presentationml/2006/ole">
            <p:oleObj spid="_x0000_s84997" name="Equation" r:id="rId6" imgW="3352680" imgH="279360" progId="Equation.3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838200" y="4390072"/>
            <a:ext cx="1005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</a:rPr>
              <a:t>Case IV. </a:t>
            </a:r>
            <a:r>
              <a:rPr lang="en-US" dirty="0" smtClean="0">
                <a:latin typeface="Times New Roman" pitchFamily="18" charset="0"/>
              </a:rPr>
              <a:t>If two pairs of imaginary roots be equal </a:t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		 Let </a:t>
            </a:r>
            <a:r>
              <a:rPr lang="en-US" i="1" dirty="0" smtClean="0">
                <a:latin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</a:rPr>
              <a:t> =m</a:t>
            </a:r>
            <a:r>
              <a:rPr lang="en-US" i="1" baseline="-25000" dirty="0" smtClean="0">
                <a:latin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</a:rPr>
              <a:t> = a + i b</a:t>
            </a:r>
            <a:r>
              <a:rPr lang="en-US" dirty="0" smtClean="0">
                <a:latin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</a:rPr>
              <a:t>3</a:t>
            </a:r>
            <a:r>
              <a:rPr lang="en-US" i="1" dirty="0" smtClean="0">
                <a:latin typeface="Times New Roman" pitchFamily="18" charset="0"/>
              </a:rPr>
              <a:t> =m</a:t>
            </a:r>
            <a:r>
              <a:rPr lang="en-US" i="1" baseline="-25000" dirty="0" smtClean="0">
                <a:latin typeface="Times New Roman" pitchFamily="18" charset="0"/>
              </a:rPr>
              <a:t>4 </a:t>
            </a:r>
            <a:r>
              <a:rPr lang="en-US" i="1" dirty="0" smtClean="0">
                <a:latin typeface="Times New Roman" pitchFamily="18" charset="0"/>
              </a:rPr>
              <a:t>= a – i b</a:t>
            </a:r>
            <a:r>
              <a:rPr lang="en-US" dirty="0" smtClean="0">
                <a:latin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</a:rPr>
              <a:t>Hence the complete solution of equation (1) is </a:t>
            </a:r>
          </a:p>
        </p:txBody>
      </p:sp>
      <p:graphicFrame>
        <p:nvGraphicFramePr>
          <p:cNvPr id="84998" name="Object 6"/>
          <p:cNvGraphicFramePr>
            <a:graphicFrameLocks noChangeAspect="1"/>
          </p:cNvGraphicFramePr>
          <p:nvPr/>
        </p:nvGraphicFramePr>
        <p:xfrm>
          <a:off x="5453063" y="5715000"/>
          <a:ext cx="6376987" cy="411163"/>
        </p:xfrm>
        <a:graphic>
          <a:graphicData uri="http://schemas.openxmlformats.org/presentationml/2006/ole">
            <p:oleObj spid="_x0000_s84998" name="Equation" r:id="rId7" imgW="4330440" imgH="2793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Department of Computer Science &amp; Engineering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8581" y="152400"/>
            <a:ext cx="75264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</a:rPr>
              <a:t>Rule for Finding Complementary Function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8200" y="981670"/>
            <a:ext cx="5822428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Example : </a:t>
            </a:r>
            <a:r>
              <a:rPr lang="es-ES" sz="2400" i="1" dirty="0" smtClean="0">
                <a:latin typeface="Times New Roman" pitchFamily="18" charset="0"/>
              </a:rPr>
              <a:t>Solve 9y’’’ + 3y’’ – 5y’ + y = 0</a:t>
            </a:r>
          </a:p>
          <a:p>
            <a:endParaRPr lang="es-ES" sz="2400" i="1" dirty="0" smtClean="0">
              <a:latin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</a:rPr>
              <a:t>Solution</a:t>
            </a:r>
            <a:r>
              <a:rPr lang="es-ES" sz="2400" i="1" dirty="0" smtClean="0">
                <a:latin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</a:rPr>
              <a:t>Symbolic form of given equation is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	</a:t>
            </a:r>
            <a:r>
              <a:rPr lang="en-US" sz="2400" i="1" dirty="0" smtClean="0">
                <a:latin typeface="Times New Roman" pitchFamily="18" charset="0"/>
              </a:rPr>
              <a:t>(9D</a:t>
            </a:r>
            <a:r>
              <a:rPr lang="en-US" sz="2400" i="1" baseline="30000" dirty="0" smtClean="0">
                <a:latin typeface="Times New Roman" pitchFamily="18" charset="0"/>
              </a:rPr>
              <a:t>3</a:t>
            </a:r>
            <a:r>
              <a:rPr lang="en-US" sz="2400" i="1" dirty="0" smtClean="0">
                <a:latin typeface="Times New Roman" pitchFamily="18" charset="0"/>
              </a:rPr>
              <a:t> + 3D</a:t>
            </a:r>
            <a:r>
              <a:rPr lang="en-US" sz="2400" i="1" baseline="30000" dirty="0" smtClean="0">
                <a:latin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</a:rPr>
              <a:t> – 5D + 1) y = 0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	     A.E.</a:t>
            </a:r>
            <a:r>
              <a:rPr lang="en-US" sz="2400" i="1" dirty="0" smtClean="0">
                <a:latin typeface="Times New Roman" pitchFamily="18" charset="0"/>
              </a:rPr>
              <a:t> is 9D3 + 3D2 – 5D + 1 = 0</a:t>
            </a:r>
            <a:br>
              <a:rPr lang="en-US" sz="2400" i="1" dirty="0" smtClean="0">
                <a:latin typeface="Times New Roman" pitchFamily="18" charset="0"/>
              </a:rPr>
            </a:br>
            <a:r>
              <a:rPr lang="en-US" sz="2400" i="1" dirty="0" smtClean="0">
                <a:latin typeface="Times New Roman" pitchFamily="18" charset="0"/>
              </a:rPr>
              <a:t>	    or 	          (D + 1) (3D – 1)2 = 0</a:t>
            </a:r>
          </a:p>
          <a:p>
            <a:endParaRPr lang="en-US" sz="2400" i="1" dirty="0" smtClean="0">
              <a:latin typeface="Times New Roman" pitchFamily="18" charset="0"/>
            </a:endParaRPr>
          </a:p>
          <a:p>
            <a:endParaRPr lang="en-US" sz="2400" i="1" dirty="0" smtClean="0">
              <a:latin typeface="Times New Roman" pitchFamily="18" charset="0"/>
            </a:endParaRPr>
          </a:p>
          <a:p>
            <a:endParaRPr lang="en-US" sz="2400" i="1" dirty="0" smtClean="0">
              <a:latin typeface="Times New Roman" pitchFamily="18" charset="0"/>
            </a:endParaRPr>
          </a:p>
          <a:p>
            <a:endParaRPr lang="en-US" sz="2400" i="1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Complete Solution is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s-ES" sz="2400" dirty="0" smtClean="0">
                <a:latin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</a:rPr>
              <a:t/>
            </a:r>
            <a:br>
              <a:rPr lang="es-ES" dirty="0" smtClean="0">
                <a:latin typeface="Times New Roman" pitchFamily="18" charset="0"/>
              </a:rPr>
            </a:b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652963" y="3887788"/>
          <a:ext cx="1447800" cy="679450"/>
        </p:xfrm>
        <a:graphic>
          <a:graphicData uri="http://schemas.openxmlformats.org/presentationml/2006/ole">
            <p:oleObj spid="_x0000_s86022" name="Equation" r:id="rId4" imgW="838080" imgH="393480" progId="Equation.3">
              <p:embed/>
            </p:oleObj>
          </a:graphicData>
        </a:graphic>
      </p:graphicFrame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  <a:t>1 3</a:t>
            </a:r>
            <a:b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-Roman"/>
                <a:cs typeface="Arial" pitchFamily="34" charset="0"/>
              </a:rPr>
            </a:b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3505200" y="4541183"/>
          <a:ext cx="3581400" cy="869017"/>
        </p:xfrm>
        <a:graphic>
          <a:graphicData uri="http://schemas.openxmlformats.org/presentationml/2006/ole">
            <p:oleObj spid="_x0000_s86025" name="Equation" r:id="rId5" imgW="1726920" imgH="419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6592492</TotalTime>
  <Words>678</Words>
  <Application>Microsoft Office PowerPoint</Application>
  <PresentationFormat>Custom</PresentationFormat>
  <Paragraphs>227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   Engineering Mathematics-I (BMAT-1111) 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246</cp:revision>
  <dcterms:created xsi:type="dcterms:W3CDTF">2020-11-12T04:35:12Z</dcterms:created>
  <dcterms:modified xsi:type="dcterms:W3CDTF">2023-07-28T10:51:00Z</dcterms:modified>
</cp:coreProperties>
</file>