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77" r:id="rId10"/>
    <p:sldId id="27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8D4-D8AD-4298-9831-C62A30280839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6A029-1BC5-48FF-9F39-469785940E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893EA-BB45-48C7-8DD0-7C84C781FFB7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CD62A-7238-4542-8B03-82961C83DD3F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EA9E7F-075C-4EC9-B1F7-1F086FCC01DD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19700-175F-4E1F-87C5-E91DAEE78442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915AA-C54E-4647-AC21-A7D3FC94A241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CAF83-489D-4F31-A8FF-CD175EF3CF78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5F041-C89E-4F0E-8239-7686F2E9E96A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EB317-0D1B-465C-A892-5CD91155F69C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90200-C02C-404D-BABB-D6BD4AE622A7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AF9E1-B1C1-49F1-A847-EB5FCEA87F43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16940-BF46-4879-B370-DBDC549D1A11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5CCB3-83D9-4567-BD8F-0DB1DED58C9F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jpeg"/><Relationship Id="rId4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Topics to be covered in next lecture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channel assignment strategies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Frequency reuse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609600"/>
          </a:xfrm>
        </p:spPr>
        <p:txBody>
          <a:bodyPr/>
          <a:lstStyle/>
          <a:p>
            <a:r>
              <a:rPr lang="en-US" altLang="zh-TW" sz="3200" dirty="0" smtClean="0"/>
              <a:t> </a:t>
            </a:r>
            <a:r>
              <a:rPr lang="en-US" altLang="zh-TW" sz="3200" dirty="0"/>
              <a:t>Introduction to Cellular Systems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altLang="zh-TW" sz="2000"/>
              <a:t>Solves the problem of spectral congestion and user capacity.</a:t>
            </a:r>
          </a:p>
          <a:p>
            <a:r>
              <a:rPr lang="en-US" altLang="zh-TW" sz="2000"/>
              <a:t>Offer very high capacity in a limited spectrum without major technological changes.</a:t>
            </a:r>
          </a:p>
          <a:p>
            <a:r>
              <a:rPr lang="en-US" altLang="zh-TW" sz="2000"/>
              <a:t>Reuse of radio channel in different cells.</a:t>
            </a:r>
          </a:p>
          <a:p>
            <a:r>
              <a:rPr lang="en-US" altLang="zh-TW" sz="2000"/>
              <a:t>Enable a fix number of channels to serve an arbitrarily large number of users by reusing the channel throughout the coverage region.</a:t>
            </a: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480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9" name="Picture 7" descr="D:\mcchiu\course\mobile communications\ch2\2_1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3450" y="3622675"/>
            <a:ext cx="3409950" cy="2898775"/>
          </a:xfrm>
          <a:prstGeom prst="rect">
            <a:avLst/>
          </a:prstGeom>
          <a:noFill/>
        </p:spPr>
      </p:pic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 dirty="0" smtClean="0">
                <a:solidFill>
                  <a:schemeClr val="tx2"/>
                </a:solidFill>
              </a:rPr>
              <a:t> </a:t>
            </a:r>
            <a:r>
              <a:rPr lang="en-US" altLang="zh-TW" sz="3200" dirty="0">
                <a:solidFill>
                  <a:schemeClr val="tx2"/>
                </a:solidFill>
              </a:rPr>
              <a:t>Frequency Reuse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Each cellular base station is allocated a group of radio channels within a small geographic area called a </a:t>
            </a:r>
            <a:r>
              <a:rPr lang="en-US" altLang="zh-TW" sz="2000" i="1">
                <a:solidFill>
                  <a:srgbClr val="0000FF"/>
                </a:solidFill>
              </a:rPr>
              <a:t>cell</a:t>
            </a:r>
            <a:r>
              <a:rPr lang="en-US" altLang="zh-TW" sz="2000"/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Neighboring cells are assigned different channel groups.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By limiting the coverage area to within the boundary of the cell, the  channel groups may be reused to cover different cells.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Keep interference levels within tolerable limits.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Frequency reuse or frequency planning</a:t>
            </a: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104" name="Text Box 8"/>
          <p:cNvSpPr txBox="1">
            <a:spLocks noChangeArrowheads="1"/>
          </p:cNvSpPr>
          <p:nvPr/>
        </p:nvSpPr>
        <p:spPr bwMode="auto">
          <a:xfrm>
            <a:off x="1143000" y="4114800"/>
            <a:ext cx="4038600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zh-TW" sz="1800"/>
              <a:t>seven groups of channel from A to G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TW" sz="1800"/>
              <a:t>footprint of a cell - actual radio coverage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zh-TW" sz="1800"/>
              <a:t>omni-directional antenna v.s. directional antenna 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zh-TW" sz="1800"/>
          </a:p>
        </p:txBody>
      </p:sp>
      <p:pic>
        <p:nvPicPr>
          <p:cNvPr id="4105" name="Picture 9" descr="2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657600"/>
            <a:ext cx="3409950" cy="2898775"/>
          </a:xfrm>
          <a:prstGeom prst="rect">
            <a:avLst/>
          </a:prstGeom>
          <a:noFill/>
        </p:spPr>
      </p:pic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685800" y="533400"/>
            <a:ext cx="7772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Consider a cellular system which has a total of </a:t>
            </a:r>
            <a:r>
              <a:rPr lang="en-US" altLang="zh-TW" sz="2000" i="1"/>
              <a:t>S</a:t>
            </a:r>
            <a:r>
              <a:rPr lang="en-US" altLang="zh-TW" sz="2000"/>
              <a:t> duplex channels.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Each cell is allocated a group of </a:t>
            </a:r>
            <a:r>
              <a:rPr lang="en-US" altLang="zh-TW" sz="2000" i="1"/>
              <a:t>k</a:t>
            </a:r>
            <a:r>
              <a:rPr lang="en-US" altLang="zh-TW" sz="2000"/>
              <a:t> channels,           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The </a:t>
            </a:r>
            <a:r>
              <a:rPr lang="en-US" altLang="zh-TW" sz="2000" i="1"/>
              <a:t>S</a:t>
            </a:r>
            <a:r>
              <a:rPr lang="en-US" altLang="zh-TW" sz="2000"/>
              <a:t> channels are divided among </a:t>
            </a:r>
            <a:r>
              <a:rPr lang="en-US" altLang="zh-TW" sz="2000" i="1"/>
              <a:t>N</a:t>
            </a:r>
            <a:r>
              <a:rPr lang="en-US" altLang="zh-TW" sz="2000"/>
              <a:t> cells.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The total number of available radio channels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The </a:t>
            </a:r>
            <a:r>
              <a:rPr lang="en-US" altLang="zh-TW" sz="2000" i="1"/>
              <a:t>N</a:t>
            </a:r>
            <a:r>
              <a:rPr lang="en-US" altLang="zh-TW" sz="2000"/>
              <a:t> cells which use the complete set of channels is called </a:t>
            </a:r>
            <a:r>
              <a:rPr lang="en-US" altLang="zh-TW" sz="2000" i="1"/>
              <a:t>cluster</a:t>
            </a:r>
            <a:r>
              <a:rPr lang="en-US" altLang="zh-TW" sz="2000"/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The cluster can be repeated </a:t>
            </a:r>
            <a:r>
              <a:rPr lang="en-US" altLang="zh-TW" sz="2000" i="1"/>
              <a:t>M</a:t>
            </a:r>
            <a:r>
              <a:rPr lang="en-US" altLang="zh-TW" sz="2000"/>
              <a:t> times within the system. The total number of channels, </a:t>
            </a:r>
            <a:r>
              <a:rPr lang="en-US" altLang="zh-TW" sz="2000" i="1"/>
              <a:t>C</a:t>
            </a:r>
            <a:r>
              <a:rPr lang="en-US" altLang="zh-TW" sz="2000"/>
              <a:t>, is used as a measure of capacity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The capacity is directly proportional to the number of replication </a:t>
            </a:r>
            <a:r>
              <a:rPr lang="en-US" altLang="zh-TW" sz="2000" i="1"/>
              <a:t>M</a:t>
            </a:r>
            <a:r>
              <a:rPr lang="en-US" altLang="zh-TW" sz="2000"/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The cluster size, </a:t>
            </a:r>
            <a:r>
              <a:rPr lang="en-US" altLang="zh-TW" sz="2000" i="1"/>
              <a:t>N</a:t>
            </a:r>
            <a:r>
              <a:rPr lang="en-US" altLang="zh-TW" sz="2000"/>
              <a:t>, is typically equal to 4, 7, or 12.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Small </a:t>
            </a:r>
            <a:r>
              <a:rPr lang="en-US" altLang="zh-TW" sz="2000" i="1"/>
              <a:t>N</a:t>
            </a:r>
            <a:r>
              <a:rPr lang="en-US" altLang="zh-TW" sz="2000"/>
              <a:t> is desirable to maximize capacity.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The frequency reuse factor is given by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5638800" y="990600"/>
          <a:ext cx="609600" cy="292100"/>
        </p:xfrm>
        <a:graphic>
          <a:graphicData uri="http://schemas.openxmlformats.org/presentationml/2006/ole">
            <p:oleObj spid="_x0000_s1026" name="方程式" r:id="rId3" imgW="368280" imgH="177480" progId="Equation.3">
              <p:embed/>
            </p:oleObj>
          </a:graphicData>
        </a:graphic>
      </p:graphicFrame>
      <p:graphicFrame>
        <p:nvGraphicFramePr>
          <p:cNvPr id="5129" name="Object 9"/>
          <p:cNvGraphicFramePr>
            <a:graphicFrameLocks noChangeAspect="1"/>
          </p:cNvGraphicFramePr>
          <p:nvPr/>
        </p:nvGraphicFramePr>
        <p:xfrm>
          <a:off x="4038600" y="2057400"/>
          <a:ext cx="796925" cy="292100"/>
        </p:xfrm>
        <a:graphic>
          <a:graphicData uri="http://schemas.openxmlformats.org/presentationml/2006/ole">
            <p:oleObj spid="_x0000_s1027" name="方程式" r:id="rId4" imgW="482400" imgH="177480" progId="Equation.3">
              <p:embed/>
            </p:oleObj>
          </a:graphicData>
        </a:graphic>
      </p:graphicFrame>
      <p:graphicFrame>
        <p:nvGraphicFramePr>
          <p:cNvPr id="5130" name="Object 10"/>
          <p:cNvGraphicFramePr>
            <a:graphicFrameLocks noChangeAspect="1"/>
          </p:cNvGraphicFramePr>
          <p:nvPr/>
        </p:nvGraphicFramePr>
        <p:xfrm>
          <a:off x="3276600" y="3505200"/>
          <a:ext cx="1660525" cy="292100"/>
        </p:xfrm>
        <a:graphic>
          <a:graphicData uri="http://schemas.openxmlformats.org/presentationml/2006/ole">
            <p:oleObj spid="_x0000_s1028" name="方程式" r:id="rId5" imgW="1002960" imgH="177480" progId="Equation.3">
              <p:embed/>
            </p:oleObj>
          </a:graphicData>
        </a:graphic>
      </p:graphicFrame>
      <p:graphicFrame>
        <p:nvGraphicFramePr>
          <p:cNvPr id="5131" name="Object 11"/>
          <p:cNvGraphicFramePr>
            <a:graphicFrameLocks noChangeAspect="1"/>
          </p:cNvGraphicFramePr>
          <p:nvPr/>
        </p:nvGraphicFramePr>
        <p:xfrm>
          <a:off x="5105400" y="4953000"/>
          <a:ext cx="523875" cy="292100"/>
        </p:xfrm>
        <a:graphic>
          <a:graphicData uri="http://schemas.openxmlformats.org/presentationml/2006/ole">
            <p:oleObj spid="_x0000_s1029" name="方程式" r:id="rId6" imgW="317160" imgH="177480" progId="Equation.3">
              <p:embed/>
            </p:oleObj>
          </a:graphicData>
        </a:graphic>
      </p:graphicFrame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685800" y="533400"/>
            <a:ext cx="77724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Hexagonal geometry has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exactly six equidistance neighbors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the lines joining the centers of any cell and each of its neighbors are separated by multiples of 60 degrees.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Only certain cluster sizes and cell layout are possible.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The number of cells per cluster, </a:t>
            </a:r>
            <a:r>
              <a:rPr lang="en-US" altLang="zh-TW" sz="2000" i="1"/>
              <a:t>N</a:t>
            </a:r>
            <a:r>
              <a:rPr lang="en-US" altLang="zh-TW" sz="2000"/>
              <a:t>, can only have values which satisfy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20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Co-channel neighbors of a particular cell, ex, </a:t>
            </a:r>
            <a:r>
              <a:rPr lang="en-US" altLang="zh-TW" sz="2000" i="1"/>
              <a:t>i=3</a:t>
            </a:r>
            <a:r>
              <a:rPr lang="en-US" altLang="zh-TW" sz="2000"/>
              <a:t> and </a:t>
            </a:r>
            <a:r>
              <a:rPr lang="en-US" altLang="zh-TW" sz="2000" i="1"/>
              <a:t>j=2</a:t>
            </a:r>
            <a:r>
              <a:rPr lang="en-US" altLang="zh-TW" sz="2000"/>
              <a:t>.</a:t>
            </a:r>
            <a:endParaRPr lang="en-US" altLang="zh-TW" sz="4400"/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altLang="zh-TW" sz="4400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3429000" y="2667000"/>
          <a:ext cx="1557338" cy="379413"/>
        </p:xfrm>
        <a:graphic>
          <a:graphicData uri="http://schemas.openxmlformats.org/presentationml/2006/ole">
            <p:oleObj spid="_x0000_s2050" name="方程式" r:id="rId3" imgW="939600" imgH="228600" progId="Equation.3">
              <p:embed/>
            </p:oleObj>
          </a:graphicData>
        </a:graphic>
      </p:graphicFrame>
      <p:pic>
        <p:nvPicPr>
          <p:cNvPr id="6148" name="Picture 4" descr="D:\mcchiu\course\mobile communications\ch2\2_2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8200" y="3810000"/>
            <a:ext cx="3244850" cy="2673350"/>
          </a:xfrm>
          <a:prstGeom prst="rect">
            <a:avLst/>
          </a:prstGeom>
          <a:noFill/>
        </p:spPr>
      </p:pic>
      <p:pic>
        <p:nvPicPr>
          <p:cNvPr id="6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 dirty="0" smtClean="0">
                <a:solidFill>
                  <a:schemeClr val="tx2"/>
                </a:solidFill>
              </a:rPr>
              <a:t> </a:t>
            </a:r>
            <a:r>
              <a:rPr lang="en-US" altLang="zh-TW" sz="3200" dirty="0">
                <a:solidFill>
                  <a:schemeClr val="tx2"/>
                </a:solidFill>
              </a:rPr>
              <a:t>Channel Assignment Strategies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838200" y="15240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Frequency reuse scheme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increases capacity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minimize interference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Channel assignment strategy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fixed channel assignment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dynamic channel assignment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Fixed channel assignment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each cell is allocated a predetermined set of voice channel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any new call attempt can only be served by the unused channels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the call will be </a:t>
            </a:r>
            <a:r>
              <a:rPr lang="en-US" altLang="zh-TW" sz="1800" i="1"/>
              <a:t>blocked</a:t>
            </a:r>
            <a:r>
              <a:rPr lang="en-US" altLang="zh-TW" sz="1800"/>
              <a:t> if all channels in that cell are occupied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Dynamic channel assignment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channels are not allocated to cells permanently.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allocate channels based on request.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reduce the likelihood of blocking, increase capacity. </a:t>
            </a:r>
          </a:p>
        </p:txBody>
      </p:sp>
      <p:pic>
        <p:nvPicPr>
          <p:cNvPr id="7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685800" y="609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altLang="zh-TW" sz="3200">
                <a:solidFill>
                  <a:schemeClr val="tx2"/>
                </a:solidFill>
              </a:rPr>
              <a:t>2.5.2 Adjacent Channel Interference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000"/>
          </a:p>
        </p:txBody>
      </p:sp>
      <p:pic>
        <p:nvPicPr>
          <p:cNvPr id="21510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651500"/>
            <a:ext cx="1219200" cy="120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838200" y="15240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Adjacent channel interference: interference from adjacent in frequency to the desired signal.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Imperfect receiver filters allow nearby frequencies to leak into the passband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altLang="zh-TW" sz="1800"/>
              <a:t>Performance degrade seriously due to </a:t>
            </a:r>
            <a:r>
              <a:rPr lang="en-US" altLang="zh-TW" sz="1800" i="1"/>
              <a:t>near-far</a:t>
            </a:r>
            <a:r>
              <a:rPr lang="en-US" altLang="zh-TW" sz="1800"/>
              <a:t> effect.</a:t>
            </a:r>
          </a:p>
        </p:txBody>
      </p:sp>
      <p:graphicFrame>
        <p:nvGraphicFramePr>
          <p:cNvPr id="21512" name="Object 8"/>
          <p:cNvGraphicFramePr>
            <a:graphicFrameLocks noChangeAspect="1"/>
          </p:cNvGraphicFramePr>
          <p:nvPr/>
        </p:nvGraphicFramePr>
        <p:xfrm>
          <a:off x="2743200" y="3200400"/>
          <a:ext cx="5105400" cy="3317875"/>
        </p:xfrm>
        <a:graphic>
          <a:graphicData uri="http://schemas.openxmlformats.org/presentationml/2006/ole">
            <p:oleObj spid="_x0000_s9218" name="VISIO" r:id="rId4" imgW="6202800" imgH="4029120" progId="">
              <p:embed/>
            </p:oleObj>
          </a:graphicData>
        </a:graphic>
      </p:graphicFrame>
      <p:pic>
        <p:nvPicPr>
          <p:cNvPr id="8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838200" y="609600"/>
            <a:ext cx="7772400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Adjacent channel interference can be minimized through careful filtering and </a:t>
            </a:r>
            <a:r>
              <a:rPr lang="en-US" altLang="zh-TW" sz="2000" i="1"/>
              <a:t>channel assignment</a:t>
            </a:r>
            <a:r>
              <a:rPr lang="en-US" altLang="zh-TW" sz="2000"/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Keep the frequency separation between each channel in a given cell as large as possible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zh-TW" sz="2000"/>
              <a:t>A channel separation greater than six is needed to bring the adjacent channel interference to an acceptable level.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568</Words>
  <Application>Microsoft Office PowerPoint</Application>
  <PresentationFormat>On-screen Show (4:3)</PresentationFormat>
  <Paragraphs>76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Office Theme</vt:lpstr>
      <vt:lpstr>方程式</vt:lpstr>
      <vt:lpstr>VISIO</vt:lpstr>
      <vt:lpstr>   COMPUTER NETWORKS-II / BTCS-3501    </vt:lpstr>
      <vt:lpstr>Topics to be covered</vt:lpstr>
      <vt:lpstr> Introduction to Cellular Systems</vt:lpstr>
      <vt:lpstr>Slide 4</vt:lpstr>
      <vt:lpstr>Slide 5</vt:lpstr>
      <vt:lpstr>Slide 6</vt:lpstr>
      <vt:lpstr>Slide 7</vt:lpstr>
      <vt:lpstr>Slide 8</vt:lpstr>
      <vt:lpstr>Slide 9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Wireless System Design (cont.)</dc:title>
  <dc:creator>Windows 8</dc:creator>
  <cp:lastModifiedBy>Admin</cp:lastModifiedBy>
  <cp:revision>14</cp:revision>
  <dcterms:created xsi:type="dcterms:W3CDTF">2006-08-16T00:00:00Z</dcterms:created>
  <dcterms:modified xsi:type="dcterms:W3CDTF">2023-06-20T08:30:42Z</dcterms:modified>
</cp:coreProperties>
</file>