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9E31F-E945-452D-A9E1-6C7FE3B75513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AFC0A-786C-421C-9412-64C5DCD26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30C8-ACE0-424B-8AC3-31F065F38C2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7546-1C1A-4DE0-B904-C52E8B55A756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676-48DA-4B64-8D3E-DA49ACDEECD1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31EB-1348-42D5-90BE-0B5CFD3F690A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4F44-5315-4FF6-B142-E98F3F8C925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0D2-95E3-4C9E-927A-4CA184739C58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363C-C202-4B26-80C8-520A8B8E0558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C284-12FA-40F0-A6FD-02BA940AB4A3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F8FC-EC8D-40B1-B09A-B68E0DE80286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5C1D-7B29-41B0-A6FB-B82C55DD4BF3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FB97-866D-4EB4-80E6-1E0714ABB48E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C23A5-BBC4-4B4D-9BFA-E9C49C0044D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 smtClean="0">
                <a:latin typeface="+mn-lt"/>
              </a:rPr>
              <a:t>Course</a:t>
            </a:r>
            <a:r>
              <a:rPr lang="en-US" sz="9600" dirty="0" smtClean="0">
                <a:latin typeface="+mn-lt"/>
              </a:rPr>
              <a:t> </a:t>
            </a:r>
            <a:r>
              <a:rPr lang="en-US" sz="9600" dirty="0">
                <a:latin typeface="+mn-lt"/>
              </a:rPr>
              <a:t>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60363" y="312738"/>
            <a:ext cx="8783637" cy="830262"/>
          </a:xfrm>
        </p:spPr>
        <p:txBody>
          <a:bodyPr/>
          <a:lstStyle/>
          <a:p>
            <a:pPr algn="l"/>
            <a:r>
              <a:rPr lang="en-US" sz="4800" b="1" u="sng" smtClean="0">
                <a:latin typeface="Times New Roman" pitchFamily="18" charset="0"/>
                <a:cs typeface="Times New Roman" pitchFamily="18" charset="0"/>
              </a:rPr>
              <a:t>Frequency Reuse Optimization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579563"/>
            <a:ext cx="8167688" cy="4114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mtClean="0"/>
              <a:t>Minimization of multipathing and cross-polarization by using highly directional antennas and positioning them as high as possible.</a:t>
            </a:r>
          </a:p>
          <a:p>
            <a:pPr>
              <a:buFont typeface="Wingdings" pitchFamily="2" charset="2"/>
              <a:buChar char="v"/>
            </a:pPr>
            <a:r>
              <a:rPr lang="en-US" smtClean="0"/>
              <a:t>Maximization of the directivity of the cell antennas by sectoring the distribution system.</a:t>
            </a:r>
          </a:p>
          <a:p>
            <a:pPr>
              <a:buFont typeface="Wingdings" pitchFamily="2" charset="2"/>
              <a:buChar char="v"/>
            </a:pPr>
            <a:r>
              <a:rPr lang="en-US" smtClean="0"/>
              <a:t>Maximization of the isolation between the adjacent sectors through polarization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30238" y="242888"/>
            <a:ext cx="7772400" cy="1447800"/>
          </a:xfrm>
        </p:spPr>
        <p:txBody>
          <a:bodyPr/>
          <a:lstStyle/>
          <a:p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Requirement For Network Management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mtClean="0"/>
              <a:t> Fault Management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 Configuration Management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 Accounting Management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 Performance Management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Security Management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58813" y="179388"/>
            <a:ext cx="7772400" cy="769937"/>
          </a:xfrm>
        </p:spPr>
        <p:txBody>
          <a:bodyPr/>
          <a:lstStyle/>
          <a:p>
            <a:pPr eaLnBrk="1" hangingPunct="1"/>
            <a:r>
              <a:rPr lang="en-GB" b="1" u="sng" smtClean="0">
                <a:latin typeface="Times New Roman" pitchFamily="18" charset="0"/>
                <a:cs typeface="Times New Roman" pitchFamily="18" charset="0"/>
              </a:rPr>
              <a:t>APPLICATIONS OF LMDS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endParaRPr lang="en-GB" sz="2400" smtClean="0"/>
          </a:p>
          <a:p>
            <a:pPr eaLnBrk="1" hangingPunct="1">
              <a:buFont typeface="Wingdings" pitchFamily="2" charset="2"/>
              <a:buChar char="v"/>
            </a:pPr>
            <a:r>
              <a:rPr lang="en-GB" sz="2400" smtClean="0"/>
              <a:t>Wireless LAN. </a:t>
            </a:r>
            <a:endParaRPr lang="en-US" sz="2400" smtClean="0"/>
          </a:p>
          <a:p>
            <a:pPr eaLnBrk="1" hangingPunct="1">
              <a:buFont typeface="Wingdings" pitchFamily="2" charset="2"/>
              <a:buChar char="v"/>
            </a:pPr>
            <a:r>
              <a:rPr lang="en-GB" sz="2400" smtClean="0"/>
              <a:t>It offers wide range of one way and two-way voice, video and data service transmission capabilities with a very large capacity, better than what many current services offer.</a:t>
            </a:r>
            <a:endParaRPr lang="en-US" sz="2400" smtClean="0"/>
          </a:p>
          <a:p>
            <a:pPr eaLnBrk="1" hangingPunct="1">
              <a:buFont typeface="Wingdings" pitchFamily="2" charset="2"/>
              <a:buChar char="v"/>
            </a:pPr>
            <a:r>
              <a:rPr lang="en-GB" sz="2400" smtClean="0"/>
              <a:t>Asynchronous Transfer Mode (ATM) can transport among others, voice, data and even video.</a:t>
            </a:r>
            <a:endParaRPr lang="en-US" sz="2400" smtClean="0"/>
          </a:p>
          <a:p>
            <a:pPr eaLnBrk="1" hangingPunct="1">
              <a:buFont typeface="Wingdings" pitchFamily="2" charset="2"/>
              <a:buChar char="v"/>
            </a:pPr>
            <a:r>
              <a:rPr lang="en-GB" sz="2400" smtClean="0"/>
              <a:t> </a:t>
            </a:r>
            <a:r>
              <a:rPr lang="en-US" sz="2400" smtClean="0"/>
              <a:t>The Broadband Wireless Local Loop (B-WLL).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That are tending to merge the telecommunication and the networking industries.</a:t>
            </a:r>
          </a:p>
          <a:p>
            <a:pPr eaLnBrk="1" hangingPunct="1">
              <a:buFont typeface="Wingdings" pitchFamily="2" charset="2"/>
              <a:buChar char="v"/>
            </a:pPr>
            <a:endParaRPr lang="en-US" sz="2400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Wireless  local Area Networks (WLANs)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Local Multipoint Distribution System (LMDS)</a:t>
            </a:r>
          </a:p>
          <a:p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98650"/>
            <a:ext cx="7772400" cy="41148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0" y="-69850"/>
            <a:ext cx="9144000" cy="1908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600" b="1" dirty="0">
                <a:latin typeface="Times New Roman" pitchFamily="18" charset="0"/>
              </a:rPr>
              <a:t>What does you mean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600" b="1" dirty="0">
                <a:latin typeface="Times New Roman" pitchFamily="18" charset="0"/>
              </a:rPr>
              <a:t>BY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Local Multipoint Distribution Service </a:t>
            </a:r>
            <a:r>
              <a:rPr lang="en-US" sz="3600" b="1" dirty="0">
                <a:latin typeface="Times New Roman" pitchFamily="18" charset="0"/>
              </a:rPr>
              <a:t>?</a:t>
            </a:r>
          </a:p>
        </p:txBody>
      </p:sp>
      <p:sp>
        <p:nvSpPr>
          <p:cNvPr id="415750" name="Text Box 6"/>
          <p:cNvSpPr txBox="1">
            <a:spLocks noChangeArrowheads="1"/>
          </p:cNvSpPr>
          <p:nvPr/>
        </p:nvSpPr>
        <p:spPr bwMode="auto">
          <a:xfrm>
            <a:off x="0" y="1536700"/>
            <a:ext cx="9144000" cy="558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  <a:defRPr/>
            </a:pPr>
            <a:endParaRPr lang="en-GB" sz="800" dirty="0">
              <a:solidFill>
                <a:schemeClr val="tx1">
                  <a:lumMod val="95000"/>
                </a:schemeClr>
              </a:solidFill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v"/>
              <a:defRPr/>
            </a:pPr>
            <a:r>
              <a:rPr lang="en-GB" sz="2800" dirty="0">
                <a:solidFill>
                  <a:schemeClr val="tx1">
                    <a:lumMod val="95000"/>
                  </a:schemeClr>
                </a:solidFill>
                <a:latin typeface="Cambria" pitchFamily="18" charset="0"/>
              </a:rPr>
              <a:t> Local Multipoint Distribution Service (LMDS) </a:t>
            </a:r>
            <a:r>
              <a:rPr lang="en-GB" sz="2800" dirty="0">
                <a:latin typeface="Cambria" pitchFamily="18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en-GB" sz="2800" dirty="0">
                <a:latin typeface="Cambria" pitchFamily="18" charset="0"/>
              </a:rPr>
              <a:t>  </a:t>
            </a:r>
            <a:r>
              <a:rPr lang="en-GB" sz="2800" u="sng" dirty="0">
                <a:latin typeface="Cambria" pitchFamily="18" charset="0"/>
              </a:rPr>
              <a:t>Local</a:t>
            </a:r>
            <a:r>
              <a:rPr lang="en-GB" sz="2800" dirty="0">
                <a:latin typeface="Cambria" pitchFamily="18" charset="0"/>
              </a:rPr>
              <a:t> indicates that the signals range limit.</a:t>
            </a:r>
          </a:p>
          <a:p>
            <a:pPr lvl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en-GB" sz="2800" dirty="0">
                <a:latin typeface="Cambria" pitchFamily="18" charset="0"/>
              </a:rPr>
              <a:t>  </a:t>
            </a:r>
            <a:r>
              <a:rPr lang="en-GB" sz="2800" u="sng" dirty="0">
                <a:latin typeface="Cambria" pitchFamily="18" charset="0"/>
              </a:rPr>
              <a:t>Multipoint</a:t>
            </a:r>
            <a:r>
              <a:rPr lang="en-GB" sz="2800" dirty="0">
                <a:latin typeface="Cambria" pitchFamily="18" charset="0"/>
              </a:rPr>
              <a:t> indicates a broadcast signal from the subscribers.</a:t>
            </a:r>
          </a:p>
          <a:p>
            <a:pPr lvl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en-GB" sz="2800" dirty="0">
                <a:latin typeface="Cambria" pitchFamily="18" charset="0"/>
              </a:rPr>
              <a:t>  </a:t>
            </a:r>
            <a:r>
              <a:rPr lang="en-GB" sz="2800" u="sng" dirty="0">
                <a:latin typeface="Cambria" pitchFamily="18" charset="0"/>
              </a:rPr>
              <a:t>Distribution</a:t>
            </a:r>
            <a:r>
              <a:rPr lang="en-GB" sz="2800" dirty="0">
                <a:latin typeface="Cambria" pitchFamily="18" charset="0"/>
              </a:rPr>
              <a:t> defines the wide range of data that can be transmitted.</a:t>
            </a:r>
          </a:p>
          <a:p>
            <a:pPr lvl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en-GB" sz="2800" dirty="0">
                <a:latin typeface="Cambria" pitchFamily="18" charset="0"/>
              </a:rPr>
              <a:t> </a:t>
            </a:r>
            <a:r>
              <a:rPr lang="en-GB" sz="2800" u="sng" dirty="0">
                <a:latin typeface="Cambria" pitchFamily="18" charset="0"/>
              </a:rPr>
              <a:t>Service</a:t>
            </a:r>
            <a:r>
              <a:rPr lang="en-GB" sz="2800" dirty="0">
                <a:latin typeface="Cambria" pitchFamily="18" charset="0"/>
              </a:rPr>
              <a:t> </a:t>
            </a:r>
            <a:r>
              <a:rPr lang="en-US" sz="2800" dirty="0"/>
              <a:t>involves the relationship between operators and users.</a:t>
            </a:r>
            <a:endParaRPr lang="en-GB" sz="2800" dirty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v"/>
              <a:defRPr/>
            </a:pPr>
            <a:r>
              <a:rPr lang="en-GB" sz="2800" dirty="0">
                <a:latin typeface="Cambria" pitchFamily="18" charset="0"/>
              </a:rPr>
              <a:t> It provides high capacity point to multipoint data access </a:t>
            </a:r>
          </a:p>
          <a:p>
            <a:pPr>
              <a:spcBef>
                <a:spcPts val="0"/>
              </a:spcBef>
              <a:spcAft>
                <a:spcPts val="400"/>
              </a:spcAft>
              <a:defRPr/>
            </a:pPr>
            <a:r>
              <a:rPr lang="en-GB" sz="2800" dirty="0">
                <a:latin typeface="Cambria" pitchFamily="18" charset="0"/>
              </a:rPr>
              <a:t>     that is less investment intensive.</a:t>
            </a:r>
          </a:p>
          <a:p>
            <a:pPr>
              <a:spcBef>
                <a:spcPct val="50000"/>
              </a:spcBef>
              <a:defRPr/>
            </a:pPr>
            <a:endParaRPr lang="en-US" b="1" dirty="0">
              <a:latin typeface="Times New Roman" pitchFamily="18" charset="0"/>
              <a:sym typeface="Wingdings" pitchFamily="2" charset="2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0" y="1671638"/>
            <a:ext cx="9144000" cy="2308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>
                <a:sym typeface="Wingdings" pitchFamily="2" charset="2"/>
              </a:rPr>
              <a:t> </a:t>
            </a:r>
            <a:r>
              <a:rPr lang="en-US" sz="2400"/>
              <a:t>LMDS showed great promise in the late 1990s.</a:t>
            </a:r>
          </a:p>
          <a:p>
            <a:pPr>
              <a:buFont typeface="Wingdings" pitchFamily="2" charset="2"/>
              <a:buChar char="v"/>
            </a:pPr>
            <a:endParaRPr lang="en-US" sz="2400"/>
          </a:p>
          <a:p>
            <a:pPr>
              <a:buFont typeface="Wingdings" pitchFamily="2" charset="2"/>
              <a:buChar char="v"/>
            </a:pPr>
            <a:r>
              <a:rPr lang="en-US" sz="2400"/>
              <a:t>The Federal Communications Commission auctioned spectrum</a:t>
            </a:r>
          </a:p>
          <a:p>
            <a:r>
              <a:rPr lang="en-US" sz="2400"/>
              <a:t>    for LMDS in 1998 and 1999. 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0" y="627063"/>
            <a:ext cx="6203950" cy="8302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u="sng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6688" y="3076575"/>
            <a:ext cx="8977312" cy="3230563"/>
          </a:xfrm>
          <a:ln w="12700" cap="flat">
            <a:headEnd type="none" w="sm" len="sm"/>
            <a:tailEnd type="none" w="sm" len="sm"/>
          </a:ln>
        </p:spPr>
        <p:txBody>
          <a:bodyPr lIns="0" tIns="0" rIns="0" bIns="0" anchor="ctr">
            <a:spAutoFit/>
          </a:bodyPr>
          <a:lstStyle/>
          <a:p>
            <a:pPr marL="0" indent="0" eaLnBrk="1" hangingPunct="1">
              <a:spcBef>
                <a:spcPct val="0"/>
              </a:spcBef>
              <a:buSzTx/>
              <a:buFontTx/>
              <a:buNone/>
              <a:defRPr/>
            </a:pPr>
            <a:endParaRPr lang="en-US" sz="1800" u="sng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sz="4000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IMPORTANCE OF LMDS</a:t>
            </a:r>
          </a:p>
          <a:p>
            <a:pPr marL="0" indent="0">
              <a:spcBef>
                <a:spcPct val="0"/>
              </a:spcBef>
              <a:buSzTx/>
              <a:buFontTx/>
              <a:buNone/>
              <a:defRPr/>
            </a:pPr>
            <a:r>
              <a:rPr lang="en-GB" sz="1200" dirty="0" smtClean="0">
                <a:latin typeface="Book Antiqua" pitchFamily="18" charset="0"/>
                <a:ea typeface="Times New Roman" pitchFamily="18" charset="0"/>
              </a:rPr>
              <a:t>	</a:t>
            </a:r>
          </a:p>
          <a:p>
            <a:pPr marL="0" indent="0">
              <a:spcBef>
                <a:spcPct val="0"/>
              </a:spcBef>
              <a:buSzTx/>
              <a:buFont typeface="Wingdings" pitchFamily="2" charset="2"/>
              <a:buChar char="v"/>
              <a:defRPr/>
            </a:pPr>
            <a:r>
              <a:rPr lang="en-GB" sz="2400" dirty="0" smtClean="0">
                <a:latin typeface="Times New Roman" pitchFamily="18" charset="0"/>
                <a:ea typeface="Times New Roman" pitchFamily="18" charset="0"/>
              </a:rPr>
              <a:t>Point-to-point fixed wireless network has been commonly deployed to</a:t>
            </a:r>
          </a:p>
          <a:p>
            <a:pPr marL="0" indent="0">
              <a:spcBef>
                <a:spcPct val="0"/>
              </a:spcBef>
              <a:buSzTx/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ea typeface="Times New Roman" pitchFamily="18" charset="0"/>
              </a:rPr>
              <a:t>    offer high-speed dedicated links between high-density nodes in a</a:t>
            </a:r>
          </a:p>
          <a:p>
            <a:pPr marL="0" indent="0">
              <a:spcBef>
                <a:spcPct val="0"/>
              </a:spcBef>
              <a:buSzTx/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ea typeface="Times New Roman" pitchFamily="18" charset="0"/>
              </a:rPr>
              <a:t>    network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</a:rPr>
              <a:t>.</a:t>
            </a:r>
          </a:p>
          <a:p>
            <a:pPr marL="0" indent="0">
              <a:spcBef>
                <a:spcPct val="0"/>
              </a:spcBef>
              <a:buSzTx/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LMDS provides an effective last-mile solution for the </a:t>
            </a:r>
          </a:p>
          <a:p>
            <a:pPr marL="0" indent="0">
              <a:spcBef>
                <a:spcPct val="0"/>
              </a:spcBef>
              <a:buSzTx/>
              <a:buFontTx/>
              <a:buNone/>
              <a:defRPr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  incumbent service provider.</a:t>
            </a:r>
            <a:endParaRPr lang="en-US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830262"/>
          </a:xfrm>
        </p:spPr>
        <p:txBody>
          <a:bodyPr/>
          <a:lstStyle/>
          <a:p>
            <a:pPr eaLnBrk="1" hangingPunct="1"/>
            <a:r>
              <a:rPr lang="en-GB" sz="4800" b="1" u="sng" smtClean="0">
                <a:latin typeface="Times New Roman" pitchFamily="18" charset="0"/>
                <a:cs typeface="Times New Roman" pitchFamily="18" charset="0"/>
              </a:rPr>
              <a:t>BENEFITS OF LMDS</a:t>
            </a:r>
            <a:endParaRPr lang="en-US" sz="4800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66688" y="1122363"/>
            <a:ext cx="8686800" cy="4765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Lower entry and deployment costs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Ease and speed of deployment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Fast realization of revenue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Cost, shift from fixed to variable components.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No stranded capital when customers churn.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Cost-effective network maintenance, management, and operating costs.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830262"/>
          </a:xfrm>
        </p:spPr>
        <p:txBody>
          <a:bodyPr/>
          <a:lstStyle/>
          <a:p>
            <a:pPr eaLnBrk="1" hangingPunct="1"/>
            <a:r>
              <a:rPr lang="en-GB" sz="4800" b="1" u="sng" smtClean="0">
                <a:latin typeface="Times New Roman" pitchFamily="18" charset="0"/>
                <a:cs typeface="Times New Roman" pitchFamily="18" charset="0"/>
              </a:rPr>
              <a:t>TECHNICAL BASICS</a:t>
            </a:r>
            <a:endParaRPr lang="en-US" sz="4800" b="1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9090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LMDS,uses low powered, high frequency (25 -31 GHz) signals over a short distance.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LMDS systems are cellular because they send these very high frequency signals over short line-of-sight distances.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These cells are typically spaced 4-5 kilometers (2.5 - 3.1 miles) apart.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179388"/>
            <a:ext cx="7772400" cy="769937"/>
          </a:xfrm>
        </p:spPr>
        <p:txBody>
          <a:bodyPr/>
          <a:lstStyle/>
          <a:p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MODULATION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34950" y="965200"/>
            <a:ext cx="8715375" cy="14732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 smtClean="0"/>
              <a:t>Modulation of this system are separated into:-</a:t>
            </a:r>
          </a:p>
          <a:p>
            <a:pPr>
              <a:buFontTx/>
              <a:buChar char="•"/>
            </a:pPr>
            <a:r>
              <a:rPr lang="en-US" sz="2800" smtClean="0"/>
              <a:t> PSK(Phase Shift Keying)</a:t>
            </a:r>
          </a:p>
          <a:p>
            <a:pPr>
              <a:buFontTx/>
              <a:buChar char="•"/>
            </a:pPr>
            <a:r>
              <a:rPr lang="en-US" sz="2800" smtClean="0"/>
              <a:t> AM(Amplitude Modulation)</a:t>
            </a:r>
          </a:p>
          <a:p>
            <a:pPr>
              <a:buFontTx/>
              <a:buNone/>
            </a:pPr>
            <a:endParaRPr lang="en-US" sz="2800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9013" y="2566988"/>
            <a:ext cx="6865937" cy="4149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58813" y="201613"/>
            <a:ext cx="7772400" cy="831850"/>
          </a:xfrm>
        </p:spPr>
        <p:txBody>
          <a:bodyPr/>
          <a:lstStyle/>
          <a:p>
            <a:pPr eaLnBrk="1" hangingPunct="1"/>
            <a:r>
              <a:rPr lang="en-US" sz="4800" b="1" u="sng" smtClean="0">
                <a:latin typeface="Times New Roman" pitchFamily="18" charset="0"/>
                <a:cs typeface="Times New Roman" pitchFamily="18" charset="0"/>
              </a:rPr>
              <a:t>ARCHITECTURE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136650"/>
            <a:ext cx="77724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US" sz="2800" smtClean="0"/>
              <a:t>Four parts in the LMDS architecture are :-</a:t>
            </a:r>
          </a:p>
          <a:p>
            <a:pPr eaLnBrk="1" hangingPunct="1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v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Network operations centre(NOC)</a:t>
            </a:r>
          </a:p>
          <a:p>
            <a:pPr eaLnBrk="1" hangingPunct="1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v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Fiber based infrastructure</a:t>
            </a:r>
          </a:p>
          <a:p>
            <a:pPr eaLnBrk="1" hangingPunct="1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v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Base station</a:t>
            </a:r>
          </a:p>
          <a:p>
            <a:pPr eaLnBrk="1" hangingPunct="1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v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Customer Premise Equipment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0244" name="Picture 3" descr="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3725" y="3671888"/>
            <a:ext cx="512445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769350" cy="1446213"/>
          </a:xfrm>
        </p:spPr>
        <p:txBody>
          <a:bodyPr/>
          <a:lstStyle/>
          <a:p>
            <a:pPr eaLnBrk="1" hangingPunct="1"/>
            <a:r>
              <a:rPr lang="en-GB" b="1" u="sng" smtClean="0">
                <a:latin typeface="Times New Roman" pitchFamily="18" charset="0"/>
                <a:cs typeface="Times New Roman" pitchFamily="18" charset="0"/>
              </a:rPr>
              <a:t>EQUIPMENTS USED IN ARCHITECTURE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351963" cy="5445125"/>
          </a:xfrm>
        </p:spPr>
        <p:txBody>
          <a:bodyPr/>
          <a:lstStyle/>
          <a:p>
            <a:pPr marL="514350" indent="-514350" eaLnBrk="1" hangingPunct="1">
              <a:buFont typeface="Arial Black" pitchFamily="34" charset="0"/>
              <a:buAutoNum type="arabicParenR"/>
            </a:pPr>
            <a:r>
              <a:rPr lang="en-US" smtClean="0"/>
              <a:t>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NETWORK-NODE EQUIPMENT</a:t>
            </a:r>
            <a:r>
              <a:rPr lang="en-GB" smtClean="0"/>
              <a:t> </a:t>
            </a:r>
          </a:p>
          <a:p>
            <a:pPr marL="514350" indent="-514350" eaLnBrk="1" hangingPunct="1">
              <a:buFont typeface="Arial Black" pitchFamily="34" charset="0"/>
              <a:buAutoNum type="arabicParenR"/>
            </a:pPr>
            <a:r>
              <a:rPr lang="en-GB" smtClean="0"/>
              <a:t>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RADIO FREQUENCY EQUIPMENT </a:t>
            </a:r>
          </a:p>
          <a:p>
            <a:pPr marL="514350" indent="-514350" eaLnBrk="1" hangingPunct="1">
              <a:buFont typeface="Arial Black" pitchFamily="34" charset="0"/>
              <a:buAutoNum type="arabicParenR"/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 NETWORK INTERFACE EQUIPMENT </a:t>
            </a:r>
          </a:p>
          <a:p>
            <a:pPr marL="514350" indent="-514350" eaLnBrk="1" hangingPunct="1">
              <a:buFont typeface="Arial Black" pitchFamily="34" charset="0"/>
              <a:buAutoNum type="arabi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 Black" pitchFamily="34" charset="0"/>
              <a:buAutoNum type="arabi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 Black" pitchFamily="34" charset="0"/>
              <a:buAutoNum type="arabi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 Black" pitchFamily="34" charset="0"/>
              <a:buAutoNum type="arabi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 Black" pitchFamily="34" charset="0"/>
              <a:buAutoNum type="arabicParenR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Network-Node Architecture     NIU Network Implementation</a:t>
            </a:r>
          </a:p>
        </p:txBody>
      </p:sp>
      <p:pic>
        <p:nvPicPr>
          <p:cNvPr id="11268" name="Picture 3" descr="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25" y="3200400"/>
            <a:ext cx="3440113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6200" y="3200400"/>
            <a:ext cx="268446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Office PowerPoint</Application>
  <PresentationFormat>On-screen Show (4:3)</PresentationFormat>
  <Paragraphs>96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COMPUTER NETWORKS-II / BTCS-3501    </vt:lpstr>
      <vt:lpstr>Topics to be covered</vt:lpstr>
      <vt:lpstr> </vt:lpstr>
      <vt:lpstr> </vt:lpstr>
      <vt:lpstr>BENEFITS OF LMDS</vt:lpstr>
      <vt:lpstr>TECHNICAL BASICS</vt:lpstr>
      <vt:lpstr>MODULATION</vt:lpstr>
      <vt:lpstr>ARCHITECTURE</vt:lpstr>
      <vt:lpstr>EQUIPMENTS USED IN ARCHITECTURE</vt:lpstr>
      <vt:lpstr>Frequency Reuse Optimization</vt:lpstr>
      <vt:lpstr>Requirement For Network Management</vt:lpstr>
      <vt:lpstr>APPLICATIONS OF LMDS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 Wireless Networks</dc:title>
  <dc:creator>Windows 8</dc:creator>
  <cp:lastModifiedBy>Admin</cp:lastModifiedBy>
  <cp:revision>3</cp:revision>
  <dcterms:created xsi:type="dcterms:W3CDTF">2006-08-16T00:00:00Z</dcterms:created>
  <dcterms:modified xsi:type="dcterms:W3CDTF">2023-06-20T08:22:32Z</dcterms:modified>
</cp:coreProperties>
</file>