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BAB1-4AA8-4044-94F3-915CABAF65D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7164-ECF7-4CE9-8387-48B0C73DB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BAB1-4AA8-4044-94F3-915CABAF65D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7164-ECF7-4CE9-8387-48B0C73DB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BAB1-4AA8-4044-94F3-915CABAF65D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7164-ECF7-4CE9-8387-48B0C73DB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3669862-C96E-460D-A607-3FF0D56BB0D6}" type="datetime1">
              <a:rPr lang="en-US" altLang="zh-CN"/>
              <a:pPr/>
              <a:t>7/10/2023</a:t>
            </a:fld>
            <a:endParaRPr lang="en-US" altLang="zh-CN" sz="180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DB8BD4A5-54B2-4372-830A-646FEE919D63}" type="slidenum">
              <a:rPr lang="en-US" altLang="zh-CN"/>
              <a:pPr/>
              <a:t>‹#›</a:t>
            </a:fld>
            <a:endParaRPr lang="en-U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BAB1-4AA8-4044-94F3-915CABAF65D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7164-ECF7-4CE9-8387-48B0C73DB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BAB1-4AA8-4044-94F3-915CABAF65D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7164-ECF7-4CE9-8387-48B0C73DB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BAB1-4AA8-4044-94F3-915CABAF65D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7164-ECF7-4CE9-8387-48B0C73DB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BAB1-4AA8-4044-94F3-915CABAF65D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7164-ECF7-4CE9-8387-48B0C73DB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BAB1-4AA8-4044-94F3-915CABAF65D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7164-ECF7-4CE9-8387-48B0C73DB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BAB1-4AA8-4044-94F3-915CABAF65D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7164-ECF7-4CE9-8387-48B0C73DB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BAB1-4AA8-4044-94F3-915CABAF65D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7164-ECF7-4CE9-8387-48B0C73DB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BAB1-4AA8-4044-94F3-915CABAF65D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7164-ECF7-4CE9-8387-48B0C73DB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2BAB1-4AA8-4044-94F3-915CABAF65D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F7164-ECF7-4CE9-8387-48B0C73DB8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PROGRAMMING FOR PROBLEM SOLVING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BCSE-1201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2</a:t>
            </a:r>
            <a:r>
              <a:rPr lang="en-US" sz="9600" baseline="30000" dirty="0" smtClean="0">
                <a:latin typeface="+mn-lt"/>
              </a:rPr>
              <a:t>nd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</a:t>
            </a:r>
            <a:r>
              <a:rPr lang="en-US" b="1" dirty="0" smtClean="0"/>
              <a:t>:- Overloading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1438"/>
            <a:ext cx="8229600" cy="582612"/>
          </a:xfrm>
          <a:ln/>
        </p:spPr>
        <p:txBody>
          <a:bodyPr>
            <a:normAutofit fontScale="90000"/>
          </a:bodyPr>
          <a:lstStyle/>
          <a:p>
            <a:r>
              <a:rPr lang="en-US" altLang="zh-CN" sz="4000" b="1" dirty="0"/>
              <a:t>Overloading</a:t>
            </a:r>
          </a:p>
        </p:txBody>
      </p:sp>
      <p:sp>
        <p:nvSpPr>
          <p:cNvPr id="10243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785813"/>
            <a:ext cx="8229600" cy="5643562"/>
          </a:xfrm>
          <a:prstGeom prst="rect">
            <a:avLst/>
          </a:prstGeom>
          <a:noFill/>
          <a:ln/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altLang="zh-CN">
                <a:latin typeface="Book Antiqua" pitchFamily="18" charset="0"/>
                <a:sym typeface="Book Antiqua" pitchFamily="18" charset="0"/>
              </a:rPr>
              <a:t>Overloading – A name having two or more distinct meanings</a:t>
            </a:r>
          </a:p>
          <a:p>
            <a:pPr algn="just">
              <a:lnSpc>
                <a:spcPct val="150000"/>
              </a:lnSpc>
            </a:pPr>
            <a:r>
              <a:rPr lang="en-US" altLang="zh-CN">
                <a:latin typeface="Book Antiqua" pitchFamily="18" charset="0"/>
                <a:sym typeface="Book Antiqua" pitchFamily="18" charset="0"/>
              </a:rPr>
              <a:t>Overloaded function -  a function having more than one distinct meanings</a:t>
            </a:r>
          </a:p>
          <a:p>
            <a:pPr algn="just">
              <a:lnSpc>
                <a:spcPct val="150000"/>
              </a:lnSpc>
            </a:pPr>
            <a:r>
              <a:rPr lang="en-US" altLang="zh-CN">
                <a:latin typeface="Book Antiqua" pitchFamily="18" charset="0"/>
                <a:sym typeface="Book Antiqua" pitchFamily="18" charset="0"/>
              </a:rPr>
              <a:t>Overloaded operator - When two or more distinct meanings are defined for an operator</a:t>
            </a:r>
            <a:endParaRPr lang="en-US" altLang="zh-CN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1438"/>
            <a:ext cx="8229600" cy="582612"/>
          </a:xfrm>
          <a:ln/>
        </p:spPr>
        <p:txBody>
          <a:bodyPr>
            <a:normAutofit fontScale="90000"/>
          </a:bodyPr>
          <a:lstStyle/>
          <a:p>
            <a:r>
              <a:rPr lang="en-US" altLang="zh-CN" sz="4000" b="1" dirty="0"/>
              <a:t>Overloading</a:t>
            </a:r>
          </a:p>
        </p:txBody>
      </p:sp>
      <p:sp>
        <p:nvSpPr>
          <p:cNvPr id="11267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785813"/>
            <a:ext cx="8229600" cy="5857875"/>
          </a:xfrm>
          <a:prstGeom prst="rect">
            <a:avLst/>
          </a:prstGeom>
          <a:noFill/>
          <a:ln/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en-US" altLang="zh-CN">
                <a:latin typeface="Book Antiqua" pitchFamily="18" charset="0"/>
                <a:sym typeface="Book Antiqua" pitchFamily="18" charset="0"/>
              </a:rPr>
              <a:t>Operator overloading is inbuilt in C and C++. </a:t>
            </a:r>
          </a:p>
          <a:p>
            <a:pPr algn="just">
              <a:lnSpc>
                <a:spcPct val="120000"/>
              </a:lnSpc>
            </a:pPr>
            <a:r>
              <a:rPr lang="en-US" altLang="zh-CN">
                <a:latin typeface="Book Antiqua" pitchFamily="18" charset="0"/>
                <a:sym typeface="Book Antiqua" pitchFamily="18" charset="0"/>
              </a:rPr>
              <a:t>‘-’ can be unary as well as binary</a:t>
            </a:r>
          </a:p>
          <a:p>
            <a:pPr algn="just">
              <a:lnSpc>
                <a:spcPct val="120000"/>
              </a:lnSpc>
            </a:pPr>
            <a:r>
              <a:rPr lang="en-US" altLang="zh-CN">
                <a:latin typeface="Book Antiqua" pitchFamily="18" charset="0"/>
                <a:sym typeface="Book Antiqua" pitchFamily="18" charset="0"/>
              </a:rPr>
              <a:t>‘*’ is used for multiplication as well as pointers</a:t>
            </a:r>
          </a:p>
          <a:p>
            <a:pPr algn="just">
              <a:lnSpc>
                <a:spcPct val="120000"/>
              </a:lnSpc>
            </a:pPr>
            <a:r>
              <a:rPr lang="en-US" altLang="zh-CN">
                <a:latin typeface="Book Antiqua" pitchFamily="18" charset="0"/>
                <a:sym typeface="Book Antiqua" pitchFamily="18" charset="0"/>
              </a:rPr>
              <a:t>‘&lt;&lt;‘, ‘&gt;&gt;’ used as bitwise shift as well as insertion and extraction operators</a:t>
            </a:r>
          </a:p>
          <a:p>
            <a:pPr algn="just">
              <a:lnSpc>
                <a:spcPct val="120000"/>
              </a:lnSpc>
            </a:pPr>
            <a:r>
              <a:rPr lang="en-US" altLang="zh-CN">
                <a:latin typeface="Book Antiqua" pitchFamily="18" charset="0"/>
                <a:sym typeface="Book Antiqua" pitchFamily="18" charset="0"/>
              </a:rPr>
              <a:t>All arithmetic operators can work with any type of data</a:t>
            </a:r>
          </a:p>
          <a:p>
            <a:pPr algn="just">
              <a:lnSpc>
                <a:spcPct val="120000"/>
              </a:lnSpc>
            </a:pPr>
            <a:endParaRPr lang="en-US" altLang="zh-CN">
              <a:latin typeface="Book Antiqua" pitchFamily="18" charset="0"/>
              <a:sym typeface="Book Antiqua" pitchFamily="18" charset="0"/>
            </a:endParaRP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42875"/>
            <a:ext cx="8229600" cy="796925"/>
          </a:xfrm>
          <a:ln/>
        </p:spPr>
        <p:txBody>
          <a:bodyPr/>
          <a:lstStyle/>
          <a:p>
            <a:pPr algn="just"/>
            <a:r>
              <a:rPr lang="en-US" altLang="zh-CN" b="1" dirty="0"/>
              <a:t>Function Overloading</a:t>
            </a:r>
          </a:p>
        </p:txBody>
      </p:sp>
      <p:sp>
        <p:nvSpPr>
          <p:cNvPr id="12291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285875"/>
            <a:ext cx="8229600" cy="4840288"/>
          </a:xfrm>
          <a:prstGeom prst="rect">
            <a:avLst/>
          </a:prstGeom>
          <a:noFill/>
          <a:ln/>
        </p:spPr>
        <p:txBody>
          <a:bodyPr/>
          <a:lstStyle/>
          <a:p>
            <a:pPr marL="365125" indent="-255588">
              <a:lnSpc>
                <a:spcPct val="15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US" altLang="zh-CN" sz="2700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rPr>
              <a:t>C++ enables several functions of the same name to be defined, as long as they have different signatures.</a:t>
            </a:r>
          </a:p>
          <a:p>
            <a:pPr marL="365125" indent="-255588">
              <a:lnSpc>
                <a:spcPct val="15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US" altLang="zh-CN" sz="2700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rPr>
              <a:t>This is called </a:t>
            </a:r>
            <a:r>
              <a:rPr lang="en-US" altLang="zh-CN" sz="2700">
                <a:solidFill>
                  <a:srgbClr val="0000FF"/>
                </a:solidFill>
                <a:latin typeface="Times New Roman" pitchFamily="18" charset="0"/>
                <a:sym typeface="Times New Roman" pitchFamily="18" charset="0"/>
              </a:rPr>
              <a:t>function overloading</a:t>
            </a:r>
            <a:r>
              <a:rPr lang="en-US" altLang="zh-CN" sz="2700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rPr>
              <a:t>.</a:t>
            </a:r>
          </a:p>
          <a:p>
            <a:pPr marL="365125" indent="-255588">
              <a:lnSpc>
                <a:spcPct val="15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US" altLang="zh-CN" sz="2700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rPr>
              <a:t>The C++ compiler selects the proper function to call by examining the number, types and order of the arguments in the call.</a:t>
            </a:r>
          </a:p>
          <a:p>
            <a:pPr marL="365125" indent="-255588">
              <a:lnSpc>
                <a:spcPct val="150000"/>
              </a:lnSpc>
            </a:pPr>
            <a:endParaRPr lang="en-US" altLang="zh-CN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214313" y="1371600"/>
            <a:ext cx="8786812" cy="4657725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/>
          <a:p>
            <a:pPr marL="365125" indent="-255588">
              <a:lnSpc>
                <a:spcPct val="2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US" altLang="zh-CN" sz="2700" dirty="0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rPr>
              <a:t>Overloaded functions are distinguished by their signatures</a:t>
            </a:r>
          </a:p>
          <a:p>
            <a:pPr marL="365125" indent="-255588">
              <a:lnSpc>
                <a:spcPct val="2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US" altLang="zh-CN" sz="2700" dirty="0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rPr>
              <a:t>Signature - Combination of a function’s name and its parameter types (in order)</a:t>
            </a:r>
          </a:p>
          <a:p>
            <a:pPr marL="365125" indent="-255588">
              <a:lnSpc>
                <a:spcPct val="2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US" altLang="zh-CN" sz="2700" dirty="0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rPr>
              <a:t>C++ compilers encodes each function identifier with the number and types of its parameters (sometimes referred to as </a:t>
            </a:r>
            <a:r>
              <a:rPr lang="en-US" altLang="zh-CN" sz="2700" dirty="0">
                <a:solidFill>
                  <a:srgbClr val="0000FF"/>
                </a:solidFill>
                <a:latin typeface="Times New Roman" pitchFamily="18" charset="0"/>
                <a:sym typeface="Times New Roman" pitchFamily="18" charset="0"/>
              </a:rPr>
              <a:t>name mangling</a:t>
            </a:r>
            <a:r>
              <a:rPr lang="en-US" altLang="zh-CN" sz="2700" dirty="0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rPr>
              <a:t> or </a:t>
            </a:r>
            <a:r>
              <a:rPr lang="en-US" altLang="zh-CN" sz="2700" dirty="0">
                <a:solidFill>
                  <a:srgbClr val="0000FF"/>
                </a:solidFill>
                <a:latin typeface="Times New Roman" pitchFamily="18" charset="0"/>
                <a:sym typeface="Times New Roman" pitchFamily="18" charset="0"/>
              </a:rPr>
              <a:t>name decoration</a:t>
            </a:r>
            <a:r>
              <a:rPr lang="en-US" altLang="zh-CN" sz="2700" dirty="0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rPr>
              <a:t>) to enable </a:t>
            </a:r>
            <a:r>
              <a:rPr lang="en-US" altLang="zh-CN" sz="2700" dirty="0">
                <a:solidFill>
                  <a:srgbClr val="0000FF"/>
                </a:solidFill>
                <a:latin typeface="Times New Roman" pitchFamily="18" charset="0"/>
                <a:sym typeface="Times New Roman" pitchFamily="18" charset="0"/>
              </a:rPr>
              <a:t>type-safe linkage</a:t>
            </a:r>
            <a:r>
              <a:rPr lang="en-US" altLang="zh-CN" sz="2700" dirty="0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rPr>
              <a:t>.</a:t>
            </a:r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57188"/>
            <a:ext cx="6000750" cy="6151562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BBAD-AC12-4352-AC9E-4D1356AC2FCE}" type="slidenum">
              <a:rPr lang="en-US" altLang="zh-CN"/>
              <a:pPr/>
              <a:t>8</a:t>
            </a:fld>
            <a:endParaRPr lang="en-US" altLang="zh-CN" sz="1800">
              <a:solidFill>
                <a:schemeClr val="tx1"/>
              </a:solidFill>
            </a:endParaRPr>
          </a:p>
        </p:txBody>
      </p:sp>
      <p:sp>
        <p:nvSpPr>
          <p:cNvPr id="20482" name="Slide Number Placeholder 5"/>
          <p:cNvSpPr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fld id="{27995436-6164-4445-A29F-2B5A2B5A3AB4}" type="slidenum">
              <a:rPr lang="en-US"/>
              <a:pPr/>
              <a:t>8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algn="just"/>
            <a:r>
              <a:rPr lang="en-US" sz="3600" b="1" dirty="0"/>
              <a:t>C</a:t>
            </a:r>
            <a:r>
              <a:rPr lang="en-US" sz="3200" b="1" dirty="0"/>
              <a:t>ALLING </a:t>
            </a:r>
            <a:r>
              <a:rPr lang="en-US" sz="3600" b="1" dirty="0"/>
              <a:t>O</a:t>
            </a:r>
            <a:r>
              <a:rPr lang="en-US" sz="3200" b="1" dirty="0"/>
              <a:t>VERLOADED </a:t>
            </a:r>
            <a:r>
              <a:rPr lang="en-US" sz="3600" b="1" dirty="0"/>
              <a:t>F</a:t>
            </a:r>
            <a:r>
              <a:rPr lang="en-US" sz="3200" b="1" dirty="0"/>
              <a:t>UNCTIONS</a:t>
            </a:r>
            <a:endParaRPr lang="en-US" altLang="en-US" sz="4000" b="1" dirty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pPr algn="just">
              <a:buFont typeface="Arial" pitchFamily="34" charset="0"/>
              <a:buNone/>
            </a:pPr>
            <a:r>
              <a:rPr lang="en-US" altLang="zh-CN" sz="2800">
                <a:latin typeface="Book Antiqua" pitchFamily="18" charset="0"/>
                <a:sym typeface="Book Antiqua" pitchFamily="18" charset="0"/>
              </a:rPr>
              <a:t>Overloaded functions are called just like other functions. The number and type of arguments determine which function should be invoked.</a:t>
            </a:r>
          </a:p>
          <a:p>
            <a:pPr algn="just">
              <a:buFont typeface="Arial" pitchFamily="34" charset="0"/>
              <a:buNone/>
            </a:pPr>
            <a:r>
              <a:rPr lang="en-US" altLang="zh-CN" sz="2800">
                <a:latin typeface="Book Antiqua" pitchFamily="18" charset="0"/>
                <a:sym typeface="Book Antiqua" pitchFamily="18" charset="0"/>
              </a:rPr>
              <a:t>For instance consider the following code fragment:</a:t>
            </a:r>
          </a:p>
          <a:p>
            <a:pPr algn="just">
              <a:buFont typeface="Arial" pitchFamily="34" charset="0"/>
              <a:buNone/>
            </a:pPr>
            <a:r>
              <a:rPr lang="en-US" altLang="zh-CN" sz="2800">
                <a:latin typeface="Book Antiqua" pitchFamily="18" charset="0"/>
                <a:sym typeface="Book Antiqua" pitchFamily="18" charset="0"/>
              </a:rPr>
              <a:t>	</a:t>
            </a:r>
            <a:r>
              <a:rPr lang="en-US" altLang="zh-CN" sz="2800">
                <a:latin typeface="Courier New" pitchFamily="49" charset="0"/>
                <a:sym typeface="Courier New" pitchFamily="49" charset="0"/>
              </a:rPr>
              <a:t>prnsqr (‘z’);</a:t>
            </a:r>
          </a:p>
          <a:p>
            <a:pPr algn="just">
              <a:buFont typeface="Arial" pitchFamily="34" charset="0"/>
              <a:buNone/>
            </a:pPr>
            <a:r>
              <a:rPr lang="en-US" altLang="zh-CN" sz="2800">
                <a:latin typeface="Courier New" pitchFamily="49" charset="0"/>
                <a:sym typeface="Courier New" pitchFamily="49" charset="0"/>
              </a:rPr>
              <a:t>	prnsqr (13);</a:t>
            </a:r>
          </a:p>
          <a:p>
            <a:pPr algn="just">
              <a:buFont typeface="Arial" pitchFamily="34" charset="0"/>
              <a:buNone/>
            </a:pPr>
            <a:r>
              <a:rPr lang="en-US" altLang="zh-CN" sz="2800">
                <a:latin typeface="Courier New" pitchFamily="49" charset="0"/>
                <a:sym typeface="Courier New" pitchFamily="49" charset="0"/>
              </a:rPr>
              <a:t>	prnsqr (134.520000012);</a:t>
            </a:r>
          </a:p>
          <a:p>
            <a:pPr algn="just">
              <a:buFont typeface="Arial" pitchFamily="34" charset="0"/>
              <a:buNone/>
            </a:pPr>
            <a:r>
              <a:rPr lang="en-US" altLang="zh-CN" sz="2800">
                <a:latin typeface="Courier New" pitchFamily="49" charset="0"/>
                <a:sym typeface="Courier New" pitchFamily="49" charset="0"/>
              </a:rPr>
              <a:t>	prnsqr (12.5F);</a:t>
            </a:r>
            <a:endParaRPr lang="en-US" altLang="zh-CN"/>
          </a:p>
        </p:txBody>
      </p:sp>
      <p:pic>
        <p:nvPicPr>
          <p:cNvPr id="6" name="Picture 5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533E-56C1-4B7D-9912-38E09C8029BD}" type="slidenum">
              <a:rPr lang="en-US" altLang="zh-CN"/>
              <a:pPr/>
              <a:t>9</a:t>
            </a:fld>
            <a:endParaRPr lang="en-US" altLang="zh-CN" sz="1800">
              <a:solidFill>
                <a:schemeClr val="tx1"/>
              </a:solidFill>
            </a:endParaRPr>
          </a:p>
        </p:txBody>
      </p:sp>
      <p:sp>
        <p:nvSpPr>
          <p:cNvPr id="21506" name="Slide Number Placeholder 5"/>
          <p:cNvSpPr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fld id="{8B87907B-4F93-44B2-AA1F-A03627BC63E4}" type="slidenum">
              <a:rPr lang="en-US"/>
              <a:pPr/>
              <a:t>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6172200" cy="1143000"/>
          </a:xfrm>
          <a:ln/>
        </p:spPr>
        <p:txBody>
          <a:bodyPr>
            <a:normAutofit fontScale="90000"/>
          </a:bodyPr>
          <a:lstStyle/>
          <a:p>
            <a:pPr algn="just"/>
            <a:r>
              <a:rPr lang="en-US" sz="3600" b="1" dirty="0"/>
              <a:t>Steps Involved in Finding the Best Match for a function call</a:t>
            </a:r>
            <a:endParaRPr lang="en-US" altLang="en-US" sz="4000" b="1" dirty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pPr marL="609600" indent="-609600" algn="just">
              <a:lnSpc>
                <a:spcPct val="150000"/>
              </a:lnSpc>
              <a:buFont typeface="Arial" pitchFamily="34" charset="0"/>
              <a:buNone/>
            </a:pPr>
            <a:r>
              <a:rPr lang="en-US" altLang="zh-CN" sz="2400">
                <a:latin typeface="Book Antiqua" pitchFamily="18" charset="0"/>
                <a:sym typeface="Book Antiqua" pitchFamily="18" charset="0"/>
              </a:rPr>
              <a:t>A call to an overloaded function is resolved to a particular instance of the function, there are three possible cases, a function call may result in:</a:t>
            </a:r>
          </a:p>
          <a:p>
            <a:pPr marL="609600" indent="-609600" algn="just">
              <a:lnSpc>
                <a:spcPct val="150000"/>
              </a:lnSpc>
              <a:buFont typeface="Arial" pitchFamily="34" charset="0"/>
              <a:buAutoNum type="alphaLcParenR"/>
            </a:pPr>
            <a:r>
              <a:rPr lang="en-US" altLang="zh-CN" sz="2400">
                <a:latin typeface="Arial Black" pitchFamily="34" charset="0"/>
                <a:sym typeface="Arial Black" pitchFamily="34" charset="0"/>
              </a:rPr>
              <a:t>One match</a:t>
            </a:r>
            <a:r>
              <a:rPr lang="en-US" altLang="zh-CN" sz="2400" b="1">
                <a:latin typeface="Arial Black" pitchFamily="34" charset="0"/>
                <a:sym typeface="Arial Black" pitchFamily="34" charset="0"/>
              </a:rPr>
              <a:t>  - </a:t>
            </a:r>
            <a:r>
              <a:rPr lang="en-US" altLang="zh-CN" sz="2400">
                <a:latin typeface="Book Antiqua" pitchFamily="18" charset="0"/>
                <a:sym typeface="Book Antiqua" pitchFamily="18" charset="0"/>
              </a:rPr>
              <a:t>A match is found for the function call.</a:t>
            </a:r>
          </a:p>
          <a:p>
            <a:pPr marL="609600" indent="-609600" algn="just">
              <a:lnSpc>
                <a:spcPct val="150000"/>
              </a:lnSpc>
              <a:buFont typeface="Arial" pitchFamily="34" charset="0"/>
              <a:buAutoNum type="alphaLcParenR"/>
            </a:pPr>
            <a:r>
              <a:rPr lang="en-US" altLang="zh-CN" sz="2400">
                <a:latin typeface="Arial Black" pitchFamily="34" charset="0"/>
                <a:sym typeface="Arial Black" pitchFamily="34" charset="0"/>
              </a:rPr>
              <a:t>No match</a:t>
            </a:r>
            <a:r>
              <a:rPr lang="en-US" altLang="zh-CN" sz="2400" b="1">
                <a:latin typeface="Arial Black" pitchFamily="34" charset="0"/>
                <a:sym typeface="Arial Black" pitchFamily="34" charset="0"/>
              </a:rPr>
              <a:t> -</a:t>
            </a:r>
            <a:r>
              <a:rPr lang="en-US" altLang="zh-CN" sz="2400">
                <a:latin typeface="Book Antiqua" pitchFamily="18" charset="0"/>
                <a:sym typeface="Book Antiqua" pitchFamily="18" charset="0"/>
              </a:rPr>
              <a:t> No match is found for the function call.</a:t>
            </a:r>
          </a:p>
          <a:p>
            <a:pPr marL="609600" indent="-609600" algn="just">
              <a:lnSpc>
                <a:spcPct val="150000"/>
              </a:lnSpc>
              <a:buFont typeface="Arial" pitchFamily="34" charset="0"/>
              <a:buAutoNum type="alphaLcParenR"/>
            </a:pPr>
            <a:r>
              <a:rPr lang="en-US" altLang="zh-CN" sz="2400" b="1">
                <a:latin typeface="Arial Black" pitchFamily="34" charset="0"/>
                <a:sym typeface="Arial Black" pitchFamily="34" charset="0"/>
              </a:rPr>
              <a:t>   Ambiguous Match -   </a:t>
            </a:r>
            <a:r>
              <a:rPr lang="en-US" altLang="zh-CN" sz="2400">
                <a:latin typeface="Book Antiqua" pitchFamily="18" charset="0"/>
                <a:sym typeface="Book Antiqua" pitchFamily="18" charset="0"/>
              </a:rPr>
              <a:t>More than one defined 	instance for the function call.</a:t>
            </a:r>
            <a:endParaRPr lang="en-US" altLang="zh-CN"/>
          </a:p>
        </p:txBody>
      </p:sp>
      <p:pic>
        <p:nvPicPr>
          <p:cNvPr id="6" name="Picture 5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350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 PROGRAMMING FOR PROBLEM SOLVING BCSE-1201    </vt:lpstr>
      <vt:lpstr>TOPIC:- Overloading</vt:lpstr>
      <vt:lpstr>Overloading</vt:lpstr>
      <vt:lpstr>Overloading</vt:lpstr>
      <vt:lpstr>Function Overloading</vt:lpstr>
      <vt:lpstr>Slide 6</vt:lpstr>
      <vt:lpstr>Slide 7</vt:lpstr>
      <vt:lpstr>CALLING OVERLOADED FUNCTIONS</vt:lpstr>
      <vt:lpstr>Steps Involved in Finding the Best Match for a function call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PROGRAMMING FOR PROBLEM SOLVING BCSE-1201    </dc:title>
  <dc:creator>Intel</dc:creator>
  <cp:lastModifiedBy>Intel</cp:lastModifiedBy>
  <cp:revision>1</cp:revision>
  <dcterms:created xsi:type="dcterms:W3CDTF">2023-07-10T05:37:00Z</dcterms:created>
  <dcterms:modified xsi:type="dcterms:W3CDTF">2023-07-10T05:53:43Z</dcterms:modified>
</cp:coreProperties>
</file>