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7" r:id="rId2"/>
    <p:sldId id="257" r:id="rId3"/>
    <p:sldId id="258" r:id="rId4"/>
    <p:sldId id="259" r:id="rId5"/>
    <p:sldId id="260" r:id="rId6"/>
    <p:sldId id="269" r:id="rId7"/>
    <p:sldId id="270" r:id="rId8"/>
    <p:sldId id="272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C95F0-5EF2-4D3E-9734-D47EB83D4FEB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4BB20-29BB-471A-9E30-CA1EA30CCD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347D-88C8-4253-B4CD-6921C94A3E8C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072C-3C73-4AE0-860E-6C8F4A92729A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F6D6-9604-4B5E-9500-EB77D64C5C1D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96EC-AE9F-49AE-90AC-A6EEF7653675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6345-FF14-4F79-A6E2-CCE666BB03D0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7759-E0D6-4FA8-8847-5BDCADAEC2A0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7FA0-B657-402D-AA14-9B8A8622FF56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DF8B-19DF-413C-951C-2942ED75757C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7817-76DE-46A1-BF27-949606819B09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C89B-1F00-4F2C-BD03-FBAC4018F1FA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C818-2F86-4097-A80F-916EB6C82B6F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91FCD-2780-43D1-A22C-0F5E02FD229D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TW" sz="3200" dirty="0" smtClean="0">
                <a:solidFill>
                  <a:schemeClr val="tx2"/>
                </a:solidFill>
              </a:rPr>
              <a:t>Microcell </a:t>
            </a:r>
            <a:r>
              <a:rPr lang="en-US" altLang="zh-TW" sz="3200" dirty="0">
                <a:solidFill>
                  <a:schemeClr val="tx2"/>
                </a:solidFill>
              </a:rPr>
              <a:t>Zone Concept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51500"/>
            <a:ext cx="12192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838200" y="12954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Antennas are placed at the outer edges of the cell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Any channel may be assigned to any zone by the base station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Mobile is served by the zone with the strongest signal.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2000"/>
          </a:p>
        </p:txBody>
      </p:sp>
      <p:pic>
        <p:nvPicPr>
          <p:cNvPr id="32777" name="Picture 9" descr="D:\mcchiu\course\mobile communications\ch2\2_1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2895600"/>
            <a:ext cx="3733800" cy="3302000"/>
          </a:xfrm>
          <a:prstGeom prst="rect">
            <a:avLst/>
          </a:prstGeom>
          <a:noFill/>
        </p:spPr>
      </p:pic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1219200" y="2971800"/>
            <a:ext cx="266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838200" y="2743200"/>
            <a:ext cx="3200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Handoff within a cell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No channel re-assignment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Switch the channel to a different zone site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Reduce interference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Low power transmitters are employed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altLang="zh-TW" sz="1800"/>
          </a:p>
        </p:txBody>
      </p:sp>
      <p:pic>
        <p:nvPicPr>
          <p:cNvPr id="10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 in next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improving coverage and capacity in cellular systems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Interference </a:t>
            </a:r>
            <a:r>
              <a:rPr lang="en-US" dirty="0" smtClean="0"/>
              <a:t>and system capacity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TW" sz="3200" dirty="0" smtClean="0">
                <a:solidFill>
                  <a:schemeClr val="tx2"/>
                </a:solidFill>
              </a:rPr>
              <a:t>Interference </a:t>
            </a:r>
            <a:r>
              <a:rPr lang="en-US" altLang="zh-TW" sz="3200" dirty="0">
                <a:solidFill>
                  <a:schemeClr val="tx2"/>
                </a:solidFill>
              </a:rPr>
              <a:t>and System Capacity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51500"/>
            <a:ext cx="12192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838200" y="15240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Sources of interference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another mobile in the same cell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a call in progress in the neighboring cell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other base stations operating in the same frequency band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noncellular system leaks energy into the cellular frequency band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Two major cellular interference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co-channel interference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adjacent channel interference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57200" y="8382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TW" sz="3200" dirty="0" smtClean="0">
                <a:solidFill>
                  <a:schemeClr val="tx2"/>
                </a:solidFill>
              </a:rPr>
              <a:t>Co-channel </a:t>
            </a:r>
            <a:r>
              <a:rPr lang="en-US" altLang="zh-TW" sz="3200" dirty="0">
                <a:solidFill>
                  <a:schemeClr val="tx2"/>
                </a:solidFill>
              </a:rPr>
              <a:t>Interference and System Capacity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51500"/>
            <a:ext cx="12192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838200" y="15240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Frequency reuse - there are several cells that use the same set of frequencies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co-channel cells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co-channel interference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To reduce co-channel interference, co-channel cell must be separated by a minimum distance.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When the size of the cell is approximately the same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co-channel interference is independent of the transmitted power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co-channel interference is a function of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altLang="zh-TW" sz="1600" i="1"/>
              <a:t>R</a:t>
            </a:r>
            <a:r>
              <a:rPr lang="en-US" altLang="zh-TW" sz="1600"/>
              <a:t>: Radius of the cell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altLang="zh-TW" sz="1600" i="1"/>
              <a:t>D</a:t>
            </a:r>
            <a:r>
              <a:rPr lang="en-US" altLang="zh-TW" sz="1600"/>
              <a:t>: distance to the center of the nearest co-channel cell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Increasing the ratio </a:t>
            </a:r>
            <a:r>
              <a:rPr lang="en-US" altLang="zh-TW" sz="2000" i="1"/>
              <a:t>Q=D/R,  </a:t>
            </a:r>
            <a:r>
              <a:rPr lang="en-US" altLang="zh-TW" sz="2000"/>
              <a:t>the interference is reduced.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 i="1"/>
              <a:t>Q</a:t>
            </a:r>
            <a:r>
              <a:rPr lang="en-US" altLang="zh-TW" sz="2000"/>
              <a:t> is called the co-channel reuse ratio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990600" y="685800"/>
            <a:ext cx="7772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For a hexagonal geometry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altLang="zh-TW" sz="180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altLang="zh-TW" sz="1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20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A small value of Q provides large capacity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A large value of Q improves the transmission quality - smaller level of co-channel interference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A tradeoff must be made between these two objectives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2000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2971800" y="1143000"/>
          <a:ext cx="1543050" cy="650875"/>
        </p:xfrm>
        <a:graphic>
          <a:graphicData uri="http://schemas.openxmlformats.org/presentationml/2006/ole">
            <p:oleObj spid="_x0000_s1026" name="方程式" r:id="rId3" imgW="927000" imgH="393480" progId="Equation.3">
              <p:embed/>
            </p:oleObj>
          </a:graphicData>
        </a:graphic>
      </p:graphicFrame>
      <p:pic>
        <p:nvPicPr>
          <p:cNvPr id="17412" name="Picture 4" descr="D:\mcchiu\course\mobile communications\ch2\T2_1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3657600"/>
            <a:ext cx="7467600" cy="2305050"/>
          </a:xfrm>
          <a:prstGeom prst="rect">
            <a:avLst/>
          </a:prstGeom>
          <a:noFill/>
        </p:spPr>
      </p:pic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TW" sz="3200" dirty="0" smtClean="0">
                <a:solidFill>
                  <a:schemeClr val="tx2"/>
                </a:solidFill>
              </a:rPr>
              <a:t>Cell </a:t>
            </a:r>
            <a:r>
              <a:rPr lang="en-US" altLang="zh-TW" sz="3200" dirty="0">
                <a:solidFill>
                  <a:schemeClr val="tx2"/>
                </a:solidFill>
              </a:rPr>
              <a:t>Splitting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51500"/>
            <a:ext cx="12192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838200" y="12954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Split congested cell into smaller cells.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Preserve frequency reuse plan.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Reduce transmission power.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2000"/>
          </a:p>
        </p:txBody>
      </p:sp>
      <p:pic>
        <p:nvPicPr>
          <p:cNvPr id="26630" name="Picture 6" descr="2_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362200"/>
            <a:ext cx="4248150" cy="4495800"/>
          </a:xfrm>
          <a:prstGeom prst="rect">
            <a:avLst/>
          </a:prstGeom>
          <a:noFill/>
        </p:spPr>
      </p:pic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352800" y="3657600"/>
            <a:ext cx="1371600" cy="914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286000" y="3200400"/>
            <a:ext cx="14478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microcell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5029200" y="3733800"/>
            <a:ext cx="685800" cy="2133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6248400" y="2743200"/>
            <a:ext cx="2286000" cy="4572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Reduce </a:t>
            </a:r>
            <a:r>
              <a:rPr lang="en-US" altLang="zh-TW" i="1"/>
              <a:t>R</a:t>
            </a:r>
            <a:r>
              <a:rPr lang="en-US" altLang="zh-TW"/>
              <a:t> to </a:t>
            </a:r>
            <a:r>
              <a:rPr lang="en-US" altLang="zh-TW" i="1"/>
              <a:t>R/2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D:\mcchiu\course\mobile communications\ch2\2_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295400"/>
            <a:ext cx="3546475" cy="4800600"/>
          </a:xfrm>
          <a:prstGeom prst="rect">
            <a:avLst/>
          </a:prstGeom>
          <a:noFill/>
        </p:spPr>
      </p:pic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762000" y="7620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/>
              <a:t>Illustration of cell splitting within a 3 km by 3 km square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TW" sz="3200" dirty="0" smtClean="0">
                <a:solidFill>
                  <a:schemeClr val="tx2"/>
                </a:solidFill>
              </a:rPr>
              <a:t>Sectoring</a:t>
            </a:r>
            <a:endParaRPr lang="en-US" altLang="zh-TW" sz="3200" dirty="0">
              <a:solidFill>
                <a:schemeClr val="tx2"/>
              </a:solidFill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51500"/>
            <a:ext cx="12192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838200" y="12954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Decrease the </a:t>
            </a:r>
            <a:r>
              <a:rPr lang="en-US" altLang="zh-TW" sz="2000" i="1"/>
              <a:t>co-channel interference </a:t>
            </a:r>
            <a:r>
              <a:rPr lang="en-US" altLang="zh-TW" sz="2000"/>
              <a:t>and keep the cell radius </a:t>
            </a:r>
            <a:r>
              <a:rPr lang="en-US" altLang="zh-TW" sz="2000" i="1"/>
              <a:t>R</a:t>
            </a:r>
            <a:r>
              <a:rPr lang="en-US" altLang="zh-TW" sz="2000"/>
              <a:t> unchanged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Replacing single omni-directional antenna by several directional antennas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Radiating within a specified sector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2000"/>
          </a:p>
        </p:txBody>
      </p:sp>
      <p:pic>
        <p:nvPicPr>
          <p:cNvPr id="2970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819400"/>
            <a:ext cx="2560638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9" name="Picture 13" descr="D:\mcchiu\course\mobile communications\ch2\2_1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2743200"/>
            <a:ext cx="2725738" cy="3457575"/>
          </a:xfrm>
          <a:prstGeom prst="rect">
            <a:avLst/>
          </a:prstGeom>
          <a:noFill/>
        </p:spPr>
      </p:pic>
      <p:pic>
        <p:nvPicPr>
          <p:cNvPr id="9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7620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Interference Reduction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2000"/>
          </a:p>
        </p:txBody>
      </p:sp>
      <p:pic>
        <p:nvPicPr>
          <p:cNvPr id="31753" name="Picture 9" descr="D:\mcchiu\course\mobile communications\ch2\2_1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990600"/>
            <a:ext cx="4357688" cy="4876800"/>
          </a:xfrm>
          <a:prstGeom prst="rect">
            <a:avLst/>
          </a:prstGeom>
          <a:noFill/>
        </p:spPr>
      </p:pic>
      <p:sp>
        <p:nvSpPr>
          <p:cNvPr id="31754" name="Line 10"/>
          <p:cNvSpPr>
            <a:spLocks noChangeShapeType="1"/>
          </p:cNvSpPr>
          <p:nvPr/>
        </p:nvSpPr>
        <p:spPr bwMode="auto">
          <a:xfrm flipV="1">
            <a:off x="4572000" y="2667000"/>
            <a:ext cx="25146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6858000" y="2362200"/>
            <a:ext cx="1752600" cy="3048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position of the mobile</a:t>
            </a: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H="1">
            <a:off x="3276600" y="1981200"/>
            <a:ext cx="838200" cy="1371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3276600" y="3352800"/>
            <a:ext cx="990600" cy="16764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3657600" y="3048000"/>
            <a:ext cx="838200" cy="1371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3657600" y="4419600"/>
            <a:ext cx="990600" cy="16764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V="1">
            <a:off x="2133600" y="3352800"/>
            <a:ext cx="11430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2133600" y="3657600"/>
            <a:ext cx="15240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685800" y="3505200"/>
            <a:ext cx="1447800" cy="3048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interference cells</a:t>
            </a:r>
          </a:p>
        </p:txBody>
      </p:sp>
      <p:pic>
        <p:nvPicPr>
          <p:cNvPr id="1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370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方程式</vt:lpstr>
      <vt:lpstr>   COMPUTER NETWORKS-II / BTCS-3501    </vt:lpstr>
      <vt:lpstr>Topics to be covered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System Design (cont.)</dc:title>
  <dc:creator>Windows 8</dc:creator>
  <cp:lastModifiedBy>Admin</cp:lastModifiedBy>
  <cp:revision>6</cp:revision>
  <dcterms:created xsi:type="dcterms:W3CDTF">2006-08-16T00:00:00Z</dcterms:created>
  <dcterms:modified xsi:type="dcterms:W3CDTF">2023-06-20T09:06:05Z</dcterms:modified>
</cp:coreProperties>
</file>