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44" r:id="rId3"/>
    <p:sldId id="282"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1"/>
    <p:restoredTop sz="94729"/>
  </p:normalViewPr>
  <p:slideViewPr>
    <p:cSldViewPr>
      <p:cViewPr>
        <p:scale>
          <a:sx n="73" d="100"/>
          <a:sy n="73" d="100"/>
        </p:scale>
        <p:origin x="-432"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B4388-F365-43A6-8496-C4CC9C5DDCA0}"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B4388-F365-43A6-8496-C4CC9C5DDCA0}"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4388-F365-43A6-8496-C4CC9C5DDCA0}"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7/26/2023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Strength of Materials-I(BMEC-2301)</a:t>
            </a:r>
            <a:r>
              <a:rPr lang="en-IN" b="1" dirty="0" smtClean="0"/>
              <a:t/>
            </a:r>
            <a:br>
              <a:rPr lang="en-IN" b="1" dirty="0" smtClean="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14" name="Footer Placeholder 4">
            <a:extLst>
              <a:ext uri="{FF2B5EF4-FFF2-40B4-BE49-F238E27FC236}">
                <a16:creationId xmlns:a16="http://schemas.microsoft.com/office/drawing/2014/main" xmlns=""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a16="http://schemas.microsoft.com/office/drawing/2014/main" xmlns=""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a16="http://schemas.microsoft.com/office/drawing/2014/main" xmlns=""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xmlns=""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t>Prepared by</a:t>
            </a:r>
            <a:r>
              <a:rPr lang="en-IN" sz="4000" dirty="0" smtClean="0"/>
              <a:t>: Ajay Singh Rana</a:t>
            </a:r>
            <a:r>
              <a:rPr lang="en-US" dirty="0" smtClean="0"/>
              <a:t/>
            </a:r>
            <a:br>
              <a:rPr lang="en-US" dirty="0" smtClean="0"/>
            </a:br>
            <a:r>
              <a:rPr lang="en-US" dirty="0" smtClean="0"/>
              <a:t/>
            </a:r>
            <a:br>
              <a:rPr lang="en-US" dirty="0" smtClean="0"/>
            </a:br>
            <a:endParaRPr lang="en-US" dirty="0"/>
          </a:p>
        </p:txBody>
      </p:sp>
      <p:sp>
        <p:nvSpPr>
          <p:cNvPr id="11" name="Title 3"/>
          <p:cNvSpPr txBox="1">
            <a:spLocks/>
          </p:cNvSpPr>
          <p:nvPr/>
        </p:nvSpPr>
        <p:spPr>
          <a:xfrm>
            <a:off x="990600" y="25908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9600" dirty="0" smtClean="0">
                <a:solidFill>
                  <a:srgbClr val="7030A0"/>
                </a:solidFill>
                <a:latin typeface="+mn-lt"/>
              </a:rPr>
              <a:t/>
            </a:r>
            <a:br>
              <a:rPr lang="en-IN" sz="9600" dirty="0" smtClean="0">
                <a:solidFill>
                  <a:srgbClr val="7030A0"/>
                </a:solidFill>
                <a:latin typeface="+mn-lt"/>
              </a:rPr>
            </a:br>
            <a:r>
              <a:rPr lang="en-US" sz="9600" dirty="0">
                <a:latin typeface="+mn-lt"/>
              </a:rPr>
              <a:t>Course Name</a:t>
            </a:r>
            <a:r>
              <a:rPr lang="en-US" sz="9600" dirty="0" smtClean="0">
                <a:latin typeface="+mn-lt"/>
              </a:rPr>
              <a:t>: </a:t>
            </a:r>
            <a:r>
              <a:rPr lang="en-US" sz="9600" dirty="0" err="1" smtClean="0">
                <a:latin typeface="+mn-lt"/>
              </a:rPr>
              <a:t>B.Tech</a:t>
            </a:r>
            <a:r>
              <a:rPr lang="en-US" sz="9600" dirty="0" smtClean="0">
                <a:latin typeface="+mn-lt"/>
              </a:rPr>
              <a:t>-Mechanical </a:t>
            </a:r>
            <a:r>
              <a:rPr lang="en-US" sz="9600" dirty="0">
                <a:latin typeface="+mn-lt"/>
              </a:rPr>
              <a:t/>
            </a:r>
            <a:br>
              <a:rPr lang="en-US" sz="9600" dirty="0">
                <a:latin typeface="+mn-lt"/>
              </a:rPr>
            </a:br>
            <a:r>
              <a:rPr lang="en-US" sz="9600" dirty="0">
                <a:latin typeface="+mn-lt"/>
              </a:rPr>
              <a:t>Semester</a:t>
            </a:r>
            <a:r>
              <a:rPr lang="en-US" sz="9600" dirty="0" smtClean="0">
                <a:latin typeface="+mn-lt"/>
              </a:rPr>
              <a:t>: 3rd</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685799" y="477522"/>
            <a:ext cx="9176067" cy="1569660"/>
          </a:xfrm>
          <a:prstGeom prst="rect">
            <a:avLst/>
          </a:prstGeom>
        </p:spPr>
        <p:txBody>
          <a:bodyPr wrap="square">
            <a:spAutoFit/>
          </a:bodyPr>
          <a:lstStyle/>
          <a:p>
            <a:pPr algn="just"/>
            <a:r>
              <a:rPr lang="en-US" sz="2400" dirty="0"/>
              <a:t>At any distance ‘y’ from the neutral layer MN, let us consider a layer EF. Fig. (b) shows the beam due to sagging bending moment. After bending, A′B′, C′D′, M′N′ and E′F′ represent the final positions of AB, CD, MN and EF respectively. </a:t>
            </a:r>
          </a:p>
        </p:txBody>
      </p:sp>
      <p:pic>
        <p:nvPicPr>
          <p:cNvPr id="7" name="Picture 6"/>
          <p:cNvPicPr/>
          <p:nvPr/>
        </p:nvPicPr>
        <p:blipFill>
          <a:blip r:embed="rId3" cstate="print"/>
          <a:srcRect/>
          <a:stretch>
            <a:fillRect/>
          </a:stretch>
        </p:blipFill>
        <p:spPr bwMode="auto">
          <a:xfrm>
            <a:off x="2971800" y="2047182"/>
            <a:ext cx="5334000" cy="3921760"/>
          </a:xfrm>
          <a:prstGeom prst="rect">
            <a:avLst/>
          </a:prstGeom>
          <a:noFill/>
          <a:ln w="9525">
            <a:noFill/>
            <a:miter lim="800000"/>
            <a:headEnd/>
            <a:tailEnd/>
          </a:ln>
        </p:spPr>
      </p:pic>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2"/>
          <p:cNvSpPr>
            <a:spLocks noChangeArrowheads="1"/>
          </p:cNvSpPr>
          <p:nvPr/>
        </p:nvSpPr>
        <p:spPr bwMode="auto">
          <a:xfrm>
            <a:off x="1217023" y="789918"/>
            <a:ext cx="837428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When produced, A′B′ and C′D′ intersect each other at O subtending an angle θ radian at O, which is the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Raavi" pitchFamily="34" charset="0"/>
              </a:rPr>
              <a:t>centre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 of curvature. Since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Raavi" pitchFamily="34" charset="0"/>
              </a:rPr>
              <a:t>δL</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 is very small, arcs A′C′, M′N′, E′F′ and B′D′ may be taken as circular. Now, strain in the layer EF due to bending is given by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e = (E′F′ – EF)/EF = (E′F′ – MN)/MN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Since MN is the neutral layer, MN = M′N′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522" y="4038600"/>
            <a:ext cx="6497241"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2"/>
          <p:cNvSpPr>
            <a:spLocks noChangeArrowheads="1"/>
          </p:cNvSpPr>
          <p:nvPr/>
        </p:nvSpPr>
        <p:spPr bwMode="auto">
          <a:xfrm>
            <a:off x="2057400" y="904875"/>
            <a:ext cx="740242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 Let  σ = stress set up in the layer EF due to bending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 E = Young’s modulus of the material of the beam.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Then E = σ/e or, e = σ/E ....(ii)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Equate equation (i) and (ii);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Raavi" pitchFamily="34" charset="0"/>
              </a:rPr>
              <a:t> we get  y/ R = σ/E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685" y="4191000"/>
            <a:ext cx="3316574"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038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685800" y="313689"/>
            <a:ext cx="2209800" cy="591185"/>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3429000" y="277742"/>
            <a:ext cx="3124200" cy="1644332"/>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838200" y="1922074"/>
            <a:ext cx="9525000" cy="4326326"/>
          </a:xfrm>
          <a:prstGeom prst="rect">
            <a:avLst/>
          </a:prstGeom>
          <a:noFill/>
          <a:ln w="9525">
            <a:noFill/>
            <a:miter lim="800000"/>
            <a:headEnd/>
            <a:tailEnd/>
          </a:ln>
        </p:spPr>
      </p:pic>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76200" y="304799"/>
            <a:ext cx="9906000" cy="6060429"/>
          </a:xfrm>
          <a:prstGeom prst="rect">
            <a:avLst/>
          </a:prstGeom>
          <a:noFill/>
          <a:ln w="9525">
            <a:noFill/>
            <a:miter lim="800000"/>
            <a:headEnd/>
            <a:tailEnd/>
          </a:ln>
        </p:spPr>
      </p:pic>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1600200" y="376317"/>
            <a:ext cx="5638800" cy="1057116"/>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568234" y="1600200"/>
            <a:ext cx="9109166" cy="4572000"/>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685800" y="720209"/>
            <a:ext cx="2802883" cy="461665"/>
          </a:xfrm>
          <a:prstGeom prst="rect">
            <a:avLst/>
          </a:prstGeom>
        </p:spPr>
        <p:txBody>
          <a:bodyPr wrap="none">
            <a:spAutoFit/>
          </a:bodyPr>
          <a:lstStyle/>
          <a:p>
            <a:r>
              <a:rPr lang="en-US" sz="2400" b="1" dirty="0"/>
              <a:t>Rectangular Section:</a:t>
            </a:r>
          </a:p>
        </p:txBody>
      </p:sp>
      <p:pic>
        <p:nvPicPr>
          <p:cNvPr id="7" name="Picture 6"/>
          <p:cNvPicPr/>
          <p:nvPr/>
        </p:nvPicPr>
        <p:blipFill>
          <a:blip r:embed="rId3" cstate="print"/>
          <a:srcRect/>
          <a:stretch>
            <a:fillRect/>
          </a:stretch>
        </p:blipFill>
        <p:spPr bwMode="auto">
          <a:xfrm>
            <a:off x="914400" y="1371600"/>
            <a:ext cx="7467600" cy="2036445"/>
          </a:xfrm>
          <a:prstGeom prst="rect">
            <a:avLst/>
          </a:prstGeom>
          <a:noFill/>
          <a:ln w="9525">
            <a:noFill/>
            <a:miter lim="800000"/>
            <a:headEnd/>
            <a:tailEnd/>
          </a:ln>
        </p:spPr>
      </p:pic>
      <p:sp>
        <p:nvSpPr>
          <p:cNvPr id="3" name="Rectangle 2"/>
          <p:cNvSpPr/>
          <p:nvPr/>
        </p:nvSpPr>
        <p:spPr>
          <a:xfrm>
            <a:off x="914400" y="3660237"/>
            <a:ext cx="2254592" cy="461665"/>
          </a:xfrm>
          <a:prstGeom prst="rect">
            <a:avLst/>
          </a:prstGeom>
        </p:spPr>
        <p:txBody>
          <a:bodyPr wrap="none">
            <a:spAutoFit/>
          </a:bodyPr>
          <a:lstStyle/>
          <a:p>
            <a:r>
              <a:rPr lang="en-US" sz="2400" b="1" dirty="0"/>
              <a:t>Circular Section:</a:t>
            </a:r>
          </a:p>
        </p:txBody>
      </p:sp>
      <p:pic>
        <p:nvPicPr>
          <p:cNvPr id="9" name="Picture 8"/>
          <p:cNvPicPr/>
          <p:nvPr/>
        </p:nvPicPr>
        <p:blipFill>
          <a:blip r:embed="rId4" cstate="print"/>
          <a:srcRect/>
          <a:stretch>
            <a:fillRect/>
          </a:stretch>
        </p:blipFill>
        <p:spPr bwMode="auto">
          <a:xfrm>
            <a:off x="914400" y="4121902"/>
            <a:ext cx="7467600" cy="1897898"/>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304800" y="304800"/>
            <a:ext cx="9677400" cy="5715000"/>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294370" y="524581"/>
            <a:ext cx="9687830" cy="830997"/>
          </a:xfrm>
          <a:prstGeom prst="rect">
            <a:avLst/>
          </a:prstGeom>
        </p:spPr>
        <p:txBody>
          <a:bodyPr wrap="square">
            <a:spAutoFit/>
          </a:bodyPr>
          <a:lstStyle/>
          <a:p>
            <a:r>
              <a:rPr lang="en-US" sz="2400" dirty="0" smtClean="0"/>
              <a:t>Q-1  </a:t>
            </a:r>
            <a:r>
              <a:rPr lang="en-US" sz="2400" b="1" dirty="0" smtClean="0"/>
              <a:t>A </a:t>
            </a:r>
            <a:r>
              <a:rPr lang="en-US" sz="2400" b="1" dirty="0"/>
              <a:t>cantilever beam of length 2m fails when a load of 2KN is applied at the free end. If the section is 40mmx60mm, find the stress at the failure.</a:t>
            </a:r>
            <a:endParaRPr lang="en-US" sz="2400" dirty="0"/>
          </a:p>
        </p:txBody>
      </p:sp>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8839200" cy="402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533400" y="1066800"/>
                <a:ext cx="6553200" cy="4439742"/>
              </a:xfrm>
              <a:prstGeom prst="rect">
                <a:avLst/>
              </a:prstGeom>
            </p:spPr>
            <p:txBody>
              <a:bodyPr wrap="square">
                <a:spAutoFit/>
              </a:bodyPr>
              <a:lstStyle/>
              <a:p>
                <a:r>
                  <a:rPr lang="en-US" sz="2800" dirty="0"/>
                  <a:t>Step 1: </a:t>
                </a:r>
              </a:p>
              <a:p>
                <a:r>
                  <a:rPr lang="en-US" sz="2800" dirty="0"/>
                  <a:t>Data:</a:t>
                </a:r>
              </a:p>
              <a:p>
                <a:r>
                  <a:rPr lang="en-US" sz="2800" dirty="0"/>
                  <a:t>Length of beam = 2m or 2000mm</a:t>
                </a:r>
              </a:p>
              <a:p>
                <a:r>
                  <a:rPr lang="en-US" sz="2800" dirty="0"/>
                  <a:t>Load at failure = 2KN</a:t>
                </a:r>
              </a:p>
              <a:p>
                <a:r>
                  <a:rPr lang="en-US" sz="2800" dirty="0"/>
                  <a:t>Section dimensions = 40mm X 60mm</a:t>
                </a:r>
              </a:p>
              <a:p>
                <a:r>
                  <a:rPr lang="en-US" sz="2800" dirty="0"/>
                  <a:t> </a:t>
                </a:r>
              </a:p>
              <a:p>
                <a:r>
                  <a:rPr lang="en-US" sz="2800" dirty="0"/>
                  <a:t>Step 2: </a:t>
                </a:r>
              </a:p>
              <a:p>
                <a:r>
                  <a:rPr lang="en-US" sz="2800" dirty="0"/>
                  <a:t>Calculation of moment of inertia</a:t>
                </a:r>
              </a:p>
              <a:p>
                <a14:m>
                  <m:oMathPara xmlns:m="http://schemas.openxmlformats.org/officeDocument/2006/math">
                    <m:oMathParaPr>
                      <m:jc m:val="centerGroup"/>
                    </m:oMathParaPr>
                    <m:oMath xmlns:m="http://schemas.openxmlformats.org/officeDocument/2006/math">
                      <m:r>
                        <a:rPr lang="en-US" sz="2800" i="1"/>
                        <m:t>𝐼</m:t>
                      </m:r>
                      <m:r>
                        <a:rPr lang="en-US" sz="2800" i="1"/>
                        <m:t>=</m:t>
                      </m:r>
                      <m:f>
                        <m:fPr>
                          <m:ctrlPr>
                            <a:rPr lang="en-US" sz="2800" i="1"/>
                          </m:ctrlPr>
                        </m:fPr>
                        <m:num>
                          <m:r>
                            <a:rPr lang="en-US" sz="2800" i="1"/>
                            <m:t>𝑏</m:t>
                          </m:r>
                          <m:r>
                            <a:rPr lang="en-US" sz="2800" i="1"/>
                            <m:t>×</m:t>
                          </m:r>
                          <m:sSup>
                            <m:sSupPr>
                              <m:ctrlPr>
                                <a:rPr lang="en-US" sz="2800" i="1"/>
                              </m:ctrlPr>
                            </m:sSupPr>
                            <m:e>
                              <m:r>
                                <a:rPr lang="en-US" sz="2800" i="1"/>
                                <m:t>𝑑</m:t>
                              </m:r>
                            </m:e>
                            <m:sup>
                              <m:r>
                                <a:rPr lang="en-US" sz="2800" i="1"/>
                                <m:t>3</m:t>
                              </m:r>
                            </m:sup>
                          </m:sSup>
                        </m:num>
                        <m:den>
                          <m:r>
                            <a:rPr lang="en-US" sz="2800" i="1"/>
                            <m:t>12</m:t>
                          </m:r>
                        </m:den>
                      </m:f>
                      <m:r>
                        <a:rPr lang="en-US" sz="2800" i="1"/>
                        <m:t>=</m:t>
                      </m:r>
                      <m:f>
                        <m:fPr>
                          <m:ctrlPr>
                            <a:rPr lang="en-US" sz="2800" i="1"/>
                          </m:ctrlPr>
                        </m:fPr>
                        <m:num>
                          <m:r>
                            <a:rPr lang="en-US" sz="2800" i="1"/>
                            <m:t>40</m:t>
                          </m:r>
                          <m:r>
                            <a:rPr lang="en-US" sz="2800" i="1"/>
                            <m:t>×</m:t>
                          </m:r>
                          <m:sSup>
                            <m:sSupPr>
                              <m:ctrlPr>
                                <a:rPr lang="en-US" sz="2800" i="1"/>
                              </m:ctrlPr>
                            </m:sSupPr>
                            <m:e>
                              <m:r>
                                <a:rPr lang="en-US" sz="2800" i="1"/>
                                <m:t>60</m:t>
                              </m:r>
                            </m:e>
                            <m:sup>
                              <m:r>
                                <a:rPr lang="en-US" sz="2800" i="1"/>
                                <m:t>3</m:t>
                              </m:r>
                            </m:sup>
                          </m:sSup>
                        </m:num>
                        <m:den>
                          <m:r>
                            <a:rPr lang="en-US" sz="2800" i="1"/>
                            <m:t>12</m:t>
                          </m:r>
                        </m:den>
                      </m:f>
                      <m:r>
                        <a:rPr lang="en-US" sz="2800" i="1"/>
                        <m:t>=</m:t>
                      </m:r>
                      <m:r>
                        <a:rPr lang="en-US" sz="2800" i="1"/>
                        <m:t>7</m:t>
                      </m:r>
                      <m:r>
                        <a:rPr lang="en-US" sz="2800" i="1"/>
                        <m:t>.</m:t>
                      </m:r>
                      <m:r>
                        <a:rPr lang="en-US" sz="2800" i="1"/>
                        <m:t>2</m:t>
                      </m:r>
                      <m:r>
                        <a:rPr lang="en-US" sz="2800" i="1"/>
                        <m:t>×</m:t>
                      </m:r>
                      <m:sSup>
                        <m:sSupPr>
                          <m:ctrlPr>
                            <a:rPr lang="en-US" sz="2800" i="1"/>
                          </m:ctrlPr>
                        </m:sSupPr>
                        <m:e>
                          <m:r>
                            <a:rPr lang="en-US" sz="2800" i="1"/>
                            <m:t>10</m:t>
                          </m:r>
                        </m:e>
                        <m:sup>
                          <m:r>
                            <a:rPr lang="en-US" sz="2800" i="1"/>
                            <m:t>5</m:t>
                          </m:r>
                        </m:sup>
                      </m:sSup>
                      <m:r>
                        <a:rPr lang="en-US" sz="2800" i="1"/>
                        <m:t> </m:t>
                      </m:r>
                      <m:sSup>
                        <m:sSupPr>
                          <m:ctrlPr>
                            <a:rPr lang="en-US" sz="2800" i="1"/>
                          </m:ctrlPr>
                        </m:sSupPr>
                        <m:e>
                          <m:r>
                            <a:rPr lang="en-US" sz="2800" i="1"/>
                            <m:t>𝑚𝑚</m:t>
                          </m:r>
                        </m:e>
                        <m:sup>
                          <m:r>
                            <a:rPr lang="en-US" sz="2800" i="1"/>
                            <m:t>4</m:t>
                          </m:r>
                        </m:sup>
                      </m:sSup>
                    </m:oMath>
                  </m:oMathPara>
                </a14:m>
                <a:endParaRPr lang="en-US" sz="2800" dirty="0"/>
              </a:p>
            </p:txBody>
          </p:sp>
        </mc:Choice>
        <mc:Fallback>
          <p:sp>
            <p:nvSpPr>
              <p:cNvPr id="2" name="Rectangle 1"/>
              <p:cNvSpPr>
                <a:spLocks noRot="1" noChangeAspect="1" noMove="1" noResize="1" noEditPoints="1" noAdjustHandles="1" noChangeArrowheads="1" noChangeShapeType="1" noTextEdit="1"/>
              </p:cNvSpPr>
              <p:nvPr/>
            </p:nvSpPr>
            <p:spPr>
              <a:xfrm>
                <a:off x="533400" y="1066800"/>
                <a:ext cx="6553200" cy="4439742"/>
              </a:xfrm>
              <a:prstGeom prst="rect">
                <a:avLst/>
              </a:prstGeom>
              <a:blipFill rotWithShape="1">
                <a:blip r:embed="rId3"/>
                <a:stretch>
                  <a:fillRect l="-1953" t="-1236"/>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00200"/>
            <a:ext cx="4666896"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7780"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143524" y="1654314"/>
            <a:ext cx="5824671" cy="707886"/>
          </a:xfrm>
          <a:prstGeom prst="rect">
            <a:avLst/>
          </a:prstGeom>
        </p:spPr>
        <p:txBody>
          <a:bodyPr wrap="none">
            <a:spAutoFit/>
          </a:bodyPr>
          <a:lstStyle/>
          <a:p>
            <a:r>
              <a:rPr lang="en-US" sz="4000" b="1" u="sng" dirty="0"/>
              <a:t>Bending Stresses in Beams</a:t>
            </a:r>
            <a:endParaRPr lang="en-US" sz="4000" dirty="0"/>
          </a:p>
        </p:txBody>
      </p:sp>
      <p:pic>
        <p:nvPicPr>
          <p:cNvPr id="1026" name="Picture 2" descr="C:\Users\Ajay Singh\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474" y="2895600"/>
            <a:ext cx="3048000" cy="259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1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685800" y="140025"/>
                <a:ext cx="7315200" cy="6080832"/>
              </a:xfrm>
              <a:prstGeom prst="rect">
                <a:avLst/>
              </a:prstGeom>
            </p:spPr>
            <p:txBody>
              <a:bodyPr wrap="square">
                <a:spAutoFit/>
              </a:bodyPr>
              <a:lstStyle/>
              <a:p>
                <a:r>
                  <a:rPr lang="en-US" sz="1600" dirty="0"/>
                  <a:t>Step 3: </a:t>
                </a:r>
              </a:p>
              <a:p>
                <a:r>
                  <a:rPr lang="en-US" sz="1600" dirty="0"/>
                  <a:t>Calculation of bending moment about fixed end</a:t>
                </a:r>
              </a:p>
              <a:p>
                <a:r>
                  <a:rPr lang="en-US" sz="1600" dirty="0"/>
                  <a:t>M = WL</a:t>
                </a:r>
              </a:p>
              <a:p>
                <a:r>
                  <a:rPr lang="en-US" sz="1600" dirty="0"/>
                  <a:t>    = (2)(2)</a:t>
                </a:r>
              </a:p>
              <a:p>
                <a:r>
                  <a:rPr lang="en-US" sz="1600" dirty="0"/>
                  <a:t>    = 4KN-m</a:t>
                </a:r>
              </a:p>
              <a:p>
                <a:r>
                  <a:rPr lang="en-US" sz="1600" dirty="0"/>
                  <a:t> </a:t>
                </a:r>
              </a:p>
              <a:p>
                <a:r>
                  <a:rPr lang="en-US" sz="1600" dirty="0"/>
                  <a:t>= 4000 × 1000 N-mm= 4 × 10</a:t>
                </a:r>
                <a:r>
                  <a:rPr lang="en-US" sz="1600" baseline="30000" dirty="0"/>
                  <a:t>6</a:t>
                </a:r>
                <a:r>
                  <a:rPr lang="en-US" sz="1600" dirty="0"/>
                  <a:t> N-mm</a:t>
                </a:r>
              </a:p>
              <a:p>
                <a:r>
                  <a:rPr lang="en-US" sz="1600" dirty="0"/>
                  <a:t> </a:t>
                </a:r>
              </a:p>
              <a:p>
                <a:r>
                  <a:rPr lang="en-US" sz="1600" dirty="0"/>
                  <a:t> </a:t>
                </a:r>
              </a:p>
              <a:p>
                <a:r>
                  <a:rPr lang="en-US" sz="1600" dirty="0"/>
                  <a:t> </a:t>
                </a:r>
              </a:p>
              <a:p>
                <a:r>
                  <a:rPr lang="en-US" sz="1600" dirty="0"/>
                  <a:t>Step 4:</a:t>
                </a:r>
              </a:p>
              <a:p>
                <a:r>
                  <a:rPr lang="en-US" sz="1600" dirty="0"/>
                  <a:t>Calculation of bending stress</a:t>
                </a:r>
              </a:p>
              <a:p>
                <a:r>
                  <a:rPr lang="en-US" sz="1600" dirty="0"/>
                  <a:t> </a:t>
                </a:r>
              </a:p>
              <a:p>
                <a14:m>
                  <m:oMath xmlns:m="http://schemas.openxmlformats.org/officeDocument/2006/math">
                    <m:f>
                      <m:fPr>
                        <m:ctrlPr>
                          <a:rPr lang="en-US" sz="1600" i="1"/>
                        </m:ctrlPr>
                      </m:fPr>
                      <m:num>
                        <m:r>
                          <a:rPr lang="en-US" sz="1600" i="1"/>
                          <m:t>𝑀</m:t>
                        </m:r>
                      </m:num>
                      <m:den>
                        <m:r>
                          <a:rPr lang="en-US" sz="1600" i="1"/>
                          <m:t>𝐼</m:t>
                        </m:r>
                      </m:den>
                    </m:f>
                    <m:r>
                      <a:rPr lang="en-US" sz="1600" i="1"/>
                      <m:t>=</m:t>
                    </m:r>
                    <m:f>
                      <m:fPr>
                        <m:ctrlPr>
                          <a:rPr lang="en-US" sz="1600" i="1"/>
                        </m:ctrlPr>
                      </m:fPr>
                      <m:num>
                        <m:r>
                          <a:rPr lang="en-US" sz="1600" i="1"/>
                          <m:t>𝜎</m:t>
                        </m:r>
                      </m:num>
                      <m:den>
                        <m:r>
                          <a:rPr lang="en-US" sz="1600" i="1"/>
                          <m:t>𝑦</m:t>
                        </m:r>
                      </m:den>
                    </m:f>
                  </m:oMath>
                </a14:m>
                <a:r>
                  <a:rPr lang="en-US" sz="1600" dirty="0"/>
                  <a:t>                                            </a:t>
                </a:r>
              </a:p>
              <a:p>
                <a:r>
                  <a:rPr lang="en-US" sz="1600" dirty="0"/>
                  <a:t> </a:t>
                </a:r>
              </a:p>
              <a:p>
                <a:r>
                  <a:rPr lang="en-US" sz="1600" dirty="0"/>
                  <a:t>Substitute for above (where y = depth /2= 60/2 = 30mm)</a:t>
                </a:r>
              </a:p>
              <a:p>
                <a:r>
                  <a:rPr lang="en-US" sz="1600" dirty="0"/>
                  <a:t> </a:t>
                </a:r>
              </a:p>
              <a:p>
                <a:r>
                  <a:rPr lang="en-US" sz="1600" dirty="0"/>
                  <a:t>There fore </a:t>
                </a:r>
              </a:p>
              <a:p>
                <a:r>
                  <a:rPr lang="en-US" sz="1600" dirty="0"/>
                  <a:t> </a:t>
                </a:r>
              </a:p>
              <a:p>
                <a14:m>
                  <m:oMathPara xmlns:m="http://schemas.openxmlformats.org/officeDocument/2006/math">
                    <m:oMathParaPr>
                      <m:jc m:val="centerGroup"/>
                    </m:oMathParaPr>
                    <m:oMath xmlns:m="http://schemas.openxmlformats.org/officeDocument/2006/math">
                      <m:f>
                        <m:fPr>
                          <m:ctrlPr>
                            <a:rPr lang="en-US" sz="1600" i="1"/>
                          </m:ctrlPr>
                        </m:fPr>
                        <m:num>
                          <m:r>
                            <a:rPr lang="en-US" sz="1600" i="1"/>
                            <m:t>4</m:t>
                          </m:r>
                          <m:r>
                            <a:rPr lang="en-US" sz="1600" i="1"/>
                            <m:t>×</m:t>
                          </m:r>
                          <m:sSup>
                            <m:sSupPr>
                              <m:ctrlPr>
                                <a:rPr lang="en-US" sz="1600" i="1"/>
                              </m:ctrlPr>
                            </m:sSupPr>
                            <m:e>
                              <m:r>
                                <a:rPr lang="en-US" sz="1600" i="1"/>
                                <m:t>10</m:t>
                              </m:r>
                            </m:e>
                            <m:sup>
                              <m:r>
                                <a:rPr lang="en-US" sz="1600" i="1"/>
                                <m:t>6</m:t>
                              </m:r>
                            </m:sup>
                          </m:sSup>
                        </m:num>
                        <m:den>
                          <m:r>
                            <a:rPr lang="en-US" sz="1600" i="1"/>
                            <m:t>7</m:t>
                          </m:r>
                          <m:r>
                            <a:rPr lang="en-US" sz="1600" i="1"/>
                            <m:t>.</m:t>
                          </m:r>
                          <m:r>
                            <a:rPr lang="en-US" sz="1600" i="1"/>
                            <m:t>2</m:t>
                          </m:r>
                          <m:r>
                            <a:rPr lang="en-US" sz="1600" i="1"/>
                            <m:t>×</m:t>
                          </m:r>
                          <m:sSup>
                            <m:sSupPr>
                              <m:ctrlPr>
                                <a:rPr lang="en-US" sz="1600" i="1"/>
                              </m:ctrlPr>
                            </m:sSupPr>
                            <m:e>
                              <m:r>
                                <a:rPr lang="en-US" sz="1600" i="1"/>
                                <m:t>10</m:t>
                              </m:r>
                            </m:e>
                            <m:sup>
                              <m:r>
                                <a:rPr lang="en-US" sz="1600" i="1"/>
                                <m:t>5</m:t>
                              </m:r>
                            </m:sup>
                          </m:sSup>
                        </m:den>
                      </m:f>
                      <m:r>
                        <a:rPr lang="en-US" sz="1600" i="1"/>
                        <m:t>=</m:t>
                      </m:r>
                      <m:f>
                        <m:fPr>
                          <m:ctrlPr>
                            <a:rPr lang="en-US" sz="1600" i="1"/>
                          </m:ctrlPr>
                        </m:fPr>
                        <m:num>
                          <m:r>
                            <a:rPr lang="en-US" sz="1600" i="1"/>
                            <m:t>𝜎</m:t>
                          </m:r>
                        </m:num>
                        <m:den>
                          <m:r>
                            <a:rPr lang="en-US" sz="1600" i="1"/>
                            <m:t>30</m:t>
                          </m:r>
                        </m:den>
                      </m:f>
                    </m:oMath>
                  </m:oMathPara>
                </a14:m>
                <a:endParaRPr lang="en-US" sz="1600" dirty="0"/>
              </a:p>
              <a:p>
                <a:r>
                  <a:rPr lang="en-US" sz="1600" dirty="0"/>
                  <a:t> </a:t>
                </a:r>
              </a:p>
              <a:p>
                <a:r>
                  <a:rPr lang="en-US" sz="1600" dirty="0"/>
                  <a:t>σ = 166.67N/mm</a:t>
                </a:r>
                <a:r>
                  <a:rPr lang="en-US" sz="1600" baseline="30000" dirty="0"/>
                  <a:t>2</a:t>
                </a:r>
                <a:endParaRPr lang="en-US" sz="1600" dirty="0"/>
              </a:p>
            </p:txBody>
          </p:sp>
        </mc:Choice>
        <mc:Fallback>
          <p:sp>
            <p:nvSpPr>
              <p:cNvPr id="2" name="Rectangle 1"/>
              <p:cNvSpPr>
                <a:spLocks noRot="1" noChangeAspect="1" noMove="1" noResize="1" noEditPoints="1" noAdjustHandles="1" noChangeArrowheads="1" noChangeShapeType="1" noTextEdit="1"/>
              </p:cNvSpPr>
              <p:nvPr/>
            </p:nvSpPr>
            <p:spPr>
              <a:xfrm>
                <a:off x="685800" y="140025"/>
                <a:ext cx="7315200" cy="6080832"/>
              </a:xfrm>
              <a:prstGeom prst="rect">
                <a:avLst/>
              </a:prstGeom>
              <a:blipFill rotWithShape="1">
                <a:blip r:embed="rId3"/>
                <a:stretch>
                  <a:fillRect l="-500" t="-301"/>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294" y="1600200"/>
            <a:ext cx="602720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457200" y="0"/>
            <a:ext cx="9220200" cy="6365229"/>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457200" y="904875"/>
            <a:ext cx="9404667" cy="4657725"/>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762000" y="904875"/>
            <a:ext cx="9220200" cy="5114925"/>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3429000" y="762000"/>
            <a:ext cx="3473708" cy="461665"/>
          </a:xfrm>
          <a:prstGeom prst="rect">
            <a:avLst/>
          </a:prstGeom>
        </p:spPr>
        <p:txBody>
          <a:bodyPr wrap="none">
            <a:spAutoFit/>
          </a:bodyPr>
          <a:lstStyle/>
          <a:p>
            <a:r>
              <a:rPr lang="en-US" sz="2400" dirty="0"/>
              <a:t>T-section  cantilever beam</a:t>
            </a:r>
          </a:p>
        </p:txBody>
      </p:sp>
      <p:pic>
        <p:nvPicPr>
          <p:cNvPr id="7" name="Picture 6" descr="C:\Users\Admin\Desktop\images.png"/>
          <p:cNvPicPr/>
          <p:nvPr/>
        </p:nvPicPr>
        <p:blipFill>
          <a:blip r:embed="rId3" cstate="print"/>
          <a:srcRect/>
          <a:stretch>
            <a:fillRect/>
          </a:stretch>
        </p:blipFill>
        <p:spPr bwMode="auto">
          <a:xfrm>
            <a:off x="267587" y="1447800"/>
            <a:ext cx="5830252" cy="2636202"/>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7391400" y="1734660"/>
            <a:ext cx="2895600" cy="2989739"/>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228599" y="579790"/>
            <a:ext cx="9633267" cy="5783262"/>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9601200" y="1976551"/>
            <a:ext cx="2590800" cy="2595449"/>
          </a:xfrm>
          <a:prstGeom prst="rect">
            <a:avLst/>
          </a:prstGeom>
          <a:noFill/>
          <a:ln w="9525">
            <a:noFill/>
            <a:miter lim="800000"/>
            <a:headEnd/>
            <a:tailEnd/>
          </a:ln>
        </p:spPr>
      </p:pic>
    </p:spTree>
    <p:extLst>
      <p:ext uri="{BB962C8B-B14F-4D97-AF65-F5344CB8AC3E}">
        <p14:creationId xmlns:p14="http://schemas.microsoft.com/office/powerpoint/2010/main" val="3409941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 name="Picture 4"/>
          <p:cNvPicPr/>
          <p:nvPr/>
        </p:nvPicPr>
        <p:blipFill>
          <a:blip r:embed="rId3" cstate="print"/>
          <a:srcRect/>
          <a:stretch>
            <a:fillRect/>
          </a:stretch>
        </p:blipFill>
        <p:spPr bwMode="auto">
          <a:xfrm>
            <a:off x="1219200" y="990600"/>
            <a:ext cx="7848599" cy="4267200"/>
          </a:xfrm>
          <a:prstGeom prst="rect">
            <a:avLst/>
          </a:prstGeom>
          <a:noFill/>
          <a:ln w="9525">
            <a:noFill/>
            <a:miter lim="800000"/>
            <a:headEnd/>
            <a:tailEnd/>
          </a:ln>
        </p:spPr>
      </p:pic>
    </p:spTree>
    <p:extLst>
      <p:ext uri="{BB962C8B-B14F-4D97-AF65-F5344CB8AC3E}">
        <p14:creationId xmlns:p14="http://schemas.microsoft.com/office/powerpoint/2010/main" val="1462348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37" y="457200"/>
            <a:ext cx="7643813" cy="567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466" y="1581149"/>
            <a:ext cx="3244533" cy="383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348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8142829" cy="492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348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8691543"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34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005"/>
            <a:ext cx="10972800" cy="1143000"/>
          </a:xfrm>
        </p:spPr>
        <p:txBody>
          <a:bodyPr/>
          <a:lstStyle/>
          <a:p>
            <a:pPr algn="ctr"/>
            <a:r>
              <a:rPr lang="en-IN" b="1" dirty="0" smtClean="0"/>
              <a:t>Topic Discussed</a:t>
            </a:r>
            <a:endParaRPr lang="en-IN" b="1" dirty="0"/>
          </a:p>
        </p:txBody>
      </p:sp>
      <p:sp>
        <p:nvSpPr>
          <p:cNvPr id="3" name="Content Placeholder 2"/>
          <p:cNvSpPr>
            <a:spLocks noGrp="1"/>
          </p:cNvSpPr>
          <p:nvPr>
            <p:ph idx="1"/>
          </p:nvPr>
        </p:nvSpPr>
        <p:spPr/>
        <p:txBody>
          <a:bodyPr>
            <a:normAutofit/>
          </a:bodyPr>
          <a:lstStyle/>
          <a:p>
            <a:endParaRPr lang="en-US" b="1" u="sng" dirty="0" smtClean="0">
              <a:latin typeface="Calibri" pitchFamily="34" charset="0"/>
              <a:cs typeface="Calibri" pitchFamily="34" charset="0"/>
            </a:endParaRPr>
          </a:p>
          <a:p>
            <a:endParaRPr lang="en-US" b="1" u="sng" dirty="0" smtClean="0">
              <a:latin typeface="Calibri" pitchFamily="34" charset="0"/>
              <a:cs typeface="Calibri" pitchFamily="34" charset="0"/>
            </a:endParaRPr>
          </a:p>
          <a:p>
            <a:endParaRPr lang="en-US" b="1" u="sng" dirty="0" smtClean="0">
              <a:latin typeface="Calibri" pitchFamily="34" charset="0"/>
              <a:cs typeface="Calibri" pitchFamily="34" charset="0"/>
            </a:endParaRPr>
          </a:p>
          <a:p>
            <a:endParaRPr lang="en-US" b="1" u="sng"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IN" dirty="0"/>
          </a:p>
        </p:txBody>
      </p:sp>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TextBox 4"/>
          <p:cNvSpPr txBox="1"/>
          <p:nvPr/>
        </p:nvSpPr>
        <p:spPr>
          <a:xfrm>
            <a:off x="1828800" y="1169063"/>
            <a:ext cx="7696200" cy="5196166"/>
          </a:xfrm>
          <a:prstGeom prst="rect">
            <a:avLst/>
          </a:prstGeom>
          <a:noFill/>
        </p:spPr>
        <p:txBody>
          <a:bodyPr wrap="square" rtlCol="0">
            <a:spAutoFit/>
          </a:bodyPr>
          <a:lstStyle/>
          <a:p>
            <a:pPr marL="285750" indent="-285750">
              <a:lnSpc>
                <a:spcPct val="150000"/>
              </a:lnSpc>
              <a:buFont typeface="Arial" pitchFamily="34" charset="0"/>
              <a:buChar char="•"/>
            </a:pPr>
            <a:r>
              <a:rPr lang="en-US" sz="2800" dirty="0" smtClean="0"/>
              <a:t>Introduction</a:t>
            </a:r>
          </a:p>
          <a:p>
            <a:pPr marL="285750" indent="-285750">
              <a:lnSpc>
                <a:spcPct val="150000"/>
              </a:lnSpc>
              <a:buFont typeface="Arial" pitchFamily="34" charset="0"/>
              <a:buChar char="•"/>
            </a:pPr>
            <a:r>
              <a:rPr lang="en-US" sz="2800" dirty="0" smtClean="0"/>
              <a:t>Pure Bending</a:t>
            </a:r>
          </a:p>
          <a:p>
            <a:pPr marL="285750" indent="-285750">
              <a:lnSpc>
                <a:spcPct val="150000"/>
              </a:lnSpc>
              <a:buFont typeface="Arial" pitchFamily="34" charset="0"/>
              <a:buChar char="•"/>
            </a:pPr>
            <a:r>
              <a:rPr lang="en-US" sz="2800" dirty="0" smtClean="0"/>
              <a:t>Assumptions in Pure Bending</a:t>
            </a:r>
          </a:p>
          <a:p>
            <a:pPr marL="285750" indent="-285750">
              <a:lnSpc>
                <a:spcPct val="150000"/>
              </a:lnSpc>
              <a:buFont typeface="Arial" pitchFamily="34" charset="0"/>
              <a:buChar char="•"/>
            </a:pPr>
            <a:r>
              <a:rPr lang="en-US" sz="2800" dirty="0" smtClean="0"/>
              <a:t>Bending Stresses in Beam subjected to Pure Bending</a:t>
            </a:r>
          </a:p>
          <a:p>
            <a:pPr marL="285750" indent="-285750">
              <a:lnSpc>
                <a:spcPct val="150000"/>
              </a:lnSpc>
              <a:buFont typeface="Arial" pitchFamily="34" charset="0"/>
              <a:buChar char="•"/>
            </a:pPr>
            <a:r>
              <a:rPr lang="en-US" sz="2800" dirty="0" smtClean="0"/>
              <a:t>Modulus of Section</a:t>
            </a:r>
          </a:p>
          <a:p>
            <a:pPr marL="285750" indent="-285750">
              <a:lnSpc>
                <a:spcPct val="150000"/>
              </a:lnSpc>
              <a:buFont typeface="Arial" pitchFamily="34" charset="0"/>
              <a:buChar char="•"/>
            </a:pPr>
            <a:r>
              <a:rPr lang="en-US" sz="2800" dirty="0" smtClean="0"/>
              <a:t>Numerical</a:t>
            </a:r>
          </a:p>
          <a:p>
            <a:pPr marL="285750" indent="-285750">
              <a:lnSpc>
                <a:spcPct val="150000"/>
              </a:lnSpc>
              <a:buFont typeface="Arial" pitchFamily="34" charset="0"/>
              <a:buChar char="•"/>
            </a:pPr>
            <a:r>
              <a:rPr lang="en-US" sz="2800" dirty="0" smtClean="0"/>
              <a:t>Flitched beams</a:t>
            </a:r>
            <a:endParaRPr lang="en-US" sz="2800" dirty="0"/>
          </a:p>
        </p:txBody>
      </p:sp>
    </p:spTree>
    <p:extLst>
      <p:ext uri="{BB962C8B-B14F-4D97-AF65-F5344CB8AC3E}">
        <p14:creationId xmlns:p14="http://schemas.microsoft.com/office/powerpoint/2010/main" val="1212877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3" name="TextBox 2"/>
          <p:cNvSpPr txBox="1"/>
          <p:nvPr/>
        </p:nvSpPr>
        <p:spPr>
          <a:xfrm>
            <a:off x="3988257" y="196989"/>
            <a:ext cx="3048000" cy="707886"/>
          </a:xfrm>
          <a:prstGeom prst="rect">
            <a:avLst/>
          </a:prstGeom>
          <a:noFill/>
        </p:spPr>
        <p:txBody>
          <a:bodyPr wrap="square" rtlCol="0">
            <a:spAutoFit/>
          </a:bodyPr>
          <a:lstStyle/>
          <a:p>
            <a:r>
              <a:rPr lang="en-US" sz="4000" b="1" dirty="0" smtClean="0"/>
              <a:t>Introduction</a:t>
            </a:r>
            <a:endParaRPr lang="en-US" sz="4000" b="1" dirty="0"/>
          </a:p>
        </p:txBody>
      </p:sp>
      <p:sp>
        <p:nvSpPr>
          <p:cNvPr id="5" name="Rectangle 4"/>
          <p:cNvSpPr/>
          <p:nvPr/>
        </p:nvSpPr>
        <p:spPr>
          <a:xfrm>
            <a:off x="119473" y="1689080"/>
            <a:ext cx="6934201" cy="3416320"/>
          </a:xfrm>
          <a:prstGeom prst="rect">
            <a:avLst/>
          </a:prstGeom>
        </p:spPr>
        <p:txBody>
          <a:bodyPr wrap="square">
            <a:spAutoFit/>
          </a:bodyPr>
          <a:lstStyle/>
          <a:p>
            <a:pPr algn="just"/>
            <a:r>
              <a:rPr lang="en-US" sz="2400" dirty="0"/>
              <a:t>When some external load acts on a beam, the shear force and bending moments are setup. Due to the shear force and bending moment, the beam undergoes certain deformation. The material of the beam will offer resistance or stresses against these deformations. These stresses with certain assumptions can be calculated.</a:t>
            </a:r>
          </a:p>
          <a:p>
            <a:pPr algn="just"/>
            <a:r>
              <a:rPr lang="en-US" sz="2400" dirty="0"/>
              <a:t>The stresses introduced by bending moment are known as Bending stresses</a:t>
            </a:r>
            <a:endParaRPr lang="en-US" sz="2400" dirty="0"/>
          </a:p>
        </p:txBody>
      </p:sp>
      <p:pic>
        <p:nvPicPr>
          <p:cNvPr id="2050" name="Picture 2" descr="C:\Users\Ajay Singh\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548885"/>
            <a:ext cx="5215844" cy="390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76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1295400" y="120279"/>
            <a:ext cx="8272687" cy="1631216"/>
          </a:xfrm>
          <a:prstGeom prst="rect">
            <a:avLst/>
          </a:prstGeom>
        </p:spPr>
        <p:txBody>
          <a:bodyPr wrap="square">
            <a:spAutoFit/>
          </a:bodyPr>
          <a:lstStyle/>
          <a:p>
            <a:pPr algn="just"/>
            <a:r>
              <a:rPr lang="en-US" sz="2800" b="1" u="sng" dirty="0"/>
              <a:t>Pure Bending:- </a:t>
            </a:r>
            <a:r>
              <a:rPr lang="en-US" sz="2400" dirty="0"/>
              <a:t>If the length of the beam is subjected to a constant bending moment and no shear force, then stresses setup due to bending moment only and that length of the beam is said to be in pure bending</a:t>
            </a:r>
            <a:endParaRPr lang="en-US" sz="2400" dirty="0"/>
          </a:p>
        </p:txBody>
      </p:sp>
      <p:pic>
        <p:nvPicPr>
          <p:cNvPr id="7" name="Picture 6"/>
          <p:cNvPicPr/>
          <p:nvPr/>
        </p:nvPicPr>
        <p:blipFill>
          <a:blip r:embed="rId3" cstate="print"/>
          <a:srcRect/>
          <a:stretch>
            <a:fillRect/>
          </a:stretch>
        </p:blipFill>
        <p:spPr bwMode="auto">
          <a:xfrm>
            <a:off x="2514600" y="1905000"/>
            <a:ext cx="5486399" cy="3850640"/>
          </a:xfrm>
          <a:prstGeom prst="rect">
            <a:avLst/>
          </a:prstGeom>
          <a:noFill/>
          <a:ln w="9525">
            <a:noFill/>
            <a:miter lim="800000"/>
            <a:headEnd/>
            <a:tailEnd/>
          </a:ln>
        </p:spPr>
      </p:pic>
      <p:sp>
        <p:nvSpPr>
          <p:cNvPr id="3" name="Rectangle 2"/>
          <p:cNvSpPr/>
          <p:nvPr/>
        </p:nvSpPr>
        <p:spPr>
          <a:xfrm>
            <a:off x="152400" y="5718898"/>
            <a:ext cx="12039600" cy="461665"/>
          </a:xfrm>
          <a:prstGeom prst="rect">
            <a:avLst/>
          </a:prstGeom>
        </p:spPr>
        <p:txBody>
          <a:bodyPr wrap="square">
            <a:spAutoFit/>
          </a:bodyPr>
          <a:lstStyle/>
          <a:p>
            <a:r>
              <a:rPr lang="en-US" sz="2400" dirty="0"/>
              <a:t>Beam with central region is in pure bending and end regions in </a:t>
            </a:r>
            <a:r>
              <a:rPr lang="en-US" sz="2400" dirty="0" err="1"/>
              <a:t>nonuniform</a:t>
            </a:r>
            <a:r>
              <a:rPr lang="en-US" sz="2400" dirty="0"/>
              <a:t> bending is shown</a:t>
            </a:r>
          </a:p>
        </p:txBody>
      </p:sp>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762000" y="476794"/>
            <a:ext cx="9448800" cy="5632311"/>
          </a:xfrm>
          <a:prstGeom prst="rect">
            <a:avLst/>
          </a:prstGeom>
        </p:spPr>
        <p:txBody>
          <a:bodyPr wrap="square">
            <a:spAutoFit/>
          </a:bodyPr>
          <a:lstStyle/>
          <a:p>
            <a:pPr algn="just"/>
            <a:r>
              <a:rPr lang="en-US" sz="4000" b="1" u="sng" dirty="0"/>
              <a:t>Pure Bending Assumptions:</a:t>
            </a:r>
            <a:endParaRPr lang="en-US" sz="4000" dirty="0"/>
          </a:p>
          <a:p>
            <a:pPr algn="just"/>
            <a:r>
              <a:rPr lang="en-US" sz="3200" dirty="0"/>
              <a:t>1. Beam is straight before loads are applied and has a constant cross-sectional area. </a:t>
            </a:r>
          </a:p>
          <a:p>
            <a:pPr algn="just"/>
            <a:r>
              <a:rPr lang="en-US" sz="3200" dirty="0"/>
              <a:t>2. Beam has a longitudinal plane of symmetry and the bending moment lies within this plane. </a:t>
            </a:r>
          </a:p>
          <a:p>
            <a:pPr algn="just"/>
            <a:r>
              <a:rPr lang="en-US" sz="3200" dirty="0"/>
              <a:t>3. Beam is subjected to pure bending (bending moment does not change along the length). </a:t>
            </a:r>
          </a:p>
          <a:p>
            <a:pPr algn="just"/>
            <a:r>
              <a:rPr lang="en-US" sz="3200" dirty="0"/>
              <a:t>4. Beam material is homogeneous and isotropic and obeys Hook's law. </a:t>
            </a:r>
          </a:p>
          <a:p>
            <a:pPr algn="just"/>
            <a:r>
              <a:rPr lang="en-US" sz="3200" dirty="0"/>
              <a:t>5. The modulus of elasticity in tension and compression are equal.</a:t>
            </a:r>
          </a:p>
        </p:txBody>
      </p:sp>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270422" y="438168"/>
            <a:ext cx="9711778" cy="2616101"/>
          </a:xfrm>
          <a:prstGeom prst="rect">
            <a:avLst/>
          </a:prstGeom>
        </p:spPr>
        <p:txBody>
          <a:bodyPr wrap="square">
            <a:spAutoFit/>
          </a:bodyPr>
          <a:lstStyle/>
          <a:p>
            <a:pPr algn="just"/>
            <a:r>
              <a:rPr lang="en-US" sz="2400" b="1" dirty="0"/>
              <a:t>Bending Stresses in beam subjected to pure bending</a:t>
            </a:r>
            <a:r>
              <a:rPr lang="en-US" sz="2400" b="1" dirty="0" smtClean="0"/>
              <a:t>:</a:t>
            </a:r>
          </a:p>
          <a:p>
            <a:pPr algn="just"/>
            <a:endParaRPr lang="en-US" sz="2000" dirty="0"/>
          </a:p>
          <a:p>
            <a:pPr algn="just"/>
            <a:r>
              <a:rPr lang="en-US" sz="2000" dirty="0"/>
              <a:t>When a beam is under bending the fibers at the top will be shortened while at the bottom will be lengthened provided the bending moment M acts at the ends. In between these there are some fibers which remain unchanged in length that is they are not strained, that is they do not carry any stress. The plane containing such fibers is called neutral surface. The line of intersection between the neutral surface and the transverse exploratory section is called the neutral axis Neutral axis (N A).</a:t>
            </a:r>
          </a:p>
        </p:txBody>
      </p:sp>
      <p:pic>
        <p:nvPicPr>
          <p:cNvPr id="7" name="Picture 6"/>
          <p:cNvPicPr/>
          <p:nvPr/>
        </p:nvPicPr>
        <p:blipFill>
          <a:blip r:embed="rId3" cstate="print"/>
          <a:srcRect/>
          <a:stretch>
            <a:fillRect/>
          </a:stretch>
        </p:blipFill>
        <p:spPr bwMode="auto">
          <a:xfrm>
            <a:off x="609600" y="3054269"/>
            <a:ext cx="3886200" cy="3194131"/>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486400" y="3054269"/>
            <a:ext cx="4495800" cy="2994343"/>
          </a:xfrm>
          <a:prstGeom prst="rect">
            <a:avLst/>
          </a:prstGeom>
          <a:noFill/>
          <a:ln w="9525">
            <a:noFill/>
            <a:miter lim="800000"/>
            <a:headEnd/>
            <a:tailEnd/>
          </a:ln>
        </p:spPr>
      </p:pic>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119472" y="304800"/>
            <a:ext cx="9390287" cy="830997"/>
          </a:xfrm>
          <a:prstGeom prst="rect">
            <a:avLst/>
          </a:prstGeom>
        </p:spPr>
        <p:txBody>
          <a:bodyPr wrap="square">
            <a:spAutoFit/>
          </a:bodyPr>
          <a:lstStyle/>
          <a:p>
            <a:r>
              <a:rPr lang="en-US" sz="2400" dirty="0"/>
              <a:t>The bent beam goes into tension (stretched) on one side and compression on the other</a:t>
            </a:r>
          </a:p>
        </p:txBody>
      </p:sp>
      <p:pic>
        <p:nvPicPr>
          <p:cNvPr id="7" name="Picture 6"/>
          <p:cNvPicPr/>
          <p:nvPr/>
        </p:nvPicPr>
        <p:blipFill>
          <a:blip r:embed="rId3" cstate="print"/>
          <a:srcRect/>
          <a:stretch>
            <a:fillRect/>
          </a:stretch>
        </p:blipFill>
        <p:spPr bwMode="auto">
          <a:xfrm>
            <a:off x="457200" y="1322083"/>
            <a:ext cx="3429000" cy="2183117"/>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257800" y="1322083"/>
            <a:ext cx="3886200" cy="1954517"/>
          </a:xfrm>
          <a:prstGeom prst="rect">
            <a:avLst/>
          </a:prstGeom>
          <a:noFill/>
          <a:ln w="9525">
            <a:noFill/>
            <a:miter lim="800000"/>
            <a:headEnd/>
            <a:tailEnd/>
          </a:ln>
        </p:spPr>
      </p:pic>
      <p:sp>
        <p:nvSpPr>
          <p:cNvPr id="3" name="Rectangle 2"/>
          <p:cNvSpPr/>
          <p:nvPr/>
        </p:nvSpPr>
        <p:spPr>
          <a:xfrm>
            <a:off x="457200" y="3276600"/>
            <a:ext cx="10134600" cy="461665"/>
          </a:xfrm>
          <a:prstGeom prst="rect">
            <a:avLst/>
          </a:prstGeom>
        </p:spPr>
        <p:txBody>
          <a:bodyPr wrap="square">
            <a:spAutoFit/>
          </a:bodyPr>
          <a:lstStyle/>
          <a:p>
            <a:r>
              <a:rPr lang="en-US" sz="2400" dirty="0"/>
              <a:t>Bending stress is distributed through a beam as seen in the diagram below:</a:t>
            </a:r>
          </a:p>
        </p:txBody>
      </p:sp>
      <p:pic>
        <p:nvPicPr>
          <p:cNvPr id="10" name="Picture 9"/>
          <p:cNvPicPr/>
          <p:nvPr/>
        </p:nvPicPr>
        <p:blipFill>
          <a:blip r:embed="rId5" cstate="print"/>
          <a:srcRect/>
          <a:stretch>
            <a:fillRect/>
          </a:stretch>
        </p:blipFill>
        <p:spPr bwMode="auto">
          <a:xfrm>
            <a:off x="2641328" y="3738265"/>
            <a:ext cx="4559572" cy="2510135"/>
          </a:xfrm>
          <a:prstGeom prst="rect">
            <a:avLst/>
          </a:prstGeom>
          <a:noFill/>
          <a:ln w="9525">
            <a:noFill/>
            <a:miter lim="800000"/>
            <a:headEnd/>
            <a:tailEnd/>
          </a:ln>
        </p:spPr>
      </p:pic>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7804467"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2" name="Rectangle 1"/>
          <p:cNvSpPr/>
          <p:nvPr/>
        </p:nvSpPr>
        <p:spPr>
          <a:xfrm>
            <a:off x="381000" y="457200"/>
            <a:ext cx="9372600" cy="2308324"/>
          </a:xfrm>
          <a:prstGeom prst="rect">
            <a:avLst/>
          </a:prstGeom>
        </p:spPr>
        <p:txBody>
          <a:bodyPr wrap="square">
            <a:spAutoFit/>
          </a:bodyPr>
          <a:lstStyle/>
          <a:p>
            <a:pPr algn="just"/>
            <a:r>
              <a:rPr lang="en-US" sz="2400" dirty="0"/>
              <a:t>So, in reality, bending stresses are tensile or compressive stresses in the beam! A simply-supported beam always has tensile stresses at the bottom of the beam and compressive stresses at the top of the beam.</a:t>
            </a:r>
          </a:p>
          <a:p>
            <a:pPr algn="just"/>
            <a:r>
              <a:rPr lang="en-US" sz="2400" dirty="0"/>
              <a:t>With reference to Fig. (a), let us consider any two normal sections AB and CD of a beam at a small distance </a:t>
            </a:r>
            <a:r>
              <a:rPr lang="en-US" sz="2400" dirty="0" err="1"/>
              <a:t>δL</a:t>
            </a:r>
            <a:r>
              <a:rPr lang="en-US" sz="2400" dirty="0"/>
              <a:t> apart (i.e., AC = BD = </a:t>
            </a:r>
            <a:r>
              <a:rPr lang="en-US" sz="2400" dirty="0" err="1"/>
              <a:t>δL</a:t>
            </a:r>
            <a:r>
              <a:rPr lang="en-US" sz="2400" dirty="0"/>
              <a:t>). Let AB and CD intersect the neutral layer at M and N respectively. </a:t>
            </a:r>
          </a:p>
        </p:txBody>
      </p:sp>
      <p:pic>
        <p:nvPicPr>
          <p:cNvPr id="7" name="Picture 6"/>
          <p:cNvPicPr/>
          <p:nvPr/>
        </p:nvPicPr>
        <p:blipFill>
          <a:blip r:embed="rId3" cstate="print"/>
          <a:srcRect/>
          <a:stretch>
            <a:fillRect/>
          </a:stretch>
        </p:blipFill>
        <p:spPr bwMode="auto">
          <a:xfrm>
            <a:off x="3685857" y="2758993"/>
            <a:ext cx="3781743" cy="2346407"/>
          </a:xfrm>
          <a:prstGeom prst="rect">
            <a:avLst/>
          </a:prstGeom>
          <a:noFill/>
          <a:ln w="9525">
            <a:noFill/>
            <a:miter lim="800000"/>
            <a:headEnd/>
            <a:tailEnd/>
          </a:ln>
        </p:spPr>
      </p:pic>
      <p:sp>
        <p:nvSpPr>
          <p:cNvPr id="3" name="Rectangle 2"/>
          <p:cNvSpPr/>
          <p:nvPr/>
        </p:nvSpPr>
        <p:spPr>
          <a:xfrm>
            <a:off x="1066800" y="5048071"/>
            <a:ext cx="8153400" cy="1200329"/>
          </a:xfrm>
          <a:prstGeom prst="rect">
            <a:avLst/>
          </a:prstGeom>
        </p:spPr>
        <p:txBody>
          <a:bodyPr wrap="square">
            <a:spAutoFit/>
          </a:bodyPr>
          <a:lstStyle/>
          <a:p>
            <a:r>
              <a:rPr lang="en-US" sz="2400" dirty="0"/>
              <a:t>Let; M = bending moment acting on the beam </a:t>
            </a:r>
          </a:p>
          <a:p>
            <a:r>
              <a:rPr lang="en-US" sz="2400" dirty="0"/>
              <a:t> θ = Angle subtended at the </a:t>
            </a:r>
            <a:r>
              <a:rPr lang="en-US" sz="2400" dirty="0" err="1"/>
              <a:t>centre</a:t>
            </a:r>
            <a:r>
              <a:rPr lang="en-US" sz="2400" dirty="0"/>
              <a:t> by the arc.</a:t>
            </a:r>
          </a:p>
          <a:p>
            <a:r>
              <a:rPr lang="en-US" sz="2400" dirty="0"/>
              <a:t>  R = Radius of curvature of the neutral layer M′N′.  </a:t>
            </a:r>
          </a:p>
        </p:txBody>
      </p:sp>
    </p:spTree>
    <p:extLst>
      <p:ext uri="{BB962C8B-B14F-4D97-AF65-F5344CB8AC3E}">
        <p14:creationId xmlns:p14="http://schemas.microsoft.com/office/powerpoint/2010/main" val="1649013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886</Words>
  <Application>Microsoft Office PowerPoint</Application>
  <PresentationFormat>Custom</PresentationFormat>
  <Paragraphs>144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Strength of Materials-I(BMEC-2301)    </vt:lpstr>
      <vt:lpstr>PowerPoint Presentation</vt:lpstr>
      <vt:lpstr>Topic Discussed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Ajay Singh</cp:lastModifiedBy>
  <cp:revision>98</cp:revision>
  <dcterms:created xsi:type="dcterms:W3CDTF">2020-11-12T04:35:12Z</dcterms:created>
  <dcterms:modified xsi:type="dcterms:W3CDTF">2023-07-26T19:11:19Z</dcterms:modified>
</cp:coreProperties>
</file>