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4"/>
  </p:notesMasterIdLst>
  <p:handoutMasterIdLst>
    <p:handoutMasterId r:id="rId25"/>
  </p:handoutMasterIdLst>
  <p:sldIdLst>
    <p:sldId id="324" r:id="rId2"/>
    <p:sldId id="31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315" r:id="rId14"/>
    <p:sldId id="275" r:id="rId15"/>
    <p:sldId id="286" r:id="rId16"/>
    <p:sldId id="289" r:id="rId17"/>
    <p:sldId id="290" r:id="rId18"/>
    <p:sldId id="292" r:id="rId19"/>
    <p:sldId id="294" r:id="rId20"/>
    <p:sldId id="319" r:id="rId21"/>
    <p:sldId id="323" r:id="rId22"/>
    <p:sldId id="320" r:id="rId23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10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21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327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43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5543" algn="l" defTabSz="914218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2652" algn="l" defTabSz="914218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199760" algn="l" defTabSz="914218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6868" algn="l" defTabSz="914218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/>
  </p:normalViewPr>
  <p:slideViewPr>
    <p:cSldViewPr snapToGrid="0">
      <p:cViewPr>
        <p:scale>
          <a:sx n="75" d="100"/>
          <a:sy n="75" d="100"/>
        </p:scale>
        <p:origin x="-1236" y="60"/>
      </p:cViewPr>
      <p:guideLst>
        <p:guide orient="horz" pos="788"/>
        <p:guide pos="5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Times New Roman" pitchFamily="18" charset="0"/>
              </a:defRPr>
            </a:lvl1pPr>
          </a:lstStyle>
          <a:p>
            <a:fld id="{B2776419-EAA1-4784-BCD0-A00DFB31FFC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5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9112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6975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Times New Roman" pitchFamily="18" charset="0"/>
              </a:defRPr>
            </a:lvl1pPr>
          </a:lstStyle>
          <a:p>
            <a:fld id="{AED80E42-9CF6-4FDD-8019-922CFBC552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10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21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327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43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543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3261C7-8D2F-4E96-990C-65C31C845476}" type="slidenum">
              <a:rPr lang="en-US"/>
              <a:pPr/>
              <a:t>3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81700E-0E9A-4DDD-9E3D-95217C29F1C2}" type="slidenum">
              <a:rPr lang="en-US"/>
              <a:pPr/>
              <a:t>12</a:t>
            </a:fld>
            <a:endParaRPr lang="en-US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0CFFD2-22E2-466C-A6F1-DD948360DE98}" type="slidenum">
              <a:rPr lang="en-US"/>
              <a:pPr/>
              <a:t>13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452B39-44F5-40E3-939D-13032CCD86B0}" type="slidenum">
              <a:rPr lang="en-US"/>
              <a:pPr/>
              <a:t>14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AE87A5-843A-409A-87AC-BC472B941214}" type="slidenum">
              <a:rPr lang="en-US"/>
              <a:pPr/>
              <a:t>15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1AC2D-E1BA-4C78-AA6E-24276FAD73F0}" type="slidenum">
              <a:rPr lang="en-US"/>
              <a:pPr/>
              <a:t>16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13C50-A855-48C1-BEE2-23D40B3718BC}" type="slidenum">
              <a:rPr lang="en-US"/>
              <a:pPr/>
              <a:t>17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B3999-73C6-443B-BD04-0C9E983208A2}" type="slidenum">
              <a:rPr lang="en-US"/>
              <a:pPr/>
              <a:t>18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BEDD8F-88E4-4C97-9394-19B380A87395}" type="slidenum">
              <a:rPr lang="en-US"/>
              <a:pPr/>
              <a:t>19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CBF4E-2360-4CB1-89B2-8521CDF5E037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6913"/>
            <a:ext cx="4641850" cy="3481387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8CD09-07B8-40FB-8B6E-448F4EB08BEE}" type="slidenum">
              <a:rPr lang="en-US"/>
              <a:pPr/>
              <a:t>4</a:t>
            </a:fld>
            <a:endParaRPr lang="en-US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F9C7C-D04E-410D-BF08-D7862D893D41}" type="slidenum">
              <a:rPr lang="en-US"/>
              <a:pPr/>
              <a:t>5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07D95-6BD0-40E3-9B21-4BE5AFA20A1A}" type="slidenum">
              <a:rPr lang="en-US"/>
              <a:pPr/>
              <a:t>6</a:t>
            </a:fld>
            <a:endParaRPr 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34F5CE-12DB-4A77-AC75-F56F82007D60}" type="slidenum">
              <a:rPr lang="en-US"/>
              <a:pPr/>
              <a:t>7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0072F-5D5E-4FF3-A641-A2DF11B37C85}" type="slidenum">
              <a:rPr lang="en-US"/>
              <a:pPr/>
              <a:t>8</a:t>
            </a:fld>
            <a:endParaRPr lang="en-US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E102C3-3FF2-4FD7-8A98-3A8431357B57}" type="slidenum">
              <a:rPr lang="en-US"/>
              <a:pPr/>
              <a:t>9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16012-FA3A-490A-94BB-E09B7D5B5724}" type="slidenum">
              <a:rPr lang="en-US"/>
              <a:pPr/>
              <a:t>10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F18D35-85D5-41FB-879A-A8C4246D3A27}" type="slidenum">
              <a:rPr lang="en-US"/>
              <a:pPr/>
              <a:t>11</a:t>
            </a:fld>
            <a:endParaRPr lang="en-US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20/06/2023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26" y="267989"/>
            <a:ext cx="8229600" cy="1143000"/>
          </a:xfrm>
        </p:spPr>
        <p:txBody>
          <a:bodyPr/>
          <a:lstStyle/>
          <a:p>
            <a:r>
              <a:rPr lang="en-US" dirty="0"/>
              <a:t>Open File Locking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764246" y="1683658"/>
            <a:ext cx="7797800" cy="45307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Provided by some operating systems and file systems</a:t>
            </a:r>
          </a:p>
          <a:p>
            <a:endParaRPr lang="en-US" dirty="0"/>
          </a:p>
          <a:p>
            <a:r>
              <a:rPr lang="en-US" dirty="0"/>
              <a:t>Mediates access to a file</a:t>
            </a:r>
          </a:p>
          <a:p>
            <a:endParaRPr lang="en-US" dirty="0"/>
          </a:p>
          <a:p>
            <a:r>
              <a:rPr lang="en-US" dirty="0"/>
              <a:t>Mandatory or advisory:</a:t>
            </a:r>
          </a:p>
          <a:p>
            <a:pPr lvl="1"/>
            <a:r>
              <a:rPr lang="en-US" b="1" dirty="0"/>
              <a:t>Mandatory</a:t>
            </a:r>
            <a:r>
              <a:rPr lang="en-US" dirty="0"/>
              <a:t> – access is denied depending on locks held and requested</a:t>
            </a:r>
          </a:p>
          <a:p>
            <a:pPr lvl="1"/>
            <a:r>
              <a:rPr lang="en-US" b="1" dirty="0"/>
              <a:t>Advisory</a:t>
            </a:r>
            <a:r>
              <a:rPr lang="en-US" dirty="0"/>
              <a:t> – processes can find status of locks and decide what to do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68367" y="277815"/>
            <a:ext cx="7818437" cy="5762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File Types – Name, Extension</a:t>
            </a:r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3" cstate="print"/>
          <a:srcRect l="15715" t="1186" r="15715" b="1186"/>
          <a:stretch>
            <a:fillRect/>
          </a:stretch>
        </p:blipFill>
        <p:spPr bwMode="auto">
          <a:xfrm>
            <a:off x="2209800" y="1250951"/>
            <a:ext cx="4654550" cy="49704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27538" y="436802"/>
            <a:ext cx="8229600" cy="1143000"/>
          </a:xfrm>
        </p:spPr>
        <p:txBody>
          <a:bodyPr/>
          <a:lstStyle/>
          <a:p>
            <a:r>
              <a:rPr lang="en-US" dirty="0"/>
              <a:t>Access Methods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815002" y="1787283"/>
            <a:ext cx="7370763" cy="3822700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3202935" algn="l"/>
                <a:tab pos="4055251" algn="l"/>
              </a:tabLst>
            </a:pPr>
            <a:r>
              <a:rPr lang="en-US" sz="1600" b="1" dirty="0"/>
              <a:t>Sequential Access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3202935" algn="l"/>
                <a:tab pos="4055251" algn="l"/>
              </a:tabLst>
            </a:pPr>
            <a:r>
              <a:rPr lang="en-US" sz="1600" dirty="0">
                <a:solidFill>
                  <a:srgbClr val="0033CC"/>
                </a:solidFill>
              </a:rPr>
              <a:t>		read next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3202935" algn="l"/>
                <a:tab pos="4055251" algn="l"/>
              </a:tabLst>
            </a:pPr>
            <a:r>
              <a:rPr lang="en-US" sz="1600" dirty="0">
                <a:solidFill>
                  <a:srgbClr val="0033CC"/>
                </a:solidFill>
              </a:rPr>
              <a:t>		write next 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3202935" algn="l"/>
                <a:tab pos="4055251" algn="l"/>
              </a:tabLst>
            </a:pPr>
            <a:r>
              <a:rPr lang="en-US" sz="1600" dirty="0">
                <a:solidFill>
                  <a:srgbClr val="0033CC"/>
                </a:solidFill>
              </a:rPr>
              <a:t>		reset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3202935" algn="l"/>
                <a:tab pos="4055251" algn="l"/>
              </a:tabLst>
            </a:pPr>
            <a:r>
              <a:rPr lang="en-US" sz="1600" dirty="0">
                <a:solidFill>
                  <a:srgbClr val="0033CC"/>
                </a:solidFill>
              </a:rPr>
              <a:t>		no read after last write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3202935" algn="l"/>
                <a:tab pos="4055251" algn="l"/>
              </a:tabLst>
            </a:pPr>
            <a:r>
              <a:rPr lang="en-US" sz="1600" dirty="0">
                <a:solidFill>
                  <a:srgbClr val="0033CC"/>
                </a:solidFill>
              </a:rPr>
              <a:t>			(rewrite)</a:t>
            </a:r>
          </a:p>
          <a:p>
            <a:pPr>
              <a:lnSpc>
                <a:spcPct val="90000"/>
              </a:lnSpc>
              <a:tabLst>
                <a:tab pos="3202935" algn="l"/>
                <a:tab pos="4055251" algn="l"/>
              </a:tabLst>
            </a:pPr>
            <a:r>
              <a:rPr lang="en-US" sz="1600" b="1" dirty="0"/>
              <a:t>Direct Access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3202935" algn="l"/>
                <a:tab pos="4055251" algn="l"/>
              </a:tabLst>
            </a:pPr>
            <a:r>
              <a:rPr lang="en-US" sz="1600" dirty="0">
                <a:solidFill>
                  <a:srgbClr val="0033CC"/>
                </a:solidFill>
              </a:rPr>
              <a:t>		read </a:t>
            </a:r>
            <a:r>
              <a:rPr lang="en-US" sz="1600" i="1" dirty="0">
                <a:solidFill>
                  <a:srgbClr val="0033CC"/>
                </a:solidFill>
              </a:rPr>
              <a:t>n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3202935" algn="l"/>
                <a:tab pos="4055251" algn="l"/>
              </a:tabLst>
            </a:pPr>
            <a:r>
              <a:rPr lang="en-US" sz="1600" dirty="0">
                <a:solidFill>
                  <a:srgbClr val="0033CC"/>
                </a:solidFill>
              </a:rPr>
              <a:t>		write </a:t>
            </a:r>
            <a:r>
              <a:rPr lang="en-US" sz="1600" i="1" dirty="0">
                <a:solidFill>
                  <a:srgbClr val="0033CC"/>
                </a:solidFill>
              </a:rPr>
              <a:t>n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3202935" algn="l"/>
                <a:tab pos="4055251" algn="l"/>
              </a:tabLst>
            </a:pPr>
            <a:r>
              <a:rPr lang="en-US" sz="1600" dirty="0">
                <a:solidFill>
                  <a:srgbClr val="0033CC"/>
                </a:solidFill>
              </a:rPr>
              <a:t>		position to </a:t>
            </a:r>
            <a:r>
              <a:rPr lang="en-US" sz="1600" i="1" dirty="0">
                <a:solidFill>
                  <a:srgbClr val="0033CC"/>
                </a:solidFill>
              </a:rPr>
              <a:t>n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3202935" algn="l"/>
                <a:tab pos="4055251" algn="l"/>
              </a:tabLst>
            </a:pPr>
            <a:r>
              <a:rPr lang="en-US" sz="1600" dirty="0">
                <a:solidFill>
                  <a:srgbClr val="0033CC"/>
                </a:solidFill>
              </a:rPr>
              <a:t>			read next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3202935" algn="l"/>
                <a:tab pos="4055251" algn="l"/>
              </a:tabLst>
            </a:pPr>
            <a:r>
              <a:rPr lang="en-US" sz="1600" dirty="0">
                <a:solidFill>
                  <a:srgbClr val="0033CC"/>
                </a:solidFill>
              </a:rPr>
              <a:t>			write next </a:t>
            </a:r>
          </a:p>
          <a:p>
            <a:pPr>
              <a:lnSpc>
                <a:spcPct val="90000"/>
              </a:lnSpc>
              <a:spcBef>
                <a:spcPct val="10000"/>
              </a:spcBef>
              <a:buNone/>
              <a:tabLst>
                <a:tab pos="3202935" algn="l"/>
                <a:tab pos="4055251" algn="l"/>
              </a:tabLst>
            </a:pPr>
            <a:r>
              <a:rPr lang="en-US" sz="1600" dirty="0">
                <a:solidFill>
                  <a:srgbClr val="0033CC"/>
                </a:solidFill>
              </a:rPr>
              <a:t>		rewrite </a:t>
            </a:r>
            <a:r>
              <a:rPr lang="en-US" sz="1600" i="1" dirty="0">
                <a:solidFill>
                  <a:srgbClr val="0033CC"/>
                </a:solidFill>
              </a:rPr>
              <a:t>n</a:t>
            </a:r>
          </a:p>
          <a:p>
            <a:pPr>
              <a:lnSpc>
                <a:spcPct val="90000"/>
              </a:lnSpc>
              <a:buNone/>
              <a:tabLst>
                <a:tab pos="3202935" algn="l"/>
                <a:tab pos="4055251" algn="l"/>
              </a:tabLst>
            </a:pPr>
            <a:r>
              <a:rPr lang="en-US" sz="1600" dirty="0"/>
              <a:t>	</a:t>
            </a:r>
            <a:r>
              <a:rPr lang="en-US" sz="1600" i="1" dirty="0"/>
              <a:t>n</a:t>
            </a:r>
            <a:r>
              <a:rPr lang="en-US" sz="1600" dirty="0"/>
              <a:t> = relative block number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2"/>
          <p:cNvSpPr>
            <a:spLocks noGrp="1"/>
          </p:cNvSpPr>
          <p:nvPr>
            <p:ph type="title" idx="4294967295"/>
          </p:nvPr>
        </p:nvSpPr>
        <p:spPr>
          <a:xfrm>
            <a:off x="0" y="277814"/>
            <a:ext cx="8229600" cy="576262"/>
          </a:xfrm>
        </p:spPr>
        <p:txBody>
          <a:bodyPr>
            <a:normAutofit fontScale="90000"/>
          </a:bodyPr>
          <a:lstStyle/>
          <a:p>
            <a:r>
              <a:rPr lang="en-US"/>
              <a:t>Disk Structure</a:t>
            </a:r>
          </a:p>
        </p:txBody>
      </p:sp>
      <p:sp>
        <p:nvSpPr>
          <p:cNvPr id="181251" name="Content Placeholder 3"/>
          <p:cNvSpPr>
            <a:spLocks noGrp="1"/>
          </p:cNvSpPr>
          <p:nvPr>
            <p:ph idx="4294967295"/>
          </p:nvPr>
        </p:nvSpPr>
        <p:spPr>
          <a:xfrm>
            <a:off x="1446214" y="1233489"/>
            <a:ext cx="7697787" cy="453072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Disk can be subdivided </a:t>
            </a:r>
            <a:r>
              <a:rPr lang="en-US" dirty="0" smtClean="0"/>
              <a:t>into partitions</a:t>
            </a:r>
            <a:endParaRPr lang="en-US" b="1" dirty="0">
              <a:solidFill>
                <a:srgbClr val="3366FF"/>
              </a:solidFill>
            </a:endParaRPr>
          </a:p>
          <a:p>
            <a:r>
              <a:rPr lang="en-US" dirty="0"/>
              <a:t>Disks or partitions can </a:t>
            </a:r>
            <a:r>
              <a:rPr lang="en-US" dirty="0" smtClean="0"/>
              <a:t>be RAID protected </a:t>
            </a:r>
            <a:r>
              <a:rPr lang="en-US" dirty="0"/>
              <a:t>against failure</a:t>
            </a:r>
          </a:p>
          <a:p>
            <a:r>
              <a:rPr lang="en-US" dirty="0"/>
              <a:t>Disk or partition can be </a:t>
            </a:r>
            <a:r>
              <a:rPr lang="en-US" dirty="0" smtClean="0"/>
              <a:t>used raw 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/>
              <a:t>– without a file system, </a:t>
            </a:r>
            <a:r>
              <a:rPr lang="en-US" dirty="0" smtClean="0"/>
              <a:t>or formatted with </a:t>
            </a:r>
            <a:r>
              <a:rPr lang="en-US" dirty="0"/>
              <a:t>a file system</a:t>
            </a:r>
          </a:p>
          <a:p>
            <a:r>
              <a:rPr lang="en-US" dirty="0"/>
              <a:t>Partitions also known as minidisks, slices</a:t>
            </a:r>
          </a:p>
          <a:p>
            <a:r>
              <a:rPr lang="en-US" dirty="0"/>
              <a:t>Entity containing file system known as </a:t>
            </a:r>
            <a:r>
              <a:rPr lang="en-US" dirty="0" smtClean="0"/>
              <a:t>a volume</a:t>
            </a:r>
            <a:endParaRPr lang="en-US" b="1" dirty="0">
              <a:solidFill>
                <a:srgbClr val="3366FF"/>
              </a:solidFill>
            </a:endParaRPr>
          </a:p>
          <a:p>
            <a:r>
              <a:rPr lang="en-US" dirty="0"/>
              <a:t>Each volume containing file system also tracks that file system’s info </a:t>
            </a:r>
            <a:r>
              <a:rPr lang="en-US" dirty="0" smtClean="0"/>
              <a:t>in device directory</a:t>
            </a:r>
            <a:endParaRPr lang="en-US" b="1" dirty="0">
              <a:solidFill>
                <a:srgbClr val="3366FF"/>
              </a:solidFill>
            </a:endParaRPr>
          </a:p>
          <a:p>
            <a:r>
              <a:rPr lang="en-US" dirty="0"/>
              <a:t>As well </a:t>
            </a:r>
            <a:r>
              <a:rPr lang="en-US" dirty="0" smtClean="0"/>
              <a:t>as general-purpose file system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/>
              <a:t>there are many </a:t>
            </a:r>
            <a:r>
              <a:rPr lang="en-US" dirty="0" smtClean="0"/>
              <a:t>, special purpose file system </a:t>
            </a:r>
            <a:r>
              <a:rPr lang="en-US" dirty="0"/>
              <a:t>frequently all within the same operating system or computer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54075" y="277815"/>
            <a:ext cx="8229600" cy="576262"/>
          </a:xfrm>
        </p:spPr>
        <p:txBody>
          <a:bodyPr>
            <a:normAutofit fontScale="90000"/>
          </a:bodyPr>
          <a:lstStyle/>
          <a:p>
            <a:r>
              <a:rPr lang="en-US"/>
              <a:t>Operations Performed on Directory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for a file</a:t>
            </a:r>
          </a:p>
          <a:p>
            <a:endParaRPr lang="en-US" sz="800" dirty="0"/>
          </a:p>
          <a:p>
            <a:r>
              <a:rPr lang="en-US" dirty="0"/>
              <a:t>Create a file</a:t>
            </a:r>
          </a:p>
          <a:p>
            <a:endParaRPr lang="en-US" sz="800" dirty="0"/>
          </a:p>
          <a:p>
            <a:r>
              <a:rPr lang="en-US" dirty="0"/>
              <a:t>Delete a file</a:t>
            </a:r>
          </a:p>
          <a:p>
            <a:endParaRPr lang="en-US" sz="800" dirty="0"/>
          </a:p>
          <a:p>
            <a:r>
              <a:rPr lang="en-US" dirty="0"/>
              <a:t>List a directory</a:t>
            </a:r>
          </a:p>
          <a:p>
            <a:endParaRPr lang="en-US" sz="800" dirty="0"/>
          </a:p>
          <a:p>
            <a:r>
              <a:rPr lang="en-US" dirty="0"/>
              <a:t>Rename a file</a:t>
            </a:r>
          </a:p>
          <a:p>
            <a:endParaRPr lang="en-US" sz="800" dirty="0"/>
          </a:p>
          <a:p>
            <a:r>
              <a:rPr lang="en-US" dirty="0"/>
              <a:t>Traverse the file system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79" y="277815"/>
            <a:ext cx="7718425" cy="576262"/>
          </a:xfrm>
        </p:spPr>
        <p:txBody>
          <a:bodyPr>
            <a:normAutofit fontScale="90000"/>
          </a:bodyPr>
          <a:lstStyle/>
          <a:p>
            <a:r>
              <a:rPr lang="en-US"/>
              <a:t>File System Mounting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8"/>
            <a:ext cx="6821488" cy="3067050"/>
          </a:xfrm>
        </p:spPr>
        <p:txBody>
          <a:bodyPr/>
          <a:lstStyle/>
          <a:p>
            <a:r>
              <a:rPr lang="en-US"/>
              <a:t>A file system must be </a:t>
            </a:r>
            <a:r>
              <a:rPr lang="en-US" b="1"/>
              <a:t>mounted</a:t>
            </a:r>
            <a:r>
              <a:rPr lang="en-US"/>
              <a:t> before it can be accessed</a:t>
            </a:r>
          </a:p>
          <a:p>
            <a:endParaRPr lang="en-US"/>
          </a:p>
          <a:p>
            <a:r>
              <a:rPr lang="en-US"/>
              <a:t>A unmounted file system (i.e., Fig. 11-11(b)) is mounted at a </a:t>
            </a:r>
            <a:r>
              <a:rPr lang="en-US" b="1"/>
              <a:t>mount point</a:t>
            </a: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Sharing of files on multi-user systems is desirable</a:t>
            </a:r>
            <a:br>
              <a:rPr lang="en-US"/>
            </a:br>
            <a:endParaRPr lang="en-US"/>
          </a:p>
          <a:p>
            <a:r>
              <a:rPr lang="en-US"/>
              <a:t>Sharing may be done through a </a:t>
            </a:r>
            <a:r>
              <a:rPr lang="en-US" b="1"/>
              <a:t>protection</a:t>
            </a:r>
            <a:r>
              <a:rPr lang="en-US"/>
              <a:t> scheme</a:t>
            </a:r>
            <a:br>
              <a:rPr lang="en-US"/>
            </a:br>
            <a:endParaRPr lang="en-US"/>
          </a:p>
          <a:p>
            <a:r>
              <a:rPr lang="en-US"/>
              <a:t>On distributed systems, files may be shared across a network</a:t>
            </a:r>
            <a:br>
              <a:rPr lang="en-US"/>
            </a:br>
            <a:endParaRPr lang="en-US"/>
          </a:p>
          <a:p>
            <a:r>
              <a:rPr lang="en-US"/>
              <a:t>Network File System (NFS) is a common distributed file-sharing method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92129" y="277815"/>
            <a:ext cx="8651875" cy="576262"/>
          </a:xfrm>
        </p:spPr>
        <p:txBody>
          <a:bodyPr>
            <a:normAutofit fontScale="90000"/>
          </a:bodyPr>
          <a:lstStyle/>
          <a:p>
            <a:r>
              <a:rPr lang="en-US"/>
              <a:t>File Sharing – Multiple Users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8"/>
            <a:ext cx="7340600" cy="3516312"/>
          </a:xfrm>
        </p:spPr>
        <p:txBody>
          <a:bodyPr/>
          <a:lstStyle/>
          <a:p>
            <a:r>
              <a:rPr lang="en-US" b="1"/>
              <a:t>User IDs</a:t>
            </a:r>
            <a:r>
              <a:rPr lang="en-US"/>
              <a:t> identify users, allowing permissions and protections to be per-user</a:t>
            </a:r>
            <a:br>
              <a:rPr lang="en-US"/>
            </a:br>
            <a:endParaRPr lang="en-US"/>
          </a:p>
          <a:p>
            <a:r>
              <a:rPr lang="en-US" b="1"/>
              <a:t>Group IDs</a:t>
            </a:r>
            <a:r>
              <a:rPr lang="en-US"/>
              <a:t> allow users to be in groups, permitting group access rights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7" y="277815"/>
            <a:ext cx="7888287" cy="576262"/>
          </a:xfrm>
        </p:spPr>
        <p:txBody>
          <a:bodyPr>
            <a:normAutofit fontScale="90000"/>
          </a:bodyPr>
          <a:lstStyle/>
          <a:p>
            <a:r>
              <a:rPr lang="en-US"/>
              <a:t>File Sharing – Failure Modes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806452" y="1233488"/>
            <a:ext cx="7699375" cy="4429125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Remote file systems add new failure modes, due to network failure, server failure</a:t>
            </a:r>
          </a:p>
          <a:p>
            <a:endParaRPr lang="en-US"/>
          </a:p>
          <a:p>
            <a:r>
              <a:rPr lang="en-US"/>
              <a:t>Recovery from failure can involve state information about status of each remote request</a:t>
            </a:r>
          </a:p>
          <a:p>
            <a:endParaRPr lang="en-US"/>
          </a:p>
          <a:p>
            <a:r>
              <a:rPr lang="en-US"/>
              <a:t>Stateless protocols such as NFS include all information in each request, allowing easy recovery but less security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335788"/>
            <a:ext cx="8229600" cy="1143000"/>
          </a:xfrm>
        </p:spPr>
        <p:txBody>
          <a:bodyPr/>
          <a:lstStyle/>
          <a:p>
            <a:r>
              <a:rPr lang="en-US" dirty="0"/>
              <a:t>Protection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File owner/creator should be able to control:</a:t>
            </a:r>
          </a:p>
          <a:p>
            <a:pPr lvl="1"/>
            <a:r>
              <a:rPr lang="en-US"/>
              <a:t>what can be done</a:t>
            </a:r>
          </a:p>
          <a:p>
            <a:pPr lvl="1"/>
            <a:r>
              <a:rPr lang="en-US"/>
              <a:t>by whom</a:t>
            </a:r>
            <a:br>
              <a:rPr lang="en-US"/>
            </a:br>
            <a:endParaRPr lang="en-US"/>
          </a:p>
          <a:p>
            <a:r>
              <a:rPr lang="en-US"/>
              <a:t>Types of access</a:t>
            </a:r>
          </a:p>
          <a:p>
            <a:pPr lvl="1"/>
            <a:r>
              <a:rPr lang="en-US" b="1"/>
              <a:t>Read</a:t>
            </a:r>
          </a:p>
          <a:p>
            <a:pPr lvl="1"/>
            <a:r>
              <a:rPr lang="en-US" b="1"/>
              <a:t>Write</a:t>
            </a:r>
          </a:p>
          <a:p>
            <a:pPr lvl="1"/>
            <a:r>
              <a:rPr lang="en-US" b="1"/>
              <a:t>Execute</a:t>
            </a:r>
          </a:p>
          <a:p>
            <a:pPr lvl="1"/>
            <a:r>
              <a:rPr lang="en-US" b="1"/>
              <a:t>Append</a:t>
            </a:r>
          </a:p>
          <a:p>
            <a:pPr lvl="1"/>
            <a:r>
              <a:rPr lang="en-US" b="1"/>
              <a:t>Delete</a:t>
            </a:r>
          </a:p>
          <a:p>
            <a:pPr lvl="1"/>
            <a:r>
              <a:rPr lang="en-US" b="1"/>
              <a:t>List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5400" dirty="0" smtClean="0"/>
              <a:t>Topic 15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: File-System </a:t>
            </a:r>
            <a:r>
              <a:rPr lang="en-US" sz="5400" dirty="0" smtClean="0"/>
              <a:t>Interface</a:t>
            </a: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6"/>
            <a:ext cx="7854950" cy="2414588"/>
          </a:xfrm>
        </p:spPr>
        <p:txBody>
          <a:bodyPr tIns="31998" bIns="31998"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File Concept</a:t>
            </a:r>
          </a:p>
          <a:p>
            <a:r>
              <a:rPr lang="en-US" sz="2400" dirty="0" smtClean="0"/>
              <a:t>Access Methods</a:t>
            </a:r>
          </a:p>
          <a:p>
            <a:r>
              <a:rPr lang="en-US" sz="2400" dirty="0" smtClean="0"/>
              <a:t>Directory Structure</a:t>
            </a:r>
          </a:p>
          <a:p>
            <a:r>
              <a:rPr lang="en-US" sz="2400" dirty="0" smtClean="0"/>
              <a:t>File-System Mounting</a:t>
            </a:r>
          </a:p>
          <a:p>
            <a:r>
              <a:rPr lang="en-US" sz="2400" dirty="0" smtClean="0"/>
              <a:t>File Sharing</a:t>
            </a:r>
          </a:p>
          <a:p>
            <a:r>
              <a:rPr lang="en-US" sz="2400" dirty="0" smtClean="0"/>
              <a:t>Protection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21935" y="1019206"/>
            <a:ext cx="7703608" cy="5762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Topics To </a:t>
            </a:r>
            <a:r>
              <a:rPr lang="en-US" smtClean="0"/>
              <a:t>Be Next </a:t>
            </a:r>
            <a:r>
              <a:rPr lang="en-US" dirty="0" smtClean="0"/>
              <a:t>Covered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75277"/>
            <a:ext cx="8229600" cy="4530329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Demand Paging</a:t>
            </a:r>
          </a:p>
          <a:p>
            <a:r>
              <a:rPr lang="en-US" dirty="0" smtClean="0"/>
              <a:t>Copy-on-Write</a:t>
            </a:r>
          </a:p>
          <a:p>
            <a:r>
              <a:rPr lang="en-US" dirty="0" smtClean="0"/>
              <a:t>Page Replacement</a:t>
            </a:r>
          </a:p>
          <a:p>
            <a:r>
              <a:rPr lang="en-US" dirty="0" smtClean="0"/>
              <a:t>Allocation of Frames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 smtClean="0"/>
              <a:t>Silberschatz</a:t>
            </a:r>
            <a:r>
              <a:rPr lang="en-US" sz="24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2400" dirty="0" smtClean="0"/>
              <a:t> </a:t>
            </a:r>
            <a:r>
              <a:rPr lang="en-US" sz="2400" dirty="0" err="1" smtClean="0"/>
              <a:t>Dhamdhere</a:t>
            </a:r>
            <a:r>
              <a:rPr lang="en-US" sz="24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7238" y="1001715"/>
            <a:ext cx="7929562" cy="5762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793754" y="2655892"/>
            <a:ext cx="5705475" cy="349408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File Concept</a:t>
            </a:r>
          </a:p>
          <a:p>
            <a:r>
              <a:rPr lang="en-US" dirty="0"/>
              <a:t>Access Methods</a:t>
            </a:r>
          </a:p>
          <a:p>
            <a:r>
              <a:rPr lang="en-US" dirty="0"/>
              <a:t>Directory Structure</a:t>
            </a:r>
          </a:p>
          <a:p>
            <a:r>
              <a:rPr lang="en-US" dirty="0"/>
              <a:t>File-System Mounting</a:t>
            </a:r>
          </a:p>
          <a:p>
            <a:r>
              <a:rPr lang="en-US" dirty="0"/>
              <a:t>File Sharing</a:t>
            </a:r>
          </a:p>
          <a:p>
            <a:r>
              <a:rPr lang="en-US" dirty="0"/>
              <a:t>Protection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To explain the function of file systems</a:t>
            </a:r>
          </a:p>
          <a:p>
            <a:endParaRPr lang="en-US"/>
          </a:p>
          <a:p>
            <a:r>
              <a:rPr lang="en-US"/>
              <a:t>To describe the interfaces to file systems</a:t>
            </a:r>
          </a:p>
          <a:p>
            <a:endParaRPr lang="en-US"/>
          </a:p>
          <a:p>
            <a:r>
              <a:rPr lang="en-US"/>
              <a:t>To discuss file-system design tradeoffs, including access methods, file sharing, file locking, and directory structures</a:t>
            </a:r>
          </a:p>
          <a:p>
            <a:endParaRPr lang="en-US"/>
          </a:p>
          <a:p>
            <a:r>
              <a:rPr lang="en-US"/>
              <a:t>To explore file-system protection</a:t>
            </a:r>
          </a:p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Concept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Contiguous logical address space</a:t>
            </a:r>
            <a:br>
              <a:rPr lang="en-US"/>
            </a:br>
            <a:endParaRPr lang="en-US"/>
          </a:p>
          <a:p>
            <a:r>
              <a:rPr lang="en-US"/>
              <a:t>Types: </a:t>
            </a:r>
          </a:p>
          <a:p>
            <a:pPr lvl="1"/>
            <a:r>
              <a:rPr lang="en-US"/>
              <a:t>Data</a:t>
            </a:r>
          </a:p>
          <a:p>
            <a:pPr lvl="2"/>
            <a:r>
              <a:rPr lang="en-US"/>
              <a:t>numeric</a:t>
            </a:r>
          </a:p>
          <a:p>
            <a:pPr lvl="2"/>
            <a:r>
              <a:rPr lang="en-US"/>
              <a:t>character</a:t>
            </a:r>
          </a:p>
          <a:p>
            <a:pPr lvl="2"/>
            <a:r>
              <a:rPr lang="en-US"/>
              <a:t>binary</a:t>
            </a:r>
          </a:p>
          <a:p>
            <a:pPr lvl="1"/>
            <a:r>
              <a:rPr lang="en-US"/>
              <a:t>Program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09638" y="277815"/>
            <a:ext cx="7777162" cy="576262"/>
          </a:xfrm>
        </p:spPr>
        <p:txBody>
          <a:bodyPr>
            <a:normAutofit fontScale="90000"/>
          </a:bodyPr>
          <a:lstStyle/>
          <a:p>
            <a:r>
              <a:rPr lang="en-US"/>
              <a:t>File Structure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806452" y="1233492"/>
            <a:ext cx="7686675" cy="453072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None - sequence of words, bytes</a:t>
            </a:r>
          </a:p>
          <a:p>
            <a:pPr>
              <a:lnSpc>
                <a:spcPct val="90000"/>
              </a:lnSpc>
            </a:pPr>
            <a:r>
              <a:rPr lang="en-US" dirty="0"/>
              <a:t>Simple record structure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Lines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Fixed length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Variable length</a:t>
            </a:r>
          </a:p>
          <a:p>
            <a:pPr>
              <a:lnSpc>
                <a:spcPct val="90000"/>
              </a:lnSpc>
            </a:pPr>
            <a:r>
              <a:rPr lang="en-US" dirty="0"/>
              <a:t>Complex Structures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Formatted document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Relocatable</a:t>
            </a:r>
            <a:r>
              <a:rPr lang="en-US" dirty="0"/>
              <a:t> load file	</a:t>
            </a:r>
          </a:p>
          <a:p>
            <a:pPr>
              <a:lnSpc>
                <a:spcPct val="90000"/>
              </a:lnSpc>
            </a:pPr>
            <a:r>
              <a:rPr lang="en-US" dirty="0"/>
              <a:t>Can simulate last two with first method by inserting appropriate control characters</a:t>
            </a:r>
          </a:p>
          <a:p>
            <a:pPr>
              <a:lnSpc>
                <a:spcPct val="90000"/>
              </a:lnSpc>
            </a:pPr>
            <a:r>
              <a:rPr lang="en-US" dirty="0"/>
              <a:t>Who decides: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Operating system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Program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Attributes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/>
              <a:t>Name</a:t>
            </a:r>
            <a:r>
              <a:rPr lang="en-US"/>
              <a:t> – only information kept in human-readable form</a:t>
            </a:r>
          </a:p>
          <a:p>
            <a:r>
              <a:rPr lang="en-US" b="1"/>
              <a:t>Identifier</a:t>
            </a:r>
            <a:r>
              <a:rPr lang="en-US"/>
              <a:t> – unique tag (number) identifies file within file system</a:t>
            </a:r>
          </a:p>
          <a:p>
            <a:r>
              <a:rPr lang="en-US" b="1"/>
              <a:t>Type</a:t>
            </a:r>
            <a:r>
              <a:rPr lang="en-US"/>
              <a:t> – needed for systems that support different types</a:t>
            </a:r>
          </a:p>
          <a:p>
            <a:r>
              <a:rPr lang="en-US" b="1"/>
              <a:t>Location</a:t>
            </a:r>
            <a:r>
              <a:rPr lang="en-US"/>
              <a:t> – pointer to file location on device</a:t>
            </a:r>
          </a:p>
          <a:p>
            <a:r>
              <a:rPr lang="en-US" b="1"/>
              <a:t>Size</a:t>
            </a:r>
            <a:r>
              <a:rPr lang="en-US"/>
              <a:t> – current file size</a:t>
            </a:r>
          </a:p>
          <a:p>
            <a:r>
              <a:rPr lang="en-US" b="1"/>
              <a:t>Protection</a:t>
            </a:r>
            <a:r>
              <a:rPr lang="en-US"/>
              <a:t> – controls who can do reading, writing, executing</a:t>
            </a:r>
          </a:p>
          <a:p>
            <a:r>
              <a:rPr lang="en-US" b="1"/>
              <a:t>Time, date, and user identification</a:t>
            </a:r>
            <a:r>
              <a:rPr lang="en-US"/>
              <a:t> – data for protection, security, and usage monitoring</a:t>
            </a:r>
          </a:p>
          <a:p>
            <a:r>
              <a:rPr lang="en-US"/>
              <a:t>Information about files are kept in the directory structure, which is maintained on the disk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335" y="282057"/>
            <a:ext cx="8229600" cy="1143000"/>
          </a:xfrm>
        </p:spPr>
        <p:txBody>
          <a:bodyPr/>
          <a:lstStyle/>
          <a:p>
            <a:r>
              <a:rPr lang="en-US" dirty="0"/>
              <a:t>File Operations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93908" y="1810266"/>
            <a:ext cx="7727950" cy="453072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File is an </a:t>
            </a:r>
            <a:r>
              <a:rPr lang="en-US" b="1" dirty="0"/>
              <a:t>abstract data type</a:t>
            </a:r>
          </a:p>
          <a:p>
            <a:r>
              <a:rPr lang="en-US" b="1" dirty="0"/>
              <a:t>Create</a:t>
            </a:r>
          </a:p>
          <a:p>
            <a:r>
              <a:rPr lang="en-US" b="1" dirty="0"/>
              <a:t>Write</a:t>
            </a:r>
          </a:p>
          <a:p>
            <a:r>
              <a:rPr lang="en-US" b="1" dirty="0"/>
              <a:t>Read</a:t>
            </a:r>
          </a:p>
          <a:p>
            <a:r>
              <a:rPr lang="en-US" b="1" dirty="0"/>
              <a:t>Reposition within file</a:t>
            </a:r>
          </a:p>
          <a:p>
            <a:r>
              <a:rPr lang="en-US" b="1" dirty="0"/>
              <a:t>Delete</a:t>
            </a:r>
          </a:p>
          <a:p>
            <a:r>
              <a:rPr lang="en-US" b="1" dirty="0"/>
              <a:t>Truncate</a:t>
            </a:r>
          </a:p>
          <a:p>
            <a:r>
              <a:rPr lang="en-US" i="1" dirty="0"/>
              <a:t>Open(</a:t>
            </a:r>
            <a:r>
              <a:rPr lang="en-US" i="1" dirty="0" err="1"/>
              <a:t>F</a:t>
            </a:r>
            <a:r>
              <a:rPr lang="en-US" i="1" baseline="-25000" dirty="0" err="1"/>
              <a:t>i</a:t>
            </a:r>
            <a:r>
              <a:rPr lang="en-US" i="1" dirty="0"/>
              <a:t>)</a:t>
            </a:r>
            <a:r>
              <a:rPr lang="en-US" dirty="0"/>
              <a:t> – search the directory structure on disk for entry </a:t>
            </a:r>
            <a:r>
              <a:rPr lang="en-US" i="1" dirty="0" err="1"/>
              <a:t>F</a:t>
            </a:r>
            <a:r>
              <a:rPr lang="en-US" i="1" baseline="-25000" dirty="0" err="1"/>
              <a:t>i</a:t>
            </a:r>
            <a:r>
              <a:rPr lang="en-US" dirty="0"/>
              <a:t>, and move the content of entry to memory</a:t>
            </a:r>
          </a:p>
          <a:p>
            <a:r>
              <a:rPr lang="en-US" i="1" dirty="0"/>
              <a:t>Close (</a:t>
            </a:r>
            <a:r>
              <a:rPr lang="en-US" i="1" dirty="0" err="1"/>
              <a:t>F</a:t>
            </a:r>
            <a:r>
              <a:rPr lang="en-US" i="1" baseline="-25000" dirty="0" err="1"/>
              <a:t>i</a:t>
            </a:r>
            <a:r>
              <a:rPr lang="en-US" i="1" dirty="0"/>
              <a:t>)</a:t>
            </a:r>
            <a:r>
              <a:rPr lang="en-US" dirty="0"/>
              <a:t> – move the content of entry </a:t>
            </a:r>
            <a:r>
              <a:rPr lang="en-US" i="1" dirty="0" err="1"/>
              <a:t>F</a:t>
            </a:r>
            <a:r>
              <a:rPr lang="en-US" i="1" baseline="-25000" dirty="0" err="1"/>
              <a:t>i</a:t>
            </a:r>
            <a:r>
              <a:rPr lang="en-US" dirty="0"/>
              <a:t> in memory to directory structure on disk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3132" y="211719"/>
            <a:ext cx="8229600" cy="1143000"/>
          </a:xfrm>
        </p:spPr>
        <p:txBody>
          <a:bodyPr/>
          <a:lstStyle/>
          <a:p>
            <a:r>
              <a:rPr lang="en-US" dirty="0"/>
              <a:t>Open Files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750180" y="1655522"/>
            <a:ext cx="7727950" cy="453072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Several pieces of data are needed to manage open files:</a:t>
            </a:r>
          </a:p>
          <a:p>
            <a:pPr lvl="1"/>
            <a:r>
              <a:rPr lang="en-US" dirty="0"/>
              <a:t>File pointer:  pointer to last read/write location, per process that has the file open</a:t>
            </a:r>
          </a:p>
          <a:p>
            <a:pPr lvl="1"/>
            <a:r>
              <a:rPr lang="en-US" dirty="0"/>
              <a:t>File-open count: counter of number of times a file is open – to allow removal of data from open-file table when last processes closes it</a:t>
            </a:r>
          </a:p>
          <a:p>
            <a:pPr lvl="1"/>
            <a:r>
              <a:rPr lang="en-US" dirty="0"/>
              <a:t>Disk location of the file: cache of data access information</a:t>
            </a:r>
          </a:p>
          <a:p>
            <a:pPr lvl="1"/>
            <a:r>
              <a:rPr lang="en-US" dirty="0"/>
              <a:t>Access rights: per-process access mode information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1669</TotalTime>
  <Words>762</Words>
  <Application>Microsoft Office PowerPoint</Application>
  <PresentationFormat>On-screen Show (4:3)</PresentationFormat>
  <Paragraphs>198</Paragraphs>
  <Slides>22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Theme1</vt:lpstr>
      <vt:lpstr>   Operating System/ BTCS-2401    </vt:lpstr>
      <vt:lpstr>Topic 15th : File-System Interface</vt:lpstr>
      <vt:lpstr>Topics To Be Covered</vt:lpstr>
      <vt:lpstr>Objectives</vt:lpstr>
      <vt:lpstr>File Concept</vt:lpstr>
      <vt:lpstr>File Structure</vt:lpstr>
      <vt:lpstr>File Attributes</vt:lpstr>
      <vt:lpstr>File Operations</vt:lpstr>
      <vt:lpstr>Open Files</vt:lpstr>
      <vt:lpstr>Open File Locking</vt:lpstr>
      <vt:lpstr>File Types – Name, Extension</vt:lpstr>
      <vt:lpstr>Access Methods</vt:lpstr>
      <vt:lpstr>Disk Structure</vt:lpstr>
      <vt:lpstr>Operations Performed on Directory</vt:lpstr>
      <vt:lpstr>File System Mounting</vt:lpstr>
      <vt:lpstr>File Sharing</vt:lpstr>
      <vt:lpstr>File Sharing – Multiple Users</vt:lpstr>
      <vt:lpstr>File Sharing – Failure Modes</vt:lpstr>
      <vt:lpstr>Protection</vt:lpstr>
      <vt:lpstr>Summary</vt:lpstr>
      <vt:lpstr>Topics To Be Next Covered</vt:lpstr>
      <vt:lpstr>References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Lucent End User</dc:creator>
  <cp:lastModifiedBy>Admin</cp:lastModifiedBy>
  <cp:revision>94</cp:revision>
  <dcterms:created xsi:type="dcterms:W3CDTF">2004-10-07T18:29:30Z</dcterms:created>
  <dcterms:modified xsi:type="dcterms:W3CDTF">2023-06-20T04:29:13Z</dcterms:modified>
</cp:coreProperties>
</file>