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2" r:id="rId3"/>
    <p:sldId id="344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46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24/07/2023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 (BTCS-2302)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>
                <a:latin typeface="+mn-lt"/>
              </a:rPr>
              <a:t>Sachin Syan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3rd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016" y="1066800"/>
            <a:ext cx="9978584" cy="396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5334000"/>
            <a:ext cx="795499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782" y="1066800"/>
            <a:ext cx="1184661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837331"/>
            <a:ext cx="11049000" cy="548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262187"/>
            <a:ext cx="7735209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449977"/>
            <a:ext cx="1371600" cy="37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999" y="3124200"/>
            <a:ext cx="38996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lum bright="-1000"/>
          </a:blip>
          <a:srcRect/>
          <a:stretch>
            <a:fillRect/>
          </a:stretch>
        </p:blipFill>
        <p:spPr bwMode="auto">
          <a:xfrm>
            <a:off x="1676400" y="914400"/>
            <a:ext cx="1013113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2D2D4"/>
              </a:clrFrom>
              <a:clrTo>
                <a:srgbClr val="D2D2D4">
                  <a:alpha val="0"/>
                </a:srgbClr>
              </a:clrTo>
            </a:clrChange>
            <a:lum bright="-36000" contrast="35000"/>
          </a:blip>
          <a:srcRect/>
          <a:stretch>
            <a:fillRect/>
          </a:stretch>
        </p:blipFill>
        <p:spPr bwMode="auto">
          <a:xfrm>
            <a:off x="0" y="990600"/>
            <a:ext cx="169053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1" y="1447800"/>
            <a:ext cx="1752600" cy="51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1573191"/>
            <a:ext cx="1143000" cy="11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819400"/>
            <a:ext cx="1447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3000" y="3352800"/>
            <a:ext cx="1096043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999" y="1143000"/>
            <a:ext cx="10252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883714"/>
            <a:ext cx="9399608" cy="498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429000"/>
            <a:ext cx="1085274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892934"/>
            <a:ext cx="10210801" cy="238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2D2D4"/>
              </a:clrFrom>
              <a:clrTo>
                <a:srgbClr val="D2D2D4">
                  <a:alpha val="0"/>
                </a:srgbClr>
              </a:clrTo>
            </a:clrChange>
            <a:lum bright="-36000" contrast="35000"/>
          </a:blip>
          <a:srcRect/>
          <a:stretch>
            <a:fillRect/>
          </a:stretch>
        </p:blipFill>
        <p:spPr bwMode="auto">
          <a:xfrm>
            <a:off x="0" y="914400"/>
            <a:ext cx="169053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352800"/>
            <a:ext cx="1447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14400"/>
            <a:ext cx="10275793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343400"/>
            <a:ext cx="853047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</a:t>
            </a:r>
            <a:r>
              <a:rPr lang="en-US" sz="3600" b="1" u="sng" dirty="0" smtClean="0"/>
              <a:t>ethod</a:t>
            </a:r>
            <a:endParaRPr lang="en-US" sz="3600" b="1" u="sng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066800"/>
            <a:ext cx="8610600" cy="389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876800"/>
            <a:ext cx="1043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5486400"/>
            <a:ext cx="2590800" cy="36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3"/>
            <a:ext cx="11582400" cy="452596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Gauss- Seidel iteration method</a:t>
            </a:r>
          </a:p>
          <a:p>
            <a:r>
              <a:rPr lang="en-US" sz="6000" dirty="0" smtClean="0"/>
              <a:t>Rayleigh’s Power method for Eigen values and Eigenvectors</a:t>
            </a:r>
            <a:endParaRPr lang="el-GR" sz="6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2751"/>
            <a:ext cx="10972800" cy="4525963"/>
          </a:xfrm>
        </p:spPr>
        <p:txBody>
          <a:bodyPr>
            <a:normAutofit/>
          </a:bodyPr>
          <a:lstStyle/>
          <a:p>
            <a:r>
              <a:rPr lang="en-US" sz="5400" dirty="0" smtClean="0"/>
              <a:t>Solutions of Initial values problems using </a:t>
            </a:r>
            <a:r>
              <a:rPr lang="en-US" sz="5400" dirty="0" smtClean="0"/>
              <a:t>Euler’s method</a:t>
            </a:r>
          </a:p>
          <a:p>
            <a:r>
              <a:rPr lang="en-US" sz="5400" dirty="0" smtClean="0"/>
              <a:t>Solutions of Initial values problems </a:t>
            </a:r>
            <a:r>
              <a:rPr lang="en-US" sz="5400" dirty="0" smtClean="0"/>
              <a:t>using Modified Euler’s </a:t>
            </a:r>
            <a:r>
              <a:rPr lang="en-US" sz="5400" dirty="0" smtClean="0"/>
              <a:t>method</a:t>
            </a:r>
            <a:endParaRPr lang="el-GR" sz="54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4800" y="914400"/>
            <a:ext cx="1143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Consider </a:t>
            </a:r>
            <a:r>
              <a:rPr lang="en-US" sz="2800" dirty="0" smtClean="0"/>
              <a:t>the </a:t>
            </a:r>
            <a:r>
              <a:rPr lang="en-US" sz="2800" dirty="0" smtClean="0"/>
              <a:t>system of linear equations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676400"/>
            <a:ext cx="1037827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b="17756"/>
          <a:stretch>
            <a:fillRect/>
          </a:stretch>
        </p:blipFill>
        <p:spPr bwMode="auto">
          <a:xfrm>
            <a:off x="304799" y="977893"/>
            <a:ext cx="11670849" cy="488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117808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228600" y="990600"/>
            <a:ext cx="112014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 smtClean="0"/>
              <a:t>NOTE</a:t>
            </a:r>
            <a:r>
              <a:rPr lang="en-US" sz="4000" b="1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1</a:t>
            </a:r>
            <a:r>
              <a:rPr lang="en-US" sz="3200" dirty="0" smtClean="0"/>
              <a:t>. Since the most recent approximations of the unknowns are used while proceeding to the next step, the convergence in the Gauss-Seidal method is twice as fast as in Jacobi's method. 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2</a:t>
            </a:r>
            <a:r>
              <a:rPr lang="en-US" sz="3200" dirty="0" smtClean="0"/>
              <a:t>. Jacobi and Gauss-Seidal methods converge for any choice of the initial approximations if in each equation of the system, the absolute value of the largest co-efficient is almost equal to or is at least one equation greater than the sum of the absolute values of all the remaining coefficients.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1447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83820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5763" indent="-1655763"/>
            <a:r>
              <a:rPr lang="en-US" sz="3200" b="1" dirty="0" smtClean="0"/>
              <a:t>Example:</a:t>
            </a:r>
            <a:r>
              <a:rPr lang="en-US" sz="2800" dirty="0" smtClean="0"/>
              <a:t> </a:t>
            </a:r>
            <a:r>
              <a:rPr lang="en-US" sz="3150" dirty="0" smtClean="0"/>
              <a:t>Apply </a:t>
            </a:r>
            <a:r>
              <a:rPr lang="en-US" sz="3150" dirty="0" smtClean="0"/>
              <a:t>the Gauss-Seidal iteration method to solve </a:t>
            </a:r>
            <a:r>
              <a:rPr lang="en-US" sz="3150" dirty="0" smtClean="0"/>
              <a:t>the equations </a:t>
            </a:r>
            <a:r>
              <a:rPr lang="en-US" sz="3200" dirty="0" smtClean="0"/>
              <a:t>20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/>
              <a:t> </a:t>
            </a:r>
            <a:r>
              <a:rPr lang="en-US" sz="3200" dirty="0" smtClean="0"/>
              <a:t>+ </a:t>
            </a:r>
            <a:r>
              <a:rPr lang="en-US" sz="3200" i="1" dirty="0" smtClean="0">
                <a:latin typeface="Times New Roman" pitchFamily="18" charset="0"/>
              </a:rPr>
              <a:t>y</a:t>
            </a:r>
            <a:r>
              <a:rPr lang="en-US" sz="3200" dirty="0" smtClean="0"/>
              <a:t> </a:t>
            </a:r>
            <a:r>
              <a:rPr lang="en-US" sz="3200" dirty="0" smtClean="0"/>
              <a:t>− </a:t>
            </a:r>
            <a:r>
              <a:rPr lang="en-US" sz="3200" dirty="0" smtClean="0"/>
              <a:t>2</a:t>
            </a:r>
            <a:r>
              <a:rPr lang="en-US" sz="3200" i="1" dirty="0" smtClean="0">
                <a:latin typeface="Times New Roman" pitchFamily="18" charset="0"/>
              </a:rPr>
              <a:t> z</a:t>
            </a:r>
            <a:r>
              <a:rPr lang="en-US" sz="3200" dirty="0" smtClean="0"/>
              <a:t> </a:t>
            </a:r>
            <a:r>
              <a:rPr lang="en-US" sz="3200" dirty="0" smtClean="0"/>
              <a:t>= 17; </a:t>
            </a:r>
            <a:r>
              <a:rPr lang="en-US" sz="3200" dirty="0" smtClean="0"/>
              <a:t>3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/>
              <a:t> </a:t>
            </a:r>
            <a:r>
              <a:rPr lang="en-US" sz="3200" dirty="0" smtClean="0"/>
              <a:t>+ </a:t>
            </a:r>
            <a:r>
              <a:rPr lang="en-US" sz="3200" dirty="0" smtClean="0"/>
              <a:t>20</a:t>
            </a:r>
            <a:r>
              <a:rPr lang="en-US" sz="3200" i="1" dirty="0" smtClean="0">
                <a:latin typeface="Times New Roman" pitchFamily="18" charset="0"/>
              </a:rPr>
              <a:t>y</a:t>
            </a:r>
            <a:r>
              <a:rPr lang="en-US" sz="3200" dirty="0" smtClean="0"/>
              <a:t> </a:t>
            </a:r>
            <a:r>
              <a:rPr lang="en-US" sz="3200" dirty="0" smtClean="0"/>
              <a:t>− </a:t>
            </a:r>
            <a:r>
              <a:rPr lang="en-US" sz="3200" i="1" dirty="0" smtClean="0">
                <a:latin typeface="Times New Roman" pitchFamily="18" charset="0"/>
              </a:rPr>
              <a:t>z</a:t>
            </a:r>
            <a:r>
              <a:rPr lang="en-US" sz="3200" dirty="0" smtClean="0"/>
              <a:t> </a:t>
            </a:r>
            <a:r>
              <a:rPr lang="en-US" sz="3200" dirty="0" smtClean="0"/>
              <a:t>= </a:t>
            </a:r>
            <a:r>
              <a:rPr lang="en-US" sz="3200" dirty="0" smtClean="0"/>
              <a:t>−18</a:t>
            </a:r>
            <a:r>
              <a:rPr lang="en-US" sz="3200" dirty="0" smtClean="0"/>
              <a:t>; </a:t>
            </a:r>
            <a:r>
              <a:rPr lang="en-US" sz="3200" dirty="0" smtClean="0"/>
              <a:t>2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/>
              <a:t>-3</a:t>
            </a:r>
            <a:r>
              <a:rPr lang="en-US" sz="3200" i="1" dirty="0" smtClean="0">
                <a:latin typeface="Times New Roman" pitchFamily="18" charset="0"/>
              </a:rPr>
              <a:t>y</a:t>
            </a:r>
            <a:r>
              <a:rPr lang="en-US" sz="3200" dirty="0" smtClean="0"/>
              <a:t>+ </a:t>
            </a:r>
            <a:r>
              <a:rPr lang="en-US" sz="3200" dirty="0" smtClean="0"/>
              <a:t>20</a:t>
            </a:r>
            <a:r>
              <a:rPr lang="en-US" sz="3200" i="1" dirty="0" smtClean="0">
                <a:latin typeface="Times New Roman" pitchFamily="18" charset="0"/>
              </a:rPr>
              <a:t>z</a:t>
            </a:r>
            <a:r>
              <a:rPr lang="en-US" sz="3200" dirty="0" smtClean="0"/>
              <a:t> </a:t>
            </a:r>
            <a:r>
              <a:rPr lang="en-US" sz="3200" dirty="0" smtClean="0"/>
              <a:t>= 25.</a:t>
            </a:r>
            <a:endParaRPr lang="en-US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 l="3561" r="9588"/>
          <a:stretch>
            <a:fillRect/>
          </a:stretch>
        </p:blipFill>
        <p:spPr bwMode="auto">
          <a:xfrm>
            <a:off x="838200" y="2424113"/>
            <a:ext cx="10983373" cy="344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541" y="1447800"/>
            <a:ext cx="1125325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494" y="1600200"/>
            <a:ext cx="1134955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</TotalTime>
  <Words>341</Words>
  <Application>Microsoft Office PowerPoint</Application>
  <PresentationFormat>Custom</PresentationFormat>
  <Paragraphs>73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Mathematics-III (BTCS-2302)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113</cp:revision>
  <dcterms:created xsi:type="dcterms:W3CDTF">2020-11-12T04:35:12Z</dcterms:created>
  <dcterms:modified xsi:type="dcterms:W3CDTF">2023-07-24T07:51:29Z</dcterms:modified>
</cp:coreProperties>
</file>