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82" r:id="rId3"/>
    <p:sldId id="344" r:id="rId4"/>
    <p:sldId id="346" r:id="rId5"/>
    <p:sldId id="347" r:id="rId6"/>
    <p:sldId id="348" r:id="rId7"/>
    <p:sldId id="349" r:id="rId8"/>
    <p:sldId id="350" r:id="rId9"/>
    <p:sldId id="351" r:id="rId10"/>
    <p:sldId id="352" r:id="rId11"/>
    <p:sldId id="353" r:id="rId12"/>
    <p:sldId id="354" r:id="rId13"/>
    <p:sldId id="355" r:id="rId14"/>
    <p:sldId id="356" r:id="rId15"/>
    <p:sldId id="357" r:id="rId16"/>
    <p:sldId id="358" r:id="rId17"/>
    <p:sldId id="359" r:id="rId18"/>
    <p:sldId id="360" r:id="rId19"/>
    <p:sldId id="361" r:id="rId20"/>
    <p:sldId id="34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541"/>
    <p:restoredTop sz="94729"/>
  </p:normalViewPr>
  <p:slideViewPr>
    <p:cSldViewPr>
      <p:cViewPr>
        <p:scale>
          <a:sx n="72" d="100"/>
          <a:sy n="72" d="100"/>
        </p:scale>
        <p:origin x="-468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E0460-E654-42CE-A030-2BB41F913000}" type="datetimeFigureOut">
              <a:rPr lang="en-US" smtClean="0"/>
              <a:pPr/>
              <a:t>24/07/2023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93022-06E1-473B-909F-B1570F971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03562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24/07/2023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24/07/2023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24/07/2023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24/07/2023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24/07/2023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24/07/2023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24/07/2023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24/07/2023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24/07/2023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24/07/2023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24/07/2023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B4388-F365-43A6-8496-C4CC9C5DDCA0}" type="datetimeFigureOut">
              <a:rPr lang="en-US" smtClean="0"/>
              <a:pPr/>
              <a:t>24/07/2023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7.png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762000"/>
            <a:ext cx="10513168" cy="2286000"/>
          </a:xfrm>
        </p:spPr>
        <p:txBody>
          <a:bodyPr>
            <a:normAutofit fontScale="90000"/>
          </a:bodyPr>
          <a:lstStyle/>
          <a:p>
            <a:r>
              <a:rPr lang="en-IN" sz="4000" dirty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000" dirty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4000" dirty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000" dirty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4000" dirty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000" dirty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5300" b="1" dirty="0">
                <a:solidFill>
                  <a:srgbClr val="7030A0"/>
                </a:solidFill>
                <a:latin typeface="American Typewriter" panose="02090604020004020304" pitchFamily="18" charset="77"/>
              </a:rPr>
              <a:t>Mathematics-III (BTCS-2302)</a:t>
            </a:r>
            <a:r>
              <a:rPr lang="en-IN" b="1" dirty="0"/>
              <a:t/>
            </a:r>
            <a:br>
              <a:rPr lang="en-IN" b="1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="" xmlns:a16="http://schemas.microsoft.com/office/drawing/2014/main" id="{9DF95F34-A162-CA4C-889B-0891699B6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5000" y="6365229"/>
            <a:ext cx="4114800" cy="365125"/>
          </a:xfrm>
        </p:spPr>
        <p:txBody>
          <a:bodyPr/>
          <a:lstStyle/>
          <a:p>
            <a:r>
              <a:rPr lang="en-US" b="1" dirty="0" err="1">
                <a:solidFill>
                  <a:schemeClr val="bg1"/>
                </a:solidFill>
              </a:rPr>
              <a:t>Dr.Nitin</a:t>
            </a:r>
            <a:r>
              <a:rPr lang="en-US" b="1">
                <a:solidFill>
                  <a:schemeClr val="bg1"/>
                </a:solidFill>
              </a:rPr>
              <a:t> Thapar_SOMC_ITFM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="" xmlns:a16="http://schemas.microsoft.com/office/drawing/2014/main" id="{C3EF51EB-3DA5-4842-B82C-4F75593C5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074E40B-79F9-F74D-8D9E-1BC4B8F861E8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2" name="Picture 2" descr="RIMT University">
            <a:extLst>
              <a:ext uri="{FF2B5EF4-FFF2-40B4-BE49-F238E27FC236}">
                <a16:creationId xmlns="" xmlns:a16="http://schemas.microsoft.com/office/drawing/2014/main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10D8ABEA-F2E3-8B43-9C07-09D62BFBF7A6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64FE491C-50AE-C347-9BEA-9FF9A5452B72}"/>
              </a:ext>
            </a:extLst>
          </p:cNvPr>
          <p:cNvSpPr/>
          <p:nvPr/>
        </p:nvSpPr>
        <p:spPr>
          <a:xfrm>
            <a:off x="-1295400" y="6330244"/>
            <a:ext cx="85852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000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</a:t>
            </a:r>
            <a:r>
              <a:rPr lang="en-GB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www.rimt.ac.in</a:t>
            </a:r>
            <a:endParaRPr lang="en-GB" sz="2400" b="1" cap="none" spc="0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Department of Computer Science &amp; Engineering</a:t>
            </a: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7289800" y="4572000"/>
            <a:ext cx="4626154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N" sz="4000" dirty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000" dirty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4000" dirty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000" dirty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7100" dirty="0"/>
              <a:t>Prepared by: Sachin Syan</a:t>
            </a:r>
            <a:r>
              <a:rPr lang="en-US" sz="7100" dirty="0"/>
              <a:t/>
            </a:r>
            <a:br>
              <a:rPr lang="en-US" sz="7100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990600" y="2819400"/>
            <a:ext cx="4626154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en-IN" sz="4000" dirty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000" dirty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9600" dirty="0">
                <a:solidFill>
                  <a:srgbClr val="7030A0"/>
                </a:solidFill>
                <a:latin typeface="+mn-lt"/>
              </a:rPr>
              <a:t/>
            </a:r>
            <a:br>
              <a:rPr lang="en-IN" sz="9600" dirty="0">
                <a:solidFill>
                  <a:srgbClr val="7030A0"/>
                </a:solidFill>
                <a:latin typeface="+mn-lt"/>
              </a:rPr>
            </a:br>
            <a:r>
              <a:rPr lang="en-US" sz="12800" dirty="0">
                <a:latin typeface="+mn-lt"/>
              </a:rPr>
              <a:t>Course Name: </a:t>
            </a:r>
            <a:r>
              <a:rPr lang="en-IN" sz="12800" dirty="0">
                <a:latin typeface="+mn-lt"/>
              </a:rPr>
              <a:t>Sachin Syan</a:t>
            </a:r>
            <a:r>
              <a:rPr lang="en-US" sz="12800" dirty="0">
                <a:latin typeface="+mn-lt"/>
              </a:rPr>
              <a:t/>
            </a:r>
            <a:br>
              <a:rPr lang="en-US" sz="12800" dirty="0">
                <a:latin typeface="+mn-lt"/>
              </a:rPr>
            </a:br>
            <a:r>
              <a:rPr lang="en-US" sz="12800" dirty="0">
                <a:latin typeface="+mn-lt"/>
              </a:rPr>
              <a:t>Semester:</a:t>
            </a:r>
            <a:r>
              <a:rPr lang="en-IN" sz="12800" dirty="0">
                <a:latin typeface="+mn-lt"/>
              </a:rPr>
              <a:t> </a:t>
            </a:r>
            <a:r>
              <a:rPr lang="en-IN" sz="12800" dirty="0" smtClean="0">
                <a:latin typeface="+mn-lt"/>
              </a:rPr>
              <a:t>3rd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Department of Computer Science &amp; Engineering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819400" y="191869"/>
            <a:ext cx="61999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 smtClean="0"/>
              <a:t>Gauss- Seidel iteration Method </a:t>
            </a:r>
            <a:endParaRPr lang="en-US" sz="3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6016" y="1066800"/>
            <a:ext cx="9978584" cy="3968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5334000"/>
            <a:ext cx="795499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Department of Computer Science &amp; Engineering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819400" y="191869"/>
            <a:ext cx="50565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 smtClean="0"/>
              <a:t>Rayleigh’s Power M</a:t>
            </a:r>
            <a:r>
              <a:rPr lang="en-US" sz="3600" b="1" u="sng" dirty="0" smtClean="0"/>
              <a:t>ethod</a:t>
            </a:r>
            <a:endParaRPr lang="en-US" sz="3600" b="1" u="sng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782" y="1066800"/>
            <a:ext cx="1184661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Department of Computer Science &amp; Engineering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819400" y="39469"/>
            <a:ext cx="50565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 smtClean="0"/>
              <a:t>Rayleigh’s Power M</a:t>
            </a:r>
            <a:r>
              <a:rPr lang="en-US" sz="3600" b="1" u="sng" dirty="0" smtClean="0"/>
              <a:t>ethod</a:t>
            </a:r>
            <a:endParaRPr lang="en-US" sz="3600" b="1" u="sng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837331"/>
            <a:ext cx="11049000" cy="5487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Department of Computer Science &amp; Engineering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819400" y="39469"/>
            <a:ext cx="50565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 smtClean="0"/>
              <a:t>Rayleigh’s Power M</a:t>
            </a:r>
            <a:r>
              <a:rPr lang="en-US" sz="3600" b="1" u="sng" dirty="0" smtClean="0"/>
              <a:t>ethod</a:t>
            </a:r>
            <a:endParaRPr lang="en-US" sz="3600" b="1" u="sng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2262187"/>
            <a:ext cx="7735209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449977"/>
            <a:ext cx="1371600" cy="378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09999" y="3124200"/>
            <a:ext cx="389964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Department of Computer Science &amp; Engineering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819400" y="39469"/>
            <a:ext cx="50565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 smtClean="0"/>
              <a:t>Rayleigh’s Power M</a:t>
            </a:r>
            <a:r>
              <a:rPr lang="en-US" sz="3600" b="1" u="sng" dirty="0" smtClean="0"/>
              <a:t>ethod</a:t>
            </a:r>
            <a:endParaRPr lang="en-US" sz="3600" b="1" u="sng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lum bright="-1000"/>
          </a:blip>
          <a:srcRect/>
          <a:stretch>
            <a:fillRect/>
          </a:stretch>
        </p:blipFill>
        <p:spPr bwMode="auto">
          <a:xfrm>
            <a:off x="1676400" y="914400"/>
            <a:ext cx="10131136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D2D2D4"/>
              </a:clrFrom>
              <a:clrTo>
                <a:srgbClr val="D2D2D4">
                  <a:alpha val="0"/>
                </a:srgbClr>
              </a:clrTo>
            </a:clrChange>
            <a:lum bright="-36000" contrast="35000"/>
          </a:blip>
          <a:srcRect/>
          <a:stretch>
            <a:fillRect/>
          </a:stretch>
        </p:blipFill>
        <p:spPr bwMode="auto">
          <a:xfrm>
            <a:off x="0" y="990600"/>
            <a:ext cx="1690536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8801" y="1447800"/>
            <a:ext cx="1752600" cy="51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29200" y="1573191"/>
            <a:ext cx="1143000" cy="11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819400"/>
            <a:ext cx="1447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43000" y="3352800"/>
            <a:ext cx="10960434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Department of Computer Science &amp; Engineering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819400" y="39469"/>
            <a:ext cx="50565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 smtClean="0"/>
              <a:t>Rayleigh’s Power M</a:t>
            </a:r>
            <a:r>
              <a:rPr lang="en-US" sz="3600" b="1" u="sng" dirty="0" smtClean="0"/>
              <a:t>ethod</a:t>
            </a:r>
            <a:endParaRPr lang="en-US" sz="3600" b="1" u="sng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3999" y="1143000"/>
            <a:ext cx="10252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Department of Computer Science &amp; Engineering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819400" y="39469"/>
            <a:ext cx="50565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 smtClean="0"/>
              <a:t>Rayleigh’s Power M</a:t>
            </a:r>
            <a:r>
              <a:rPr lang="en-US" sz="3600" b="1" u="sng" dirty="0" smtClean="0"/>
              <a:t>ethod</a:t>
            </a:r>
            <a:endParaRPr lang="en-US" sz="3600" b="1" u="sng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883714"/>
            <a:ext cx="9399608" cy="4983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429000"/>
            <a:ext cx="10852749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892934"/>
            <a:ext cx="10210801" cy="2383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Department of Computer Science &amp; Engineering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819400" y="39469"/>
            <a:ext cx="50565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 smtClean="0"/>
              <a:t>Rayleigh’s Power M</a:t>
            </a:r>
            <a:r>
              <a:rPr lang="en-US" sz="3600" b="1" u="sng" dirty="0" smtClean="0"/>
              <a:t>ethod</a:t>
            </a:r>
            <a:endParaRPr lang="en-US" sz="3600" b="1" u="sng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D2D2D4"/>
              </a:clrFrom>
              <a:clrTo>
                <a:srgbClr val="D2D2D4">
                  <a:alpha val="0"/>
                </a:srgbClr>
              </a:clrTo>
            </a:clrChange>
            <a:lum bright="-36000" contrast="35000"/>
          </a:blip>
          <a:srcRect/>
          <a:stretch>
            <a:fillRect/>
          </a:stretch>
        </p:blipFill>
        <p:spPr bwMode="auto">
          <a:xfrm>
            <a:off x="0" y="914400"/>
            <a:ext cx="169053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352800"/>
            <a:ext cx="1447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Department of Computer Science &amp; Engineering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819400" y="39469"/>
            <a:ext cx="50565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 smtClean="0"/>
              <a:t>Rayleigh’s Power M</a:t>
            </a:r>
            <a:r>
              <a:rPr lang="en-US" sz="3600" b="1" u="sng" dirty="0" smtClean="0"/>
              <a:t>ethod</a:t>
            </a:r>
            <a:endParaRPr lang="en-US" sz="3600" b="1" u="sng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914400"/>
            <a:ext cx="10275793" cy="324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4343400"/>
            <a:ext cx="853047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Department of Computer Science &amp; Engineering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819400" y="39469"/>
            <a:ext cx="50565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 smtClean="0"/>
              <a:t>Rayleigh’s Power M</a:t>
            </a:r>
            <a:r>
              <a:rPr lang="en-US" sz="3600" b="1" u="sng" dirty="0" smtClean="0"/>
              <a:t>ethod</a:t>
            </a:r>
            <a:endParaRPr lang="en-US" sz="3600" b="1" u="sng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066800"/>
            <a:ext cx="8610600" cy="3896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4876800"/>
            <a:ext cx="1043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7800" y="5486400"/>
            <a:ext cx="2590800" cy="364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Topic Discussed</a:t>
            </a:r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Department of Computer Science &amp; Engineering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CC7AE05A-CAD6-9F1B-B287-C9EBF9BBE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00203"/>
            <a:ext cx="11582400" cy="4525963"/>
          </a:xfrm>
        </p:spPr>
        <p:txBody>
          <a:bodyPr>
            <a:normAutofit/>
          </a:bodyPr>
          <a:lstStyle/>
          <a:p>
            <a:r>
              <a:rPr lang="en-US" sz="6000" dirty="0" smtClean="0"/>
              <a:t>Gauss- Seidel iteration method</a:t>
            </a:r>
          </a:p>
          <a:p>
            <a:r>
              <a:rPr lang="en-US" sz="6000" dirty="0" smtClean="0"/>
              <a:t>Rayleigh’s Power method for Eigen values and Eigenvectors</a:t>
            </a:r>
            <a:endParaRPr lang="el-GR" sz="6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1287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Topics Discussed in Next Lecture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82751"/>
            <a:ext cx="10972800" cy="4525963"/>
          </a:xfrm>
        </p:spPr>
        <p:txBody>
          <a:bodyPr>
            <a:normAutofit/>
          </a:bodyPr>
          <a:lstStyle/>
          <a:p>
            <a:r>
              <a:rPr lang="en-US" sz="5400" dirty="0" smtClean="0"/>
              <a:t>Solutions of Initial values problems using </a:t>
            </a:r>
            <a:r>
              <a:rPr lang="en-US" sz="5400" dirty="0" smtClean="0"/>
              <a:t>Euler’s method</a:t>
            </a:r>
          </a:p>
          <a:p>
            <a:r>
              <a:rPr lang="en-US" sz="5400" dirty="0" smtClean="0"/>
              <a:t>Solutions of Initial values problems </a:t>
            </a:r>
            <a:r>
              <a:rPr lang="en-US" sz="5400" dirty="0" smtClean="0"/>
              <a:t>using Modified Euler’s </a:t>
            </a:r>
            <a:r>
              <a:rPr lang="en-US" sz="5400" dirty="0" smtClean="0"/>
              <a:t>method</a:t>
            </a:r>
            <a:endParaRPr lang="el-GR" sz="5400" dirty="0">
              <a:effectLst/>
            </a:endParaRPr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Department of Computer Science &amp; Engineering</a:t>
            </a:r>
          </a:p>
        </p:txBody>
      </p:sp>
    </p:spTree>
    <p:extLst>
      <p:ext uri="{BB962C8B-B14F-4D97-AF65-F5344CB8AC3E}">
        <p14:creationId xmlns="" xmlns:p14="http://schemas.microsoft.com/office/powerpoint/2010/main" val="86997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Department of Computer Science &amp; Engineering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4800" y="914400"/>
            <a:ext cx="1143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Consider </a:t>
            </a:r>
            <a:r>
              <a:rPr lang="en-US" sz="2800" dirty="0" smtClean="0"/>
              <a:t>the </a:t>
            </a:r>
            <a:r>
              <a:rPr lang="en-US" sz="2800" dirty="0" smtClean="0"/>
              <a:t>system of linear equations</a:t>
            </a:r>
            <a:endParaRPr lang="en-US" sz="1600" dirty="0"/>
          </a:p>
        </p:txBody>
      </p:sp>
      <p:sp>
        <p:nvSpPr>
          <p:cNvPr id="14" name="Rectangle 13"/>
          <p:cNvSpPr/>
          <p:nvPr/>
        </p:nvSpPr>
        <p:spPr>
          <a:xfrm>
            <a:off x="2819400" y="191869"/>
            <a:ext cx="61999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 smtClean="0"/>
              <a:t>Gauss- Seidel iteration Method 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676400"/>
            <a:ext cx="1037827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Department of Computer Science &amp; Engineering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819400" y="191869"/>
            <a:ext cx="61999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 smtClean="0"/>
              <a:t>Gauss- Seidel iteration Method </a:t>
            </a:r>
            <a:endParaRPr lang="en-U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b="17756"/>
          <a:stretch>
            <a:fillRect/>
          </a:stretch>
        </p:blipFill>
        <p:spPr bwMode="auto">
          <a:xfrm>
            <a:off x="304799" y="977893"/>
            <a:ext cx="11670849" cy="4889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Department of Computer Science &amp; Engineering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819400" y="191869"/>
            <a:ext cx="61999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 smtClean="0"/>
              <a:t>Gauss- Seidel iteration Method </a:t>
            </a:r>
            <a:endParaRPr lang="en-US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47800"/>
            <a:ext cx="11780838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Department of Computer Science &amp; Engineering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819400" y="191869"/>
            <a:ext cx="61999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 smtClean="0"/>
              <a:t>Gauss- Seidel iteration Method 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228600" y="990600"/>
            <a:ext cx="112014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u="sng" dirty="0" smtClean="0"/>
              <a:t>NOTE</a:t>
            </a:r>
            <a:r>
              <a:rPr lang="en-US" sz="4000" b="1" dirty="0" smtClean="0"/>
              <a:t>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1</a:t>
            </a:r>
            <a:r>
              <a:rPr lang="en-US" sz="3200" dirty="0" smtClean="0"/>
              <a:t>. Since the most recent approximations of the unknowns are used while proceeding to the next step, the convergence in the Gauss-Seidal method is twice as fast as in Jacobi's method. </a:t>
            </a:r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2</a:t>
            </a:r>
            <a:r>
              <a:rPr lang="en-US" sz="3200" dirty="0" smtClean="0"/>
              <a:t>. Jacobi and Gauss-Seidal methods converge for any choice of the initial approximations if in each equation of the system, the absolute value of the largest co-efficient is almost equal to or is at least one equation greater than the sum of the absolute values of all the remaining coefficients.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Department of Computer Science &amp; Engineering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819400" y="191869"/>
            <a:ext cx="61999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 smtClean="0"/>
              <a:t>Gauss- Seidel iteration Method </a:t>
            </a:r>
            <a:endParaRPr lang="en-US" sz="3600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28800"/>
            <a:ext cx="1447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0" y="838200"/>
            <a:ext cx="1219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55763" indent="-1655763"/>
            <a:r>
              <a:rPr lang="en-US" sz="3200" b="1" dirty="0" smtClean="0"/>
              <a:t>Example:</a:t>
            </a:r>
            <a:r>
              <a:rPr lang="en-US" sz="2800" dirty="0" smtClean="0"/>
              <a:t> </a:t>
            </a:r>
            <a:r>
              <a:rPr lang="en-US" sz="3150" dirty="0" smtClean="0"/>
              <a:t>Apply </a:t>
            </a:r>
            <a:r>
              <a:rPr lang="en-US" sz="3150" dirty="0" smtClean="0"/>
              <a:t>the Gauss-Seidal iteration method to solve </a:t>
            </a:r>
            <a:r>
              <a:rPr lang="en-US" sz="3150" dirty="0" smtClean="0"/>
              <a:t>the equations </a:t>
            </a:r>
            <a:r>
              <a:rPr lang="en-US" sz="3200" dirty="0" smtClean="0"/>
              <a:t>20</a:t>
            </a:r>
            <a:r>
              <a:rPr lang="en-US" sz="3200" i="1" dirty="0" smtClean="0">
                <a:latin typeface="Times New Roman" pitchFamily="18" charset="0"/>
              </a:rPr>
              <a:t>x</a:t>
            </a:r>
            <a:r>
              <a:rPr lang="en-US" sz="3200" dirty="0" smtClean="0"/>
              <a:t> </a:t>
            </a:r>
            <a:r>
              <a:rPr lang="en-US" sz="3200" dirty="0" smtClean="0"/>
              <a:t>+ </a:t>
            </a:r>
            <a:r>
              <a:rPr lang="en-US" sz="3200" i="1" dirty="0" smtClean="0">
                <a:latin typeface="Times New Roman" pitchFamily="18" charset="0"/>
              </a:rPr>
              <a:t>y</a:t>
            </a:r>
            <a:r>
              <a:rPr lang="en-US" sz="3200" dirty="0" smtClean="0"/>
              <a:t> </a:t>
            </a:r>
            <a:r>
              <a:rPr lang="en-US" sz="3200" dirty="0" smtClean="0"/>
              <a:t>− </a:t>
            </a:r>
            <a:r>
              <a:rPr lang="en-US" sz="3200" dirty="0" smtClean="0"/>
              <a:t>2</a:t>
            </a:r>
            <a:r>
              <a:rPr lang="en-US" sz="3200" i="1" dirty="0" smtClean="0">
                <a:latin typeface="Times New Roman" pitchFamily="18" charset="0"/>
              </a:rPr>
              <a:t> z</a:t>
            </a:r>
            <a:r>
              <a:rPr lang="en-US" sz="3200" dirty="0" smtClean="0"/>
              <a:t> </a:t>
            </a:r>
            <a:r>
              <a:rPr lang="en-US" sz="3200" dirty="0" smtClean="0"/>
              <a:t>= 17; </a:t>
            </a:r>
            <a:r>
              <a:rPr lang="en-US" sz="3200" dirty="0" smtClean="0"/>
              <a:t>3</a:t>
            </a:r>
            <a:r>
              <a:rPr lang="en-US" sz="3200" i="1" dirty="0" smtClean="0">
                <a:latin typeface="Times New Roman" pitchFamily="18" charset="0"/>
              </a:rPr>
              <a:t>x</a:t>
            </a:r>
            <a:r>
              <a:rPr lang="en-US" sz="3200" dirty="0" smtClean="0"/>
              <a:t> </a:t>
            </a:r>
            <a:r>
              <a:rPr lang="en-US" sz="3200" dirty="0" smtClean="0"/>
              <a:t>+ </a:t>
            </a:r>
            <a:r>
              <a:rPr lang="en-US" sz="3200" dirty="0" smtClean="0"/>
              <a:t>20</a:t>
            </a:r>
            <a:r>
              <a:rPr lang="en-US" sz="3200" i="1" dirty="0" smtClean="0">
                <a:latin typeface="Times New Roman" pitchFamily="18" charset="0"/>
              </a:rPr>
              <a:t>y</a:t>
            </a:r>
            <a:r>
              <a:rPr lang="en-US" sz="3200" dirty="0" smtClean="0"/>
              <a:t> </a:t>
            </a:r>
            <a:r>
              <a:rPr lang="en-US" sz="3200" dirty="0" smtClean="0"/>
              <a:t>− </a:t>
            </a:r>
            <a:r>
              <a:rPr lang="en-US" sz="3200" i="1" dirty="0" smtClean="0">
                <a:latin typeface="Times New Roman" pitchFamily="18" charset="0"/>
              </a:rPr>
              <a:t>z</a:t>
            </a:r>
            <a:r>
              <a:rPr lang="en-US" sz="3200" dirty="0" smtClean="0"/>
              <a:t> </a:t>
            </a:r>
            <a:r>
              <a:rPr lang="en-US" sz="3200" dirty="0" smtClean="0"/>
              <a:t>= </a:t>
            </a:r>
            <a:r>
              <a:rPr lang="en-US" sz="3200" dirty="0" smtClean="0"/>
              <a:t>−18</a:t>
            </a:r>
            <a:r>
              <a:rPr lang="en-US" sz="3200" dirty="0" smtClean="0"/>
              <a:t>; </a:t>
            </a:r>
            <a:r>
              <a:rPr lang="en-US" sz="3200" dirty="0" smtClean="0"/>
              <a:t>2</a:t>
            </a:r>
            <a:r>
              <a:rPr lang="en-US" sz="3200" i="1" dirty="0" smtClean="0">
                <a:latin typeface="Times New Roman" pitchFamily="18" charset="0"/>
              </a:rPr>
              <a:t>x</a:t>
            </a:r>
            <a:r>
              <a:rPr lang="en-US" sz="3200" dirty="0" smtClean="0"/>
              <a:t>-3</a:t>
            </a:r>
            <a:r>
              <a:rPr lang="en-US" sz="3200" i="1" dirty="0" smtClean="0">
                <a:latin typeface="Times New Roman" pitchFamily="18" charset="0"/>
              </a:rPr>
              <a:t>y</a:t>
            </a:r>
            <a:r>
              <a:rPr lang="en-US" sz="3200" dirty="0" smtClean="0"/>
              <a:t>+ </a:t>
            </a:r>
            <a:r>
              <a:rPr lang="en-US" sz="3200" dirty="0" smtClean="0"/>
              <a:t>20</a:t>
            </a:r>
            <a:r>
              <a:rPr lang="en-US" sz="3200" i="1" dirty="0" smtClean="0">
                <a:latin typeface="Times New Roman" pitchFamily="18" charset="0"/>
              </a:rPr>
              <a:t>z</a:t>
            </a:r>
            <a:r>
              <a:rPr lang="en-US" sz="3200" dirty="0" smtClean="0"/>
              <a:t> </a:t>
            </a:r>
            <a:r>
              <a:rPr lang="en-US" sz="3200" dirty="0" smtClean="0"/>
              <a:t>= 25.</a:t>
            </a:r>
            <a:endParaRPr lang="en-US" sz="28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 l="3561" r="9588"/>
          <a:stretch>
            <a:fillRect/>
          </a:stretch>
        </p:blipFill>
        <p:spPr bwMode="auto">
          <a:xfrm>
            <a:off x="838200" y="2424113"/>
            <a:ext cx="10983373" cy="344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Department of Computer Science &amp; Engineering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819400" y="191869"/>
            <a:ext cx="61999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 smtClean="0"/>
              <a:t>Gauss- Seidel iteration Method </a:t>
            </a:r>
            <a:endParaRPr lang="en-US" sz="36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541" y="1447800"/>
            <a:ext cx="1125325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Department of Computer Science &amp; Engineering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819400" y="191869"/>
            <a:ext cx="61999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 smtClean="0"/>
              <a:t>Gauss- Seidel iteration Method </a:t>
            </a:r>
            <a:endParaRPr lang="en-US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494" y="1600200"/>
            <a:ext cx="11349551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732</TotalTime>
  <Words>341</Words>
  <Application>Microsoft Office PowerPoint</Application>
  <PresentationFormat>Custom</PresentationFormat>
  <Paragraphs>73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   Mathematics-III (BTCS-2302)    </vt:lpstr>
      <vt:lpstr>Topic Discussed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Topics Discussed in Next Lecture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FINANCIAL MANAGEMENT</dc:title>
  <dc:creator>DELL</dc:creator>
  <cp:lastModifiedBy>Admin</cp:lastModifiedBy>
  <cp:revision>113</cp:revision>
  <dcterms:created xsi:type="dcterms:W3CDTF">2020-11-12T04:35:12Z</dcterms:created>
  <dcterms:modified xsi:type="dcterms:W3CDTF">2023-07-24T07:51:29Z</dcterms:modified>
</cp:coreProperties>
</file>