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5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C71B6-53B3-4251-BECF-A6F9B1C550FF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7991C-8BED-4B68-9876-30FB49907D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7F0DC-9241-44F4-BD85-A8E01A763F05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78482-A9CD-40C6-8642-6EFC335E03F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CDD3-93C4-4E44-9855-F42D4055193E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55829-4A75-405B-A89C-2957AEA0983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5C913-EF22-4692-B22F-1F52E2BDFDBC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B56DF-8875-4570-9A9F-DAF860295E75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819FA-5E78-444C-8E9F-39F00A248893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9E843-F8A9-49D3-AAF3-336CA66E4638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6B4D1-2A5E-43EA-AE28-086BE1419B0C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0B91D-746E-46A3-983C-270C5EAC40F6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63CB-9450-41A4-B298-5164931446FA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90EC5-7C14-4527-BCF8-33DED2AED003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295400" y="0"/>
            <a:ext cx="7696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defRPr/>
            </a:pPr>
            <a:r>
              <a:rPr lang="en-US" sz="4400" dirty="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Frequency planning I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85800" y="914400"/>
            <a:ext cx="7772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latin typeface="Times New Roman" charset="0"/>
                <a:ea typeface="ＭＳ Ｐゴシック" charset="0"/>
              </a:rPr>
              <a:t>Frequency reuse only with a certain distance between the base stations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latin typeface="Times New Roman" charset="0"/>
                <a:ea typeface="ＭＳ Ｐゴシック" charset="0"/>
              </a:rPr>
              <a:t>Standard model using 7 frequencies: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3200">
              <a:latin typeface="Times New Roman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3200">
              <a:latin typeface="Times New Roman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3200">
              <a:latin typeface="Times New Roman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latin typeface="Times New Roman" charset="0"/>
                <a:ea typeface="ＭＳ Ｐゴシック" charset="0"/>
              </a:rPr>
              <a:t>Note pattern for repeating the same color: one north, two east-north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3200">
              <a:latin typeface="Times New Roman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3200">
              <a:latin typeface="Times New Roman" charset="0"/>
              <a:ea typeface="ＭＳ Ｐゴシック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en-US" sz="3200">
              <a:latin typeface="Times New Roman" charset="0"/>
              <a:ea typeface="ＭＳ Ｐゴシック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48000" y="2552700"/>
            <a:ext cx="1905000" cy="1447800"/>
            <a:chOff x="1596" y="1392"/>
            <a:chExt cx="960" cy="672"/>
          </a:xfrm>
        </p:grpSpPr>
        <p:sp>
          <p:nvSpPr>
            <p:cNvPr id="38919" name="AutoShape 7"/>
            <p:cNvSpPr>
              <a:spLocks noChangeArrowheads="1"/>
            </p:cNvSpPr>
            <p:nvPr/>
          </p:nvSpPr>
          <p:spPr bwMode="auto">
            <a:xfrm>
              <a:off x="1596" y="1584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01FFB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4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0" name="AutoShape 8"/>
            <p:cNvSpPr>
              <a:spLocks noChangeArrowheads="1"/>
            </p:cNvSpPr>
            <p:nvPr/>
          </p:nvSpPr>
          <p:spPr bwMode="auto">
            <a:xfrm>
              <a:off x="1776" y="1488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E800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5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1" name="AutoShape 9"/>
            <p:cNvSpPr>
              <a:spLocks noChangeArrowheads="1"/>
            </p:cNvSpPr>
            <p:nvPr/>
          </p:nvSpPr>
          <p:spPr bwMode="auto">
            <a:xfrm>
              <a:off x="1776" y="1680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1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1596" y="1776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F4EE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3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3" name="AutoShape 11"/>
            <p:cNvSpPr>
              <a:spLocks noChangeArrowheads="1"/>
            </p:cNvSpPr>
            <p:nvPr/>
          </p:nvSpPr>
          <p:spPr bwMode="auto">
            <a:xfrm>
              <a:off x="1776" y="1872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2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4" name="AutoShape 12"/>
            <p:cNvSpPr>
              <a:spLocks noChangeArrowheads="1"/>
            </p:cNvSpPr>
            <p:nvPr/>
          </p:nvSpPr>
          <p:spPr bwMode="auto">
            <a:xfrm>
              <a:off x="1956" y="1584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6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5" name="AutoShape 13"/>
            <p:cNvSpPr>
              <a:spLocks noChangeArrowheads="1"/>
            </p:cNvSpPr>
            <p:nvPr/>
          </p:nvSpPr>
          <p:spPr bwMode="auto">
            <a:xfrm>
              <a:off x="1956" y="1776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7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6" name="AutoShape 14"/>
            <p:cNvSpPr>
              <a:spLocks noChangeArrowheads="1"/>
            </p:cNvSpPr>
            <p:nvPr/>
          </p:nvSpPr>
          <p:spPr bwMode="auto">
            <a:xfrm>
              <a:off x="1956" y="1392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F4EE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3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7" name="AutoShape 15"/>
            <p:cNvSpPr>
              <a:spLocks noChangeArrowheads="1"/>
            </p:cNvSpPr>
            <p:nvPr/>
          </p:nvSpPr>
          <p:spPr bwMode="auto">
            <a:xfrm>
              <a:off x="2136" y="1488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2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2136" y="1680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01FFB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4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29" name="AutoShape 17"/>
            <p:cNvSpPr>
              <a:spLocks noChangeArrowheads="1"/>
            </p:cNvSpPr>
            <p:nvPr/>
          </p:nvSpPr>
          <p:spPr bwMode="auto">
            <a:xfrm>
              <a:off x="2316" y="1584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E8004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5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8930" name="AutoShape 18"/>
            <p:cNvSpPr>
              <a:spLocks noChangeArrowheads="1"/>
            </p:cNvSpPr>
            <p:nvPr/>
          </p:nvSpPr>
          <p:spPr bwMode="auto">
            <a:xfrm>
              <a:off x="2316" y="1776"/>
              <a:ext cx="240" cy="192"/>
            </a:xfrm>
            <a:prstGeom prst="hexagon">
              <a:avLst>
                <a:gd name="adj" fmla="val 31250"/>
                <a:gd name="vf" fmla="val 115470"/>
              </a:avLst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defRPr/>
              </a:pPr>
              <a:r>
                <a:rPr lang="en-US" sz="1400">
                  <a:latin typeface="Arial" charset="0"/>
                  <a:ea typeface="ＭＳ Ｐゴシック" charset="0"/>
                </a:rPr>
                <a:t>f</a:t>
              </a:r>
              <a:r>
                <a:rPr lang="en-US" sz="1400" baseline="-25000">
                  <a:latin typeface="Arial" charset="0"/>
                  <a:ea typeface="ＭＳ Ｐゴシック" charset="0"/>
                </a:rPr>
                <a:t>1</a:t>
              </a:r>
              <a:endParaRPr lang="en-US" sz="1400"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ea typeface="+mj-ea"/>
              </a:rPr>
              <a:t>Fixed </a:t>
            </a:r>
            <a:r>
              <a:rPr lang="en-US" sz="4000" dirty="0" smtClean="0">
                <a:ea typeface="+mj-ea"/>
              </a:rPr>
              <a:t>and</a:t>
            </a:r>
            <a:r>
              <a:rPr lang="en-US" dirty="0" smtClean="0">
                <a:ea typeface="+mj-ea"/>
              </a:rPr>
              <a:t> Dynamic assignment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a typeface="+mn-ea"/>
              </a:rPr>
              <a:t>Fixed frequency assignment: </a:t>
            </a:r>
            <a:r>
              <a:rPr lang="en-US" sz="2800" b="1" dirty="0" smtClean="0">
                <a:ea typeface="+mn-ea"/>
              </a:rPr>
              <a:t>permanent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+mn-ea"/>
              </a:rPr>
              <a:t>certain frequencies are assigned to a certain cell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+mn-ea"/>
              </a:rPr>
              <a:t>problem: different traffic load in different cells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>
                <a:ea typeface="+mn-ea"/>
              </a:rPr>
              <a:t>Dynamic frequency assignment: </a:t>
            </a:r>
            <a:r>
              <a:rPr lang="en-US" sz="2800" b="1" dirty="0" smtClean="0">
                <a:ea typeface="+mn-ea"/>
              </a:rPr>
              <a:t>temporary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+mn-ea"/>
              </a:rPr>
              <a:t>base station chooses frequencies depending on the frequencies already used in neighbor cells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+mn-ea"/>
              </a:rPr>
              <a:t>more capacity in cells with more traffic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+mn-ea"/>
              </a:rPr>
              <a:t>assignment can also be based on interference measurements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 dirty="0" smtClean="0">
              <a:ea typeface="+mn-ea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381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tx1"/>
                </a:solidFill>
                <a:ea typeface="+mj-ea"/>
              </a:rPr>
              <a:t>3 cell cluster</a:t>
            </a:r>
            <a:br>
              <a:rPr lang="en-US" sz="4000" smtClean="0">
                <a:solidFill>
                  <a:schemeClr val="tx1"/>
                </a:solidFill>
                <a:ea typeface="+mj-ea"/>
              </a:rPr>
            </a:br>
            <a:r>
              <a:rPr lang="en-US" sz="4000" smtClean="0">
                <a:solidFill>
                  <a:schemeClr val="tx1"/>
                </a:solidFill>
                <a:ea typeface="+mj-ea"/>
              </a:rPr>
              <a:t>with 3 sector antennas</a:t>
            </a: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1103313" y="2635250"/>
            <a:ext cx="1666875" cy="1147763"/>
          </a:xfrm>
          <a:prstGeom prst="hexagon">
            <a:avLst>
              <a:gd name="adj" fmla="val 3630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2354263" y="2057400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67" name="AutoShape 7"/>
          <p:cNvSpPr>
            <a:spLocks noChangeArrowheads="1"/>
          </p:cNvSpPr>
          <p:nvPr/>
        </p:nvSpPr>
        <p:spPr bwMode="auto">
          <a:xfrm>
            <a:off x="2354263" y="3209925"/>
            <a:ext cx="1666875" cy="1146175"/>
          </a:xfrm>
          <a:prstGeom prst="hexagon">
            <a:avLst>
              <a:gd name="adj" fmla="val 363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68" name="AutoShape 8"/>
          <p:cNvSpPr>
            <a:spLocks noChangeArrowheads="1"/>
          </p:cNvSpPr>
          <p:nvPr/>
        </p:nvSpPr>
        <p:spPr bwMode="auto">
          <a:xfrm>
            <a:off x="1103313" y="3783013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69" name="AutoShape 9"/>
          <p:cNvSpPr>
            <a:spLocks noChangeArrowheads="1"/>
          </p:cNvSpPr>
          <p:nvPr/>
        </p:nvSpPr>
        <p:spPr bwMode="auto">
          <a:xfrm>
            <a:off x="2354263" y="4356100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0" name="AutoShape 10"/>
          <p:cNvSpPr>
            <a:spLocks noChangeArrowheads="1"/>
          </p:cNvSpPr>
          <p:nvPr/>
        </p:nvSpPr>
        <p:spPr bwMode="auto">
          <a:xfrm>
            <a:off x="3603625" y="2635250"/>
            <a:ext cx="1668463" cy="1147763"/>
          </a:xfrm>
          <a:prstGeom prst="hexagon">
            <a:avLst>
              <a:gd name="adj" fmla="val 36342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1" name="AutoShape 11"/>
          <p:cNvSpPr>
            <a:spLocks noChangeArrowheads="1"/>
          </p:cNvSpPr>
          <p:nvPr/>
        </p:nvSpPr>
        <p:spPr bwMode="auto">
          <a:xfrm>
            <a:off x="3603625" y="3783013"/>
            <a:ext cx="1668463" cy="1152525"/>
          </a:xfrm>
          <a:prstGeom prst="hexagon">
            <a:avLst>
              <a:gd name="adj" fmla="val 36191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2" name="AutoShape 12"/>
          <p:cNvSpPr>
            <a:spLocks noChangeArrowheads="1"/>
          </p:cNvSpPr>
          <p:nvPr/>
        </p:nvSpPr>
        <p:spPr bwMode="auto">
          <a:xfrm>
            <a:off x="3603625" y="1482725"/>
            <a:ext cx="1668463" cy="1152525"/>
          </a:xfrm>
          <a:prstGeom prst="hexagon">
            <a:avLst>
              <a:gd name="adj" fmla="val 36191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3" name="AutoShape 13"/>
          <p:cNvSpPr>
            <a:spLocks noChangeArrowheads="1"/>
          </p:cNvSpPr>
          <p:nvPr/>
        </p:nvSpPr>
        <p:spPr bwMode="auto">
          <a:xfrm>
            <a:off x="4854575" y="2057400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4" name="AutoShape 14"/>
          <p:cNvSpPr>
            <a:spLocks noChangeArrowheads="1"/>
          </p:cNvSpPr>
          <p:nvPr/>
        </p:nvSpPr>
        <p:spPr bwMode="auto">
          <a:xfrm>
            <a:off x="4854575" y="3209925"/>
            <a:ext cx="1666875" cy="1146175"/>
          </a:xfrm>
          <a:prstGeom prst="hexagon">
            <a:avLst>
              <a:gd name="adj" fmla="val 363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5" name="AutoShape 15"/>
          <p:cNvSpPr>
            <a:spLocks noChangeArrowheads="1"/>
          </p:cNvSpPr>
          <p:nvPr/>
        </p:nvSpPr>
        <p:spPr bwMode="auto">
          <a:xfrm>
            <a:off x="6105525" y="2635250"/>
            <a:ext cx="1666875" cy="1147763"/>
          </a:xfrm>
          <a:prstGeom prst="hexagon">
            <a:avLst>
              <a:gd name="adj" fmla="val 3630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6" name="AutoShape 16"/>
          <p:cNvSpPr>
            <a:spLocks noChangeArrowheads="1"/>
          </p:cNvSpPr>
          <p:nvPr/>
        </p:nvSpPr>
        <p:spPr bwMode="auto">
          <a:xfrm>
            <a:off x="6105525" y="3783013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7" name="AutoShape 17"/>
          <p:cNvSpPr>
            <a:spLocks noChangeArrowheads="1"/>
          </p:cNvSpPr>
          <p:nvPr/>
        </p:nvSpPr>
        <p:spPr bwMode="auto">
          <a:xfrm>
            <a:off x="4838700" y="4343400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8" name="AutoShape 18"/>
          <p:cNvSpPr>
            <a:spLocks noChangeArrowheads="1"/>
          </p:cNvSpPr>
          <p:nvPr/>
        </p:nvSpPr>
        <p:spPr bwMode="auto">
          <a:xfrm>
            <a:off x="3592513" y="4943475"/>
            <a:ext cx="1668462" cy="1152525"/>
          </a:xfrm>
          <a:prstGeom prst="hexagon">
            <a:avLst>
              <a:gd name="adj" fmla="val 36191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79" name="AutoShape 19"/>
          <p:cNvSpPr>
            <a:spLocks noChangeArrowheads="1"/>
          </p:cNvSpPr>
          <p:nvPr/>
        </p:nvSpPr>
        <p:spPr bwMode="auto">
          <a:xfrm>
            <a:off x="1081088" y="4926013"/>
            <a:ext cx="1666875" cy="1147762"/>
          </a:xfrm>
          <a:prstGeom prst="hexagon">
            <a:avLst>
              <a:gd name="adj" fmla="val 3630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80" name="AutoShape 20"/>
          <p:cNvSpPr>
            <a:spLocks noChangeArrowheads="1"/>
          </p:cNvSpPr>
          <p:nvPr/>
        </p:nvSpPr>
        <p:spPr bwMode="auto">
          <a:xfrm>
            <a:off x="6105525" y="1482725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81" name="AutoShape 21"/>
          <p:cNvSpPr>
            <a:spLocks noChangeArrowheads="1"/>
          </p:cNvSpPr>
          <p:nvPr/>
        </p:nvSpPr>
        <p:spPr bwMode="auto">
          <a:xfrm>
            <a:off x="1103313" y="1482725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82" name="AutoShape 22"/>
          <p:cNvSpPr>
            <a:spLocks noChangeArrowheads="1"/>
          </p:cNvSpPr>
          <p:nvPr/>
        </p:nvSpPr>
        <p:spPr bwMode="auto">
          <a:xfrm>
            <a:off x="6083300" y="4926013"/>
            <a:ext cx="1666875" cy="1152525"/>
          </a:xfrm>
          <a:prstGeom prst="hexagon">
            <a:avLst>
              <a:gd name="adj" fmla="val 36157"/>
              <a:gd name="vf" fmla="val 115470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0983" name="Freeform 23"/>
          <p:cNvSpPr>
            <a:spLocks/>
          </p:cNvSpPr>
          <p:nvPr/>
        </p:nvSpPr>
        <p:spPr bwMode="auto">
          <a:xfrm>
            <a:off x="3598863" y="2622550"/>
            <a:ext cx="2900362" cy="2317750"/>
          </a:xfrm>
          <a:custGeom>
            <a:avLst/>
            <a:gdLst>
              <a:gd name="T0" fmla="*/ 0 w 522"/>
              <a:gd name="T1" fmla="*/ 582749 h 525"/>
              <a:gd name="T2" fmla="*/ 416719 w 522"/>
              <a:gd name="T3" fmla="*/ 0 h 525"/>
              <a:gd name="T4" fmla="*/ 1250156 w 522"/>
              <a:gd name="T5" fmla="*/ 13244 h 525"/>
              <a:gd name="T6" fmla="*/ 1666875 w 522"/>
              <a:gd name="T7" fmla="*/ 582749 h 525"/>
              <a:gd name="T8" fmla="*/ 2500312 w 522"/>
              <a:gd name="T9" fmla="*/ 582749 h 525"/>
              <a:gd name="T10" fmla="*/ 2900362 w 522"/>
              <a:gd name="T11" fmla="*/ 1165497 h 525"/>
              <a:gd name="T12" fmla="*/ 2483643 w 522"/>
              <a:gd name="T13" fmla="*/ 1735001 h 525"/>
              <a:gd name="T14" fmla="*/ 1633537 w 522"/>
              <a:gd name="T15" fmla="*/ 1721757 h 525"/>
              <a:gd name="T16" fmla="*/ 1216819 w 522"/>
              <a:gd name="T17" fmla="*/ 2317750 h 525"/>
              <a:gd name="T18" fmla="*/ 400050 w 522"/>
              <a:gd name="T19" fmla="*/ 2304506 h 525"/>
              <a:gd name="T20" fmla="*/ 0 w 522"/>
              <a:gd name="T21" fmla="*/ 1735001 h 525"/>
              <a:gd name="T22" fmla="*/ 416719 w 522"/>
              <a:gd name="T23" fmla="*/ 1165497 h 525"/>
              <a:gd name="T24" fmla="*/ 0 w 522"/>
              <a:gd name="T25" fmla="*/ 582749 h 52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522" h="525">
                <a:moveTo>
                  <a:pt x="0" y="132"/>
                </a:moveTo>
                <a:lnTo>
                  <a:pt x="75" y="0"/>
                </a:lnTo>
                <a:lnTo>
                  <a:pt x="225" y="3"/>
                </a:lnTo>
                <a:lnTo>
                  <a:pt x="300" y="132"/>
                </a:lnTo>
                <a:lnTo>
                  <a:pt x="450" y="132"/>
                </a:lnTo>
                <a:lnTo>
                  <a:pt x="522" y="264"/>
                </a:lnTo>
                <a:lnTo>
                  <a:pt x="447" y="393"/>
                </a:lnTo>
                <a:lnTo>
                  <a:pt x="294" y="390"/>
                </a:lnTo>
                <a:lnTo>
                  <a:pt x="219" y="525"/>
                </a:lnTo>
                <a:lnTo>
                  <a:pt x="72" y="522"/>
                </a:lnTo>
                <a:lnTo>
                  <a:pt x="0" y="393"/>
                </a:lnTo>
                <a:lnTo>
                  <a:pt x="75" y="264"/>
                </a:lnTo>
                <a:lnTo>
                  <a:pt x="0" y="132"/>
                </a:lnTo>
                <a:close/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010025" y="2627313"/>
            <a:ext cx="1250950" cy="1165225"/>
            <a:chOff x="939" y="2499"/>
            <a:chExt cx="225" cy="264"/>
          </a:xfrm>
        </p:grpSpPr>
        <p:sp>
          <p:nvSpPr>
            <p:cNvPr id="40985" name="Line 25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0986" name="Line 26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0987" name="Line 27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021138" y="3760788"/>
            <a:ext cx="1250950" cy="1165225"/>
            <a:chOff x="939" y="2499"/>
            <a:chExt cx="225" cy="264"/>
          </a:xfrm>
        </p:grpSpPr>
        <p:sp>
          <p:nvSpPr>
            <p:cNvPr id="40989" name="Line 29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0990" name="Line 30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0991" name="Line 31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5260975" y="3178175"/>
            <a:ext cx="1249363" cy="1165225"/>
            <a:chOff x="939" y="2499"/>
            <a:chExt cx="225" cy="264"/>
          </a:xfrm>
        </p:grpSpPr>
        <p:sp>
          <p:nvSpPr>
            <p:cNvPr id="40993" name="Line 33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0994" name="Line 34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0995" name="Line 35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1520825" y="1479550"/>
            <a:ext cx="1249363" cy="1165225"/>
            <a:chOff x="939" y="2499"/>
            <a:chExt cx="225" cy="264"/>
          </a:xfrm>
        </p:grpSpPr>
        <p:sp>
          <p:nvSpPr>
            <p:cNvPr id="40997" name="Line 37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0998" name="Line 38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0999" name="Line 39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1531938" y="2613025"/>
            <a:ext cx="1249362" cy="1165225"/>
            <a:chOff x="939" y="2499"/>
            <a:chExt cx="225" cy="264"/>
          </a:xfrm>
        </p:grpSpPr>
        <p:sp>
          <p:nvSpPr>
            <p:cNvPr id="41001" name="Line 41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02" name="Line 42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03" name="Line 43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2770188" y="2043113"/>
            <a:ext cx="1250950" cy="1166812"/>
            <a:chOff x="939" y="2499"/>
            <a:chExt cx="225" cy="264"/>
          </a:xfrm>
        </p:grpSpPr>
        <p:sp>
          <p:nvSpPr>
            <p:cNvPr id="41005" name="Line 45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06" name="Line 46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07" name="Line 47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1498600" y="4903788"/>
            <a:ext cx="1249363" cy="1165225"/>
            <a:chOff x="939" y="2499"/>
            <a:chExt cx="225" cy="264"/>
          </a:xfrm>
        </p:grpSpPr>
        <p:sp>
          <p:nvSpPr>
            <p:cNvPr id="41009" name="Line 49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10" name="Line 50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11" name="Line 51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4010025" y="4918075"/>
            <a:ext cx="1250950" cy="1165225"/>
            <a:chOff x="939" y="2499"/>
            <a:chExt cx="225" cy="264"/>
          </a:xfrm>
        </p:grpSpPr>
        <p:sp>
          <p:nvSpPr>
            <p:cNvPr id="41013" name="Line 53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14" name="Line 54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15" name="Line 55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765425" y="3182938"/>
            <a:ext cx="1249363" cy="1165225"/>
            <a:chOff x="939" y="2499"/>
            <a:chExt cx="225" cy="264"/>
          </a:xfrm>
        </p:grpSpPr>
        <p:sp>
          <p:nvSpPr>
            <p:cNvPr id="41017" name="Line 57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18" name="Line 58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19" name="Line 59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1" name="Group 60"/>
          <p:cNvGrpSpPr>
            <a:grpSpLocks/>
          </p:cNvGrpSpPr>
          <p:nvPr/>
        </p:nvGrpSpPr>
        <p:grpSpPr bwMode="auto">
          <a:xfrm>
            <a:off x="4010025" y="1470025"/>
            <a:ext cx="1250950" cy="1165225"/>
            <a:chOff x="939" y="2499"/>
            <a:chExt cx="225" cy="264"/>
          </a:xfrm>
        </p:grpSpPr>
        <p:sp>
          <p:nvSpPr>
            <p:cNvPr id="41021" name="Line 61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22" name="Line 62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23" name="Line 63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2" name="Group 64"/>
          <p:cNvGrpSpPr>
            <a:grpSpLocks/>
          </p:cNvGrpSpPr>
          <p:nvPr/>
        </p:nvGrpSpPr>
        <p:grpSpPr bwMode="auto">
          <a:xfrm>
            <a:off x="1525588" y="3770313"/>
            <a:ext cx="1250950" cy="1165225"/>
            <a:chOff x="939" y="2499"/>
            <a:chExt cx="225" cy="264"/>
          </a:xfrm>
        </p:grpSpPr>
        <p:sp>
          <p:nvSpPr>
            <p:cNvPr id="41025" name="Line 65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26" name="Line 66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27" name="Line 67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3" name="Group 68"/>
          <p:cNvGrpSpPr>
            <a:grpSpLocks/>
          </p:cNvGrpSpPr>
          <p:nvPr/>
        </p:nvGrpSpPr>
        <p:grpSpPr bwMode="auto">
          <a:xfrm>
            <a:off x="2759075" y="4343400"/>
            <a:ext cx="1250950" cy="1165225"/>
            <a:chOff x="939" y="2499"/>
            <a:chExt cx="225" cy="264"/>
          </a:xfrm>
        </p:grpSpPr>
        <p:sp>
          <p:nvSpPr>
            <p:cNvPr id="41029" name="Line 69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30" name="Line 70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31" name="Line 71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4" name="Group 72"/>
          <p:cNvGrpSpPr>
            <a:grpSpLocks/>
          </p:cNvGrpSpPr>
          <p:nvPr/>
        </p:nvGrpSpPr>
        <p:grpSpPr bwMode="auto">
          <a:xfrm>
            <a:off x="6521450" y="3773488"/>
            <a:ext cx="1250950" cy="1166812"/>
            <a:chOff x="939" y="2499"/>
            <a:chExt cx="225" cy="264"/>
          </a:xfrm>
        </p:grpSpPr>
        <p:sp>
          <p:nvSpPr>
            <p:cNvPr id="41033" name="Line 73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34" name="Line 74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35" name="Line 75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5" name="Group 76"/>
          <p:cNvGrpSpPr>
            <a:grpSpLocks/>
          </p:cNvGrpSpPr>
          <p:nvPr/>
        </p:nvGrpSpPr>
        <p:grpSpPr bwMode="auto">
          <a:xfrm>
            <a:off x="6510338" y="4918075"/>
            <a:ext cx="1250950" cy="1165225"/>
            <a:chOff x="939" y="2499"/>
            <a:chExt cx="225" cy="264"/>
          </a:xfrm>
        </p:grpSpPr>
        <p:sp>
          <p:nvSpPr>
            <p:cNvPr id="41037" name="Line 77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38" name="Line 78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39" name="Line 79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6" name="Group 80"/>
          <p:cNvGrpSpPr>
            <a:grpSpLocks/>
          </p:cNvGrpSpPr>
          <p:nvPr/>
        </p:nvGrpSpPr>
        <p:grpSpPr bwMode="auto">
          <a:xfrm>
            <a:off x="5260975" y="4325938"/>
            <a:ext cx="1249363" cy="1165225"/>
            <a:chOff x="939" y="2499"/>
            <a:chExt cx="225" cy="264"/>
          </a:xfrm>
        </p:grpSpPr>
        <p:sp>
          <p:nvSpPr>
            <p:cNvPr id="41041" name="Line 81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42" name="Line 82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43" name="Line 83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7" name="Group 84"/>
          <p:cNvGrpSpPr>
            <a:grpSpLocks/>
          </p:cNvGrpSpPr>
          <p:nvPr/>
        </p:nvGrpSpPr>
        <p:grpSpPr bwMode="auto">
          <a:xfrm>
            <a:off x="5272088" y="2052638"/>
            <a:ext cx="1249362" cy="1165225"/>
            <a:chOff x="939" y="2499"/>
            <a:chExt cx="225" cy="264"/>
          </a:xfrm>
        </p:grpSpPr>
        <p:sp>
          <p:nvSpPr>
            <p:cNvPr id="41045" name="Line 85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46" name="Line 86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47" name="Line 87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8" name="Group 88"/>
          <p:cNvGrpSpPr>
            <a:grpSpLocks/>
          </p:cNvGrpSpPr>
          <p:nvPr/>
        </p:nvGrpSpPr>
        <p:grpSpPr bwMode="auto">
          <a:xfrm>
            <a:off x="6510338" y="1470025"/>
            <a:ext cx="1250950" cy="1165225"/>
            <a:chOff x="939" y="2499"/>
            <a:chExt cx="225" cy="264"/>
          </a:xfrm>
        </p:grpSpPr>
        <p:sp>
          <p:nvSpPr>
            <p:cNvPr id="41049" name="Line 89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50" name="Line 90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51" name="Line 91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19" name="Group 92"/>
          <p:cNvGrpSpPr>
            <a:grpSpLocks/>
          </p:cNvGrpSpPr>
          <p:nvPr/>
        </p:nvGrpSpPr>
        <p:grpSpPr bwMode="auto">
          <a:xfrm>
            <a:off x="6510338" y="2617788"/>
            <a:ext cx="1250950" cy="1165225"/>
            <a:chOff x="939" y="2499"/>
            <a:chExt cx="225" cy="264"/>
          </a:xfrm>
        </p:grpSpPr>
        <p:sp>
          <p:nvSpPr>
            <p:cNvPr id="41053" name="Line 93"/>
            <p:cNvSpPr>
              <a:spLocks noChangeShapeType="1"/>
            </p:cNvSpPr>
            <p:nvPr/>
          </p:nvSpPr>
          <p:spPr bwMode="auto">
            <a:xfrm>
              <a:off x="939" y="2499"/>
              <a:ext cx="79" cy="1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54" name="Line 94"/>
            <p:cNvSpPr>
              <a:spLocks noChangeShapeType="1"/>
            </p:cNvSpPr>
            <p:nvPr/>
          </p:nvSpPr>
          <p:spPr bwMode="auto">
            <a:xfrm flipV="1">
              <a:off x="941" y="2631"/>
              <a:ext cx="73" cy="1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1055" name="Line 95"/>
            <p:cNvSpPr>
              <a:spLocks noChangeShapeType="1"/>
            </p:cNvSpPr>
            <p:nvPr/>
          </p:nvSpPr>
          <p:spPr bwMode="auto">
            <a:xfrm>
              <a:off x="1014" y="2634"/>
              <a:ext cx="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41056" name="Text Box 96"/>
          <p:cNvSpPr txBox="1">
            <a:spLocks noChangeArrowheads="1"/>
          </p:cNvSpPr>
          <p:nvPr/>
        </p:nvSpPr>
        <p:spPr bwMode="auto">
          <a:xfrm>
            <a:off x="3830638" y="2922588"/>
            <a:ext cx="382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57" name="Text Box 97"/>
          <p:cNvSpPr txBox="1">
            <a:spLocks noChangeArrowheads="1"/>
          </p:cNvSpPr>
          <p:nvPr/>
        </p:nvSpPr>
        <p:spPr bwMode="auto">
          <a:xfrm>
            <a:off x="1308100" y="2921000"/>
            <a:ext cx="382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58" name="Text Box 98"/>
          <p:cNvSpPr txBox="1">
            <a:spLocks noChangeArrowheads="1"/>
          </p:cNvSpPr>
          <p:nvPr/>
        </p:nvSpPr>
        <p:spPr bwMode="auto">
          <a:xfrm>
            <a:off x="6313488" y="2962275"/>
            <a:ext cx="382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59" name="Text Box 99"/>
          <p:cNvSpPr txBox="1">
            <a:spLocks noChangeArrowheads="1"/>
          </p:cNvSpPr>
          <p:nvPr/>
        </p:nvSpPr>
        <p:spPr bwMode="auto">
          <a:xfrm>
            <a:off x="4475163" y="2744788"/>
            <a:ext cx="382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0" name="Text Box 100"/>
          <p:cNvSpPr txBox="1">
            <a:spLocks noChangeArrowheads="1"/>
          </p:cNvSpPr>
          <p:nvPr/>
        </p:nvSpPr>
        <p:spPr bwMode="auto">
          <a:xfrm>
            <a:off x="4427538" y="3233738"/>
            <a:ext cx="382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1" name="Text Box 101"/>
          <p:cNvSpPr txBox="1">
            <a:spLocks noChangeArrowheads="1"/>
          </p:cNvSpPr>
          <p:nvPr/>
        </p:nvSpPr>
        <p:spPr bwMode="auto">
          <a:xfrm>
            <a:off x="1855788" y="2693988"/>
            <a:ext cx="498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2" name="Text Box 102"/>
          <p:cNvSpPr txBox="1">
            <a:spLocks noChangeArrowheads="1"/>
          </p:cNvSpPr>
          <p:nvPr/>
        </p:nvSpPr>
        <p:spPr bwMode="auto">
          <a:xfrm>
            <a:off x="1841500" y="3238500"/>
            <a:ext cx="382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3" name="Text Box 103"/>
          <p:cNvSpPr txBox="1">
            <a:spLocks noChangeArrowheads="1"/>
          </p:cNvSpPr>
          <p:nvPr/>
        </p:nvSpPr>
        <p:spPr bwMode="auto">
          <a:xfrm>
            <a:off x="6884988" y="2692400"/>
            <a:ext cx="382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4" name="Text Box 104"/>
          <p:cNvSpPr txBox="1">
            <a:spLocks noChangeArrowheads="1"/>
          </p:cNvSpPr>
          <p:nvPr/>
        </p:nvSpPr>
        <p:spPr bwMode="auto">
          <a:xfrm>
            <a:off x="6961188" y="3236913"/>
            <a:ext cx="382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f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5" name="Text Box 105"/>
          <p:cNvSpPr txBox="1">
            <a:spLocks noChangeArrowheads="1"/>
          </p:cNvSpPr>
          <p:nvPr/>
        </p:nvSpPr>
        <p:spPr bwMode="auto">
          <a:xfrm>
            <a:off x="5049838" y="3530600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h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6" name="Text Box 106"/>
          <p:cNvSpPr txBox="1">
            <a:spLocks noChangeArrowheads="1"/>
          </p:cNvSpPr>
          <p:nvPr/>
        </p:nvSpPr>
        <p:spPr bwMode="auto">
          <a:xfrm>
            <a:off x="5761038" y="3236913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h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7" name="Text Box 107"/>
          <p:cNvSpPr txBox="1">
            <a:spLocks noChangeArrowheads="1"/>
          </p:cNvSpPr>
          <p:nvPr/>
        </p:nvSpPr>
        <p:spPr bwMode="auto">
          <a:xfrm>
            <a:off x="5638800" y="3760788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h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8" name="Text Box 108"/>
          <p:cNvSpPr txBox="1">
            <a:spLocks noChangeArrowheads="1"/>
          </p:cNvSpPr>
          <p:nvPr/>
        </p:nvSpPr>
        <p:spPr bwMode="auto">
          <a:xfrm>
            <a:off x="3798888" y="4098925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69" name="Text Box 109"/>
          <p:cNvSpPr txBox="1">
            <a:spLocks noChangeArrowheads="1"/>
          </p:cNvSpPr>
          <p:nvPr/>
        </p:nvSpPr>
        <p:spPr bwMode="auto">
          <a:xfrm>
            <a:off x="4538663" y="3865563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0" name="Text Box 110"/>
          <p:cNvSpPr txBox="1">
            <a:spLocks noChangeArrowheads="1"/>
          </p:cNvSpPr>
          <p:nvPr/>
        </p:nvSpPr>
        <p:spPr bwMode="auto">
          <a:xfrm>
            <a:off x="4460875" y="4449763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1" name="Text Box 111"/>
          <p:cNvSpPr txBox="1">
            <a:spLocks noChangeArrowheads="1"/>
          </p:cNvSpPr>
          <p:nvPr/>
        </p:nvSpPr>
        <p:spPr bwMode="auto">
          <a:xfrm>
            <a:off x="2614613" y="3463925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h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2" name="Text Box 112"/>
          <p:cNvSpPr txBox="1">
            <a:spLocks noChangeArrowheads="1"/>
          </p:cNvSpPr>
          <p:nvPr/>
        </p:nvSpPr>
        <p:spPr bwMode="auto">
          <a:xfrm>
            <a:off x="3081338" y="3233738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h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3" name="Text Box 113"/>
          <p:cNvSpPr txBox="1">
            <a:spLocks noChangeArrowheads="1"/>
          </p:cNvSpPr>
          <p:nvPr/>
        </p:nvSpPr>
        <p:spPr bwMode="auto">
          <a:xfrm>
            <a:off x="3176588" y="3783013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h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4" name="Text Box 114"/>
          <p:cNvSpPr txBox="1">
            <a:spLocks noChangeArrowheads="1"/>
          </p:cNvSpPr>
          <p:nvPr/>
        </p:nvSpPr>
        <p:spPr bwMode="auto">
          <a:xfrm>
            <a:off x="1309688" y="4125913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5" name="Text Box 115"/>
          <p:cNvSpPr txBox="1">
            <a:spLocks noChangeArrowheads="1"/>
          </p:cNvSpPr>
          <p:nvPr/>
        </p:nvSpPr>
        <p:spPr bwMode="auto">
          <a:xfrm>
            <a:off x="1936750" y="3865563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6" name="Text Box 116"/>
          <p:cNvSpPr txBox="1">
            <a:spLocks noChangeArrowheads="1"/>
          </p:cNvSpPr>
          <p:nvPr/>
        </p:nvSpPr>
        <p:spPr bwMode="auto">
          <a:xfrm>
            <a:off x="2032000" y="4343400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7" name="Text Box 117"/>
          <p:cNvSpPr txBox="1">
            <a:spLocks noChangeArrowheads="1"/>
          </p:cNvSpPr>
          <p:nvPr/>
        </p:nvSpPr>
        <p:spPr bwMode="auto">
          <a:xfrm>
            <a:off x="6313488" y="4095750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8" name="Text Box 118"/>
          <p:cNvSpPr txBox="1">
            <a:spLocks noChangeArrowheads="1"/>
          </p:cNvSpPr>
          <p:nvPr/>
        </p:nvSpPr>
        <p:spPr bwMode="auto">
          <a:xfrm>
            <a:off x="6877050" y="3898900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2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1079" name="Text Box 119"/>
          <p:cNvSpPr txBox="1">
            <a:spLocks noChangeArrowheads="1"/>
          </p:cNvSpPr>
          <p:nvPr/>
        </p:nvSpPr>
        <p:spPr bwMode="auto">
          <a:xfrm>
            <a:off x="6843713" y="4370388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DADAF6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g</a:t>
            </a:r>
            <a:r>
              <a:rPr lang="en-US" baseline="-25000">
                <a:latin typeface="Arial" charset="0"/>
                <a:ea typeface="ＭＳ Ｐゴシック" charset="0"/>
              </a:rPr>
              <a:t>3</a:t>
            </a: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11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Rectangle 1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1295400" y="0"/>
            <a:ext cx="7696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de-DE" sz="440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Cell breathing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304800" y="838200"/>
            <a:ext cx="8534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de-DE" sz="3200">
                <a:latin typeface="Times New Roman" charset="0"/>
                <a:ea typeface="ＭＳ Ｐゴシック" charset="0"/>
              </a:rPr>
              <a:t>CDM systems: cell size depends on current load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de-DE" sz="3200">
                <a:latin typeface="Times New Roman" charset="0"/>
                <a:ea typeface="ＭＳ Ｐゴシック" charset="0"/>
              </a:rPr>
              <a:t>Additional traffic appears as noise to other users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de-DE" sz="3200">
                <a:latin typeface="Times New Roman" charset="0"/>
                <a:ea typeface="ＭＳ Ｐゴシック" charset="0"/>
              </a:rPr>
              <a:t>If the noise level is too high users drop out of cells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de-DE" sz="3200">
              <a:latin typeface="Times New Roman" charset="0"/>
              <a:ea typeface="ＭＳ Ｐゴシック" charset="0"/>
            </a:endParaRPr>
          </a:p>
        </p:txBody>
      </p:sp>
      <p:sp>
        <p:nvSpPr>
          <p:cNvPr id="41990" name="Oval 6"/>
          <p:cNvSpPr>
            <a:spLocks noChangeArrowheads="1"/>
          </p:cNvSpPr>
          <p:nvPr/>
        </p:nvSpPr>
        <p:spPr bwMode="auto">
          <a:xfrm>
            <a:off x="2144713" y="4640263"/>
            <a:ext cx="4572000" cy="849312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3059113" y="4868863"/>
            <a:ext cx="2743200" cy="381000"/>
          </a:xfrm>
          <a:prstGeom prst="ellipse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119563" y="3584575"/>
            <a:ext cx="785812" cy="254000"/>
            <a:chOff x="2020" y="1540"/>
            <a:chExt cx="536" cy="172"/>
          </a:xfrm>
        </p:grpSpPr>
        <p:sp>
          <p:nvSpPr>
            <p:cNvPr id="15407" name="Freeform 9"/>
            <p:cNvSpPr>
              <a:spLocks/>
            </p:cNvSpPr>
            <p:nvPr/>
          </p:nvSpPr>
          <p:spPr bwMode="auto">
            <a:xfrm>
              <a:off x="2389" y="1613"/>
              <a:ext cx="167" cy="99"/>
            </a:xfrm>
            <a:custGeom>
              <a:avLst/>
              <a:gdLst>
                <a:gd name="T0" fmla="*/ 0 w 665"/>
                <a:gd name="T1" fmla="*/ 99 h 397"/>
                <a:gd name="T2" fmla="*/ 44 w 665"/>
                <a:gd name="T3" fmla="*/ 65 h 397"/>
                <a:gd name="T4" fmla="*/ 47 w 665"/>
                <a:gd name="T5" fmla="*/ 81 h 397"/>
                <a:gd name="T6" fmla="*/ 115 w 665"/>
                <a:gd name="T7" fmla="*/ 27 h 397"/>
                <a:gd name="T8" fmla="*/ 118 w 665"/>
                <a:gd name="T9" fmla="*/ 36 h 397"/>
                <a:gd name="T10" fmla="*/ 167 w 665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65" h="397">
                  <a:moveTo>
                    <a:pt x="0" y="397"/>
                  </a:moveTo>
                  <a:lnTo>
                    <a:pt x="176" y="260"/>
                  </a:lnTo>
                  <a:lnTo>
                    <a:pt x="187" y="326"/>
                  </a:lnTo>
                  <a:lnTo>
                    <a:pt x="458" y="107"/>
                  </a:lnTo>
                  <a:lnTo>
                    <a:pt x="470" y="144"/>
                  </a:lnTo>
                  <a:lnTo>
                    <a:pt x="665" y="0"/>
                  </a:lnTo>
                </a:path>
              </a:pathLst>
            </a:custGeom>
            <a:noFill/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Freeform 10"/>
            <p:cNvSpPr>
              <a:spLocks/>
            </p:cNvSpPr>
            <p:nvPr/>
          </p:nvSpPr>
          <p:spPr bwMode="auto">
            <a:xfrm>
              <a:off x="2315" y="1540"/>
              <a:ext cx="116" cy="151"/>
            </a:xfrm>
            <a:custGeom>
              <a:avLst/>
              <a:gdLst>
                <a:gd name="T0" fmla="*/ 0 w 463"/>
                <a:gd name="T1" fmla="*/ 151 h 603"/>
                <a:gd name="T2" fmla="*/ 16 w 463"/>
                <a:gd name="T3" fmla="*/ 107 h 603"/>
                <a:gd name="T4" fmla="*/ 36 w 463"/>
                <a:gd name="T5" fmla="*/ 121 h 603"/>
                <a:gd name="T6" fmla="*/ 73 w 463"/>
                <a:gd name="T7" fmla="*/ 43 h 603"/>
                <a:gd name="T8" fmla="*/ 89 w 463"/>
                <a:gd name="T9" fmla="*/ 53 h 603"/>
                <a:gd name="T10" fmla="*/ 116 w 463"/>
                <a:gd name="T11" fmla="*/ 0 h 6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3" h="603">
                  <a:moveTo>
                    <a:pt x="0" y="603"/>
                  </a:moveTo>
                  <a:lnTo>
                    <a:pt x="65" y="429"/>
                  </a:lnTo>
                  <a:lnTo>
                    <a:pt x="144" y="484"/>
                  </a:lnTo>
                  <a:lnTo>
                    <a:pt x="292" y="170"/>
                  </a:lnTo>
                  <a:lnTo>
                    <a:pt x="354" y="212"/>
                  </a:lnTo>
                  <a:lnTo>
                    <a:pt x="463" y="0"/>
                  </a:lnTo>
                </a:path>
              </a:pathLst>
            </a:custGeom>
            <a:noFill/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Freeform 11"/>
            <p:cNvSpPr>
              <a:spLocks/>
            </p:cNvSpPr>
            <p:nvPr/>
          </p:nvSpPr>
          <p:spPr bwMode="auto">
            <a:xfrm>
              <a:off x="2142" y="1540"/>
              <a:ext cx="117" cy="151"/>
            </a:xfrm>
            <a:custGeom>
              <a:avLst/>
              <a:gdLst>
                <a:gd name="T0" fmla="*/ 117 w 468"/>
                <a:gd name="T1" fmla="*/ 151 h 603"/>
                <a:gd name="T2" fmla="*/ 99 w 468"/>
                <a:gd name="T3" fmla="*/ 109 h 603"/>
                <a:gd name="T4" fmla="*/ 79 w 468"/>
                <a:gd name="T5" fmla="*/ 122 h 603"/>
                <a:gd name="T6" fmla="*/ 41 w 468"/>
                <a:gd name="T7" fmla="*/ 43 h 603"/>
                <a:gd name="T8" fmla="*/ 26 w 468"/>
                <a:gd name="T9" fmla="*/ 55 h 603"/>
                <a:gd name="T10" fmla="*/ 0 w 468"/>
                <a:gd name="T11" fmla="*/ 0 h 6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68" h="603">
                  <a:moveTo>
                    <a:pt x="468" y="603"/>
                  </a:moveTo>
                  <a:lnTo>
                    <a:pt x="397" y="435"/>
                  </a:lnTo>
                  <a:lnTo>
                    <a:pt x="314" y="486"/>
                  </a:lnTo>
                  <a:lnTo>
                    <a:pt x="162" y="170"/>
                  </a:lnTo>
                  <a:lnTo>
                    <a:pt x="103" y="218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Freeform 12"/>
            <p:cNvSpPr>
              <a:spLocks/>
            </p:cNvSpPr>
            <p:nvPr/>
          </p:nvSpPr>
          <p:spPr bwMode="auto">
            <a:xfrm>
              <a:off x="2020" y="1613"/>
              <a:ext cx="164" cy="99"/>
            </a:xfrm>
            <a:custGeom>
              <a:avLst/>
              <a:gdLst>
                <a:gd name="T0" fmla="*/ 164 w 656"/>
                <a:gd name="T1" fmla="*/ 99 h 395"/>
                <a:gd name="T2" fmla="*/ 120 w 656"/>
                <a:gd name="T3" fmla="*/ 63 h 395"/>
                <a:gd name="T4" fmla="*/ 119 w 656"/>
                <a:gd name="T5" fmla="*/ 79 h 395"/>
                <a:gd name="T6" fmla="*/ 52 w 656"/>
                <a:gd name="T7" fmla="*/ 23 h 395"/>
                <a:gd name="T8" fmla="*/ 48 w 656"/>
                <a:gd name="T9" fmla="*/ 37 h 395"/>
                <a:gd name="T10" fmla="*/ 0 w 656"/>
                <a:gd name="T11" fmla="*/ 0 h 3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56" h="395">
                  <a:moveTo>
                    <a:pt x="656" y="395"/>
                  </a:moveTo>
                  <a:lnTo>
                    <a:pt x="478" y="250"/>
                  </a:lnTo>
                  <a:lnTo>
                    <a:pt x="475" y="316"/>
                  </a:lnTo>
                  <a:lnTo>
                    <a:pt x="207" y="93"/>
                  </a:lnTo>
                  <a:lnTo>
                    <a:pt x="190" y="146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438650" y="3863975"/>
            <a:ext cx="157163" cy="1196975"/>
            <a:chOff x="2237" y="1730"/>
            <a:chExt cx="108" cy="811"/>
          </a:xfrm>
        </p:grpSpPr>
        <p:sp>
          <p:nvSpPr>
            <p:cNvPr id="15391" name="Line 14"/>
            <p:cNvSpPr>
              <a:spLocks noChangeShapeType="1"/>
            </p:cNvSpPr>
            <p:nvPr/>
          </p:nvSpPr>
          <p:spPr bwMode="auto">
            <a:xfrm>
              <a:off x="2275" y="2021"/>
              <a:ext cx="34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2237" y="1730"/>
              <a:ext cx="108" cy="811"/>
              <a:chOff x="2237" y="1730"/>
              <a:chExt cx="108" cy="811"/>
            </a:xfrm>
          </p:grpSpPr>
          <p:sp>
            <p:nvSpPr>
              <p:cNvPr id="15393" name="Line 16"/>
              <p:cNvSpPr>
                <a:spLocks noChangeShapeType="1"/>
              </p:cNvSpPr>
              <p:nvPr/>
            </p:nvSpPr>
            <p:spPr bwMode="auto">
              <a:xfrm flipV="1">
                <a:off x="2291" y="1741"/>
                <a:ext cx="1" cy="163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4" name="Line 17"/>
              <p:cNvSpPr>
                <a:spLocks noChangeShapeType="1"/>
              </p:cNvSpPr>
              <p:nvPr/>
            </p:nvSpPr>
            <p:spPr bwMode="auto">
              <a:xfrm flipV="1">
                <a:off x="2237" y="1900"/>
                <a:ext cx="43" cy="64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5" name="Line 18"/>
              <p:cNvSpPr>
                <a:spLocks noChangeShapeType="1"/>
              </p:cNvSpPr>
              <p:nvPr/>
            </p:nvSpPr>
            <p:spPr bwMode="auto">
              <a:xfrm>
                <a:off x="2302" y="1901"/>
                <a:ext cx="43" cy="64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6" name="Line 19"/>
              <p:cNvSpPr>
                <a:spLocks noChangeShapeType="1"/>
              </p:cNvSpPr>
              <p:nvPr/>
            </p:nvSpPr>
            <p:spPr bwMode="auto">
              <a:xfrm>
                <a:off x="2240" y="2523"/>
                <a:ext cx="103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7" name="Line 20"/>
              <p:cNvSpPr>
                <a:spLocks noChangeShapeType="1"/>
              </p:cNvSpPr>
              <p:nvPr/>
            </p:nvSpPr>
            <p:spPr bwMode="auto">
              <a:xfrm>
                <a:off x="2252" y="2348"/>
                <a:ext cx="81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8" name="Line 21"/>
              <p:cNvSpPr>
                <a:spLocks noChangeShapeType="1"/>
              </p:cNvSpPr>
              <p:nvPr/>
            </p:nvSpPr>
            <p:spPr bwMode="auto">
              <a:xfrm>
                <a:off x="2252" y="2351"/>
                <a:ext cx="88" cy="176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Line 22"/>
              <p:cNvSpPr>
                <a:spLocks noChangeShapeType="1"/>
              </p:cNvSpPr>
              <p:nvPr/>
            </p:nvSpPr>
            <p:spPr bwMode="auto">
              <a:xfrm flipH="1">
                <a:off x="2242" y="2349"/>
                <a:ext cx="88" cy="174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0" name="Line 23"/>
              <p:cNvSpPr>
                <a:spLocks noChangeShapeType="1"/>
              </p:cNvSpPr>
              <p:nvPr/>
            </p:nvSpPr>
            <p:spPr bwMode="auto">
              <a:xfrm>
                <a:off x="2263" y="2178"/>
                <a:ext cx="57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1" name="Line 24"/>
              <p:cNvSpPr>
                <a:spLocks noChangeShapeType="1"/>
              </p:cNvSpPr>
              <p:nvPr/>
            </p:nvSpPr>
            <p:spPr bwMode="auto">
              <a:xfrm>
                <a:off x="2263" y="2178"/>
                <a:ext cx="65" cy="171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2" name="Line 25"/>
              <p:cNvSpPr>
                <a:spLocks noChangeShapeType="1"/>
              </p:cNvSpPr>
              <p:nvPr/>
            </p:nvSpPr>
            <p:spPr bwMode="auto">
              <a:xfrm flipV="1">
                <a:off x="2249" y="2178"/>
                <a:ext cx="69" cy="170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3" name="Line 26"/>
              <p:cNvSpPr>
                <a:spLocks noChangeShapeType="1"/>
              </p:cNvSpPr>
              <p:nvPr/>
            </p:nvSpPr>
            <p:spPr bwMode="auto">
              <a:xfrm>
                <a:off x="2270" y="2021"/>
                <a:ext cx="50" cy="159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4" name="Line 27"/>
              <p:cNvSpPr>
                <a:spLocks noChangeShapeType="1"/>
              </p:cNvSpPr>
              <p:nvPr/>
            </p:nvSpPr>
            <p:spPr bwMode="auto">
              <a:xfrm flipV="1">
                <a:off x="2260" y="2019"/>
                <a:ext cx="48" cy="162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5" name="Line 28"/>
              <p:cNvSpPr>
                <a:spLocks noChangeShapeType="1"/>
              </p:cNvSpPr>
              <p:nvPr/>
            </p:nvSpPr>
            <p:spPr bwMode="auto">
              <a:xfrm flipV="1">
                <a:off x="2268" y="1901"/>
                <a:ext cx="33" cy="124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6" name="Oval 29"/>
              <p:cNvSpPr>
                <a:spLocks noChangeArrowheads="1"/>
              </p:cNvSpPr>
              <p:nvPr/>
            </p:nvSpPr>
            <p:spPr bwMode="auto">
              <a:xfrm>
                <a:off x="2277" y="1730"/>
                <a:ext cx="27" cy="19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2497138" y="4498975"/>
            <a:ext cx="139700" cy="495300"/>
            <a:chOff x="1488" y="3216"/>
            <a:chExt cx="96" cy="336"/>
          </a:xfrm>
        </p:grpSpPr>
        <p:sp>
          <p:nvSpPr>
            <p:cNvPr id="42015" name="Rectangle 31"/>
            <p:cNvSpPr>
              <a:spLocks noChangeArrowheads="1"/>
            </p:cNvSpPr>
            <p:nvPr/>
          </p:nvSpPr>
          <p:spPr bwMode="auto">
            <a:xfrm>
              <a:off x="1488" y="3312"/>
              <a:ext cx="96" cy="24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016" name="Line 32"/>
            <p:cNvSpPr>
              <a:spLocks noChangeShapeType="1"/>
            </p:cNvSpPr>
            <p:nvPr/>
          </p:nvSpPr>
          <p:spPr bwMode="auto">
            <a:xfrm flipV="1">
              <a:off x="1488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3440113" y="4640263"/>
            <a:ext cx="141287" cy="495300"/>
            <a:chOff x="1488" y="3216"/>
            <a:chExt cx="96" cy="336"/>
          </a:xfrm>
        </p:grpSpPr>
        <p:sp>
          <p:nvSpPr>
            <p:cNvPr id="42018" name="Rectangle 34"/>
            <p:cNvSpPr>
              <a:spLocks noChangeArrowheads="1"/>
            </p:cNvSpPr>
            <p:nvPr/>
          </p:nvSpPr>
          <p:spPr bwMode="auto">
            <a:xfrm>
              <a:off x="1488" y="3312"/>
              <a:ext cx="96" cy="240"/>
            </a:xfrm>
            <a:prstGeom prst="rect">
              <a:avLst/>
            </a:prstGeom>
            <a:solidFill>
              <a:srgbClr val="77777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019" name="Line 35"/>
            <p:cNvSpPr>
              <a:spLocks noChangeShapeType="1"/>
            </p:cNvSpPr>
            <p:nvPr/>
          </p:nvSpPr>
          <p:spPr bwMode="auto">
            <a:xfrm flipV="1">
              <a:off x="1488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 flipH="1">
            <a:off x="4887913" y="4640263"/>
            <a:ext cx="141287" cy="495300"/>
            <a:chOff x="1488" y="3216"/>
            <a:chExt cx="96" cy="336"/>
          </a:xfrm>
        </p:grpSpPr>
        <p:sp>
          <p:nvSpPr>
            <p:cNvPr id="42021" name="Rectangle 37"/>
            <p:cNvSpPr>
              <a:spLocks noChangeArrowheads="1"/>
            </p:cNvSpPr>
            <p:nvPr/>
          </p:nvSpPr>
          <p:spPr bwMode="auto">
            <a:xfrm>
              <a:off x="1488" y="3312"/>
              <a:ext cx="96" cy="24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022" name="Line 38"/>
            <p:cNvSpPr>
              <a:spLocks noChangeShapeType="1"/>
            </p:cNvSpPr>
            <p:nvPr/>
          </p:nvSpPr>
          <p:spPr bwMode="auto">
            <a:xfrm flipV="1">
              <a:off x="1488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8" name="Group 39"/>
          <p:cNvGrpSpPr>
            <a:grpSpLocks/>
          </p:cNvGrpSpPr>
          <p:nvPr/>
        </p:nvGrpSpPr>
        <p:grpSpPr bwMode="auto">
          <a:xfrm flipH="1">
            <a:off x="5449888" y="4505325"/>
            <a:ext cx="141287" cy="495300"/>
            <a:chOff x="1488" y="3216"/>
            <a:chExt cx="96" cy="336"/>
          </a:xfrm>
        </p:grpSpPr>
        <p:sp>
          <p:nvSpPr>
            <p:cNvPr id="42024" name="Rectangle 40"/>
            <p:cNvSpPr>
              <a:spLocks noChangeArrowheads="1"/>
            </p:cNvSpPr>
            <p:nvPr/>
          </p:nvSpPr>
          <p:spPr bwMode="auto">
            <a:xfrm>
              <a:off x="1488" y="3312"/>
              <a:ext cx="96" cy="24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025" name="Line 41"/>
            <p:cNvSpPr>
              <a:spLocks noChangeShapeType="1"/>
            </p:cNvSpPr>
            <p:nvPr/>
          </p:nvSpPr>
          <p:spPr bwMode="auto">
            <a:xfrm flipV="1">
              <a:off x="1488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 flipH="1">
            <a:off x="6224588" y="4498975"/>
            <a:ext cx="139700" cy="495300"/>
            <a:chOff x="1488" y="3216"/>
            <a:chExt cx="96" cy="336"/>
          </a:xfrm>
        </p:grpSpPr>
        <p:sp>
          <p:nvSpPr>
            <p:cNvPr id="42027" name="Rectangle 43"/>
            <p:cNvSpPr>
              <a:spLocks noChangeArrowheads="1"/>
            </p:cNvSpPr>
            <p:nvPr/>
          </p:nvSpPr>
          <p:spPr bwMode="auto">
            <a:xfrm>
              <a:off x="1488" y="3312"/>
              <a:ext cx="96" cy="24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2028" name="Line 44"/>
            <p:cNvSpPr>
              <a:spLocks noChangeShapeType="1"/>
            </p:cNvSpPr>
            <p:nvPr/>
          </p:nvSpPr>
          <p:spPr bwMode="auto">
            <a:xfrm flipV="1">
              <a:off x="1488" y="321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</p:grpSp>
      <p:cxnSp>
        <p:nvCxnSpPr>
          <p:cNvPr id="42029" name="AutoShape 45"/>
          <p:cNvCxnSpPr>
            <a:cxnSpLocks noChangeShapeType="1"/>
            <a:stCxn id="15406" idx="3"/>
            <a:endCxn id="42018" idx="0"/>
          </p:cNvCxnSpPr>
          <p:nvPr/>
        </p:nvCxnSpPr>
        <p:spPr bwMode="auto">
          <a:xfrm flipH="1">
            <a:off x="3511550" y="3887788"/>
            <a:ext cx="992188" cy="893762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30" name="AutoShape 46"/>
          <p:cNvCxnSpPr>
            <a:cxnSpLocks noChangeShapeType="1"/>
            <a:stCxn id="42015" idx="0"/>
            <a:endCxn id="15406" idx="6"/>
          </p:cNvCxnSpPr>
          <p:nvPr/>
        </p:nvCxnSpPr>
        <p:spPr bwMode="auto">
          <a:xfrm flipV="1">
            <a:off x="2566988" y="3878263"/>
            <a:ext cx="1968500" cy="76200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31" name="AutoShape 47"/>
          <p:cNvCxnSpPr>
            <a:cxnSpLocks noChangeShapeType="1"/>
            <a:stCxn id="42024" idx="0"/>
            <a:endCxn id="15406" idx="4"/>
          </p:cNvCxnSpPr>
          <p:nvPr/>
        </p:nvCxnSpPr>
        <p:spPr bwMode="auto">
          <a:xfrm flipH="1" flipV="1">
            <a:off x="4516438" y="3892550"/>
            <a:ext cx="1004887" cy="754063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32" name="AutoShape 48"/>
          <p:cNvCxnSpPr>
            <a:cxnSpLocks noChangeShapeType="1"/>
            <a:stCxn id="42027" idx="0"/>
            <a:endCxn id="15406" idx="4"/>
          </p:cNvCxnSpPr>
          <p:nvPr/>
        </p:nvCxnSpPr>
        <p:spPr bwMode="auto">
          <a:xfrm flipH="1" flipV="1">
            <a:off x="4516438" y="3892550"/>
            <a:ext cx="1778000" cy="747713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33" name="AutoShape 49"/>
          <p:cNvCxnSpPr>
            <a:cxnSpLocks noChangeShapeType="1"/>
            <a:stCxn id="42021" idx="0"/>
            <a:endCxn id="15406" idx="4"/>
          </p:cNvCxnSpPr>
          <p:nvPr/>
        </p:nvCxnSpPr>
        <p:spPr bwMode="auto">
          <a:xfrm flipH="1" flipV="1">
            <a:off x="4516438" y="3892550"/>
            <a:ext cx="442912" cy="88900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34" name="AutoShape 50"/>
          <p:cNvCxnSpPr>
            <a:cxnSpLocks noChangeShapeType="1"/>
            <a:stCxn id="41990" idx="2"/>
            <a:endCxn id="41991" idx="2"/>
          </p:cNvCxnSpPr>
          <p:nvPr/>
        </p:nvCxnSpPr>
        <p:spPr bwMode="auto">
          <a:xfrm flipV="1">
            <a:off x="2144713" y="5059363"/>
            <a:ext cx="914400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35" name="AutoShape 51"/>
          <p:cNvCxnSpPr>
            <a:cxnSpLocks noChangeShapeType="1"/>
            <a:stCxn id="41990" idx="4"/>
            <a:endCxn id="41991" idx="4"/>
          </p:cNvCxnSpPr>
          <p:nvPr/>
        </p:nvCxnSpPr>
        <p:spPr bwMode="auto">
          <a:xfrm flipV="1">
            <a:off x="4430713" y="5249863"/>
            <a:ext cx="0" cy="239712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36" name="AutoShape 52"/>
          <p:cNvCxnSpPr>
            <a:cxnSpLocks noChangeShapeType="1"/>
            <a:stCxn id="41990" idx="6"/>
            <a:endCxn id="41991" idx="6"/>
          </p:cNvCxnSpPr>
          <p:nvPr/>
        </p:nvCxnSpPr>
        <p:spPr bwMode="auto">
          <a:xfrm flipH="1" flipV="1">
            <a:off x="5802313" y="5059363"/>
            <a:ext cx="914400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037" name="AutoShape 53"/>
          <p:cNvCxnSpPr>
            <a:cxnSpLocks noChangeShapeType="1"/>
            <a:stCxn id="41991" idx="0"/>
            <a:endCxn id="41990" idx="0"/>
          </p:cNvCxnSpPr>
          <p:nvPr/>
        </p:nvCxnSpPr>
        <p:spPr bwMode="auto">
          <a:xfrm flipV="1">
            <a:off x="4430713" y="4640263"/>
            <a:ext cx="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5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7467600" cy="990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dirty="0" smtClean="0">
                <a:ea typeface="+mj-ea"/>
              </a:rPr>
              <a:t>Hexagon graphs: reuse distance 2</a:t>
            </a:r>
            <a:endParaRPr lang="en-CA" dirty="0" smtClean="0">
              <a:ea typeface="+mj-ea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28600" y="24511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12192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12192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32004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228600" y="36957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22098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32004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22098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32004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12192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22098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51816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41910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51816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4" name="AutoShape 18"/>
          <p:cNvSpPr>
            <a:spLocks noChangeArrowheads="1"/>
          </p:cNvSpPr>
          <p:nvPr/>
        </p:nvSpPr>
        <p:spPr bwMode="auto">
          <a:xfrm>
            <a:off x="41910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41910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>
            <a:off x="51816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61722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8" name="AutoShape 22"/>
          <p:cNvSpPr>
            <a:spLocks noChangeArrowheads="1"/>
          </p:cNvSpPr>
          <p:nvPr/>
        </p:nvSpPr>
        <p:spPr bwMode="auto">
          <a:xfrm>
            <a:off x="61722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39" name="AutoShape 23"/>
          <p:cNvSpPr>
            <a:spLocks noChangeArrowheads="1"/>
          </p:cNvSpPr>
          <p:nvPr/>
        </p:nvSpPr>
        <p:spPr bwMode="auto">
          <a:xfrm>
            <a:off x="61722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40" name="AutoShape 24"/>
          <p:cNvSpPr>
            <a:spLocks noChangeArrowheads="1"/>
          </p:cNvSpPr>
          <p:nvPr/>
        </p:nvSpPr>
        <p:spPr bwMode="auto">
          <a:xfrm>
            <a:off x="71628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71628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42" name="AutoShape 26"/>
          <p:cNvSpPr>
            <a:spLocks noChangeArrowheads="1"/>
          </p:cNvSpPr>
          <p:nvPr/>
        </p:nvSpPr>
        <p:spPr bwMode="auto">
          <a:xfrm>
            <a:off x="71628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28600" y="55626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What is the graph for reuse distance 3?</a:t>
            </a:r>
            <a:endParaRPr lang="en-CA" sz="28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9244" name="AutoShape 28"/>
          <p:cNvSpPr>
            <a:spLocks noChangeArrowheads="1"/>
          </p:cNvSpPr>
          <p:nvPr/>
        </p:nvSpPr>
        <p:spPr bwMode="auto">
          <a:xfrm>
            <a:off x="2286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52" name="Line 36"/>
          <p:cNvSpPr>
            <a:spLocks noChangeShapeType="1"/>
          </p:cNvSpPr>
          <p:nvPr/>
        </p:nvSpPr>
        <p:spPr bwMode="auto">
          <a:xfrm flipV="1">
            <a:off x="838200" y="1828800"/>
            <a:ext cx="198120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53" name="Line 37"/>
          <p:cNvSpPr>
            <a:spLocks noChangeShapeType="1"/>
          </p:cNvSpPr>
          <p:nvPr/>
        </p:nvSpPr>
        <p:spPr bwMode="auto">
          <a:xfrm flipV="1">
            <a:off x="838200" y="1828800"/>
            <a:ext cx="396240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 flipV="1">
            <a:off x="1828800" y="1828800"/>
            <a:ext cx="5029200" cy="304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 flipV="1">
            <a:off x="3886200" y="2362200"/>
            <a:ext cx="396240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 flipV="1">
            <a:off x="5791200" y="3581400"/>
            <a:ext cx="1981200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 flipH="1" flipV="1">
            <a:off x="838200" y="4267200"/>
            <a:ext cx="9906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58" name="Line 42"/>
          <p:cNvSpPr>
            <a:spLocks noChangeShapeType="1"/>
          </p:cNvSpPr>
          <p:nvPr/>
        </p:nvSpPr>
        <p:spPr bwMode="auto">
          <a:xfrm flipH="1" flipV="1">
            <a:off x="838200" y="2971800"/>
            <a:ext cx="3048000" cy="1828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59" name="Line 43"/>
          <p:cNvSpPr>
            <a:spLocks noChangeShapeType="1"/>
          </p:cNvSpPr>
          <p:nvPr/>
        </p:nvSpPr>
        <p:spPr bwMode="auto">
          <a:xfrm flipH="1" flipV="1">
            <a:off x="838200" y="1828800"/>
            <a:ext cx="4953000" cy="3048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0" name="Line 44"/>
          <p:cNvSpPr>
            <a:spLocks noChangeShapeType="1"/>
          </p:cNvSpPr>
          <p:nvPr/>
        </p:nvSpPr>
        <p:spPr bwMode="auto">
          <a:xfrm flipH="1" flipV="1">
            <a:off x="2819400" y="1828800"/>
            <a:ext cx="4953000" cy="297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1" name="Line 45"/>
          <p:cNvSpPr>
            <a:spLocks noChangeShapeType="1"/>
          </p:cNvSpPr>
          <p:nvPr/>
        </p:nvSpPr>
        <p:spPr bwMode="auto">
          <a:xfrm flipH="1" flipV="1">
            <a:off x="4800600" y="1828800"/>
            <a:ext cx="2971800" cy="1752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2" name="Line 46"/>
          <p:cNvSpPr>
            <a:spLocks noChangeShapeType="1"/>
          </p:cNvSpPr>
          <p:nvPr/>
        </p:nvSpPr>
        <p:spPr bwMode="auto">
          <a:xfrm flipH="1" flipV="1">
            <a:off x="6858000" y="1828800"/>
            <a:ext cx="9906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3" name="Line 47"/>
          <p:cNvSpPr>
            <a:spLocks noChangeShapeType="1"/>
          </p:cNvSpPr>
          <p:nvPr/>
        </p:nvSpPr>
        <p:spPr bwMode="auto">
          <a:xfrm>
            <a:off x="838200" y="1828800"/>
            <a:ext cx="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1828800" y="2438400"/>
            <a:ext cx="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5" name="Line 49"/>
          <p:cNvSpPr>
            <a:spLocks noChangeShapeType="1"/>
          </p:cNvSpPr>
          <p:nvPr/>
        </p:nvSpPr>
        <p:spPr bwMode="auto">
          <a:xfrm>
            <a:off x="2819400" y="1828800"/>
            <a:ext cx="7620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6" name="Line 50"/>
          <p:cNvSpPr>
            <a:spLocks noChangeShapeType="1"/>
          </p:cNvSpPr>
          <p:nvPr/>
        </p:nvSpPr>
        <p:spPr bwMode="auto">
          <a:xfrm>
            <a:off x="4800600" y="1828800"/>
            <a:ext cx="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7" name="Line 51"/>
          <p:cNvSpPr>
            <a:spLocks noChangeShapeType="1"/>
          </p:cNvSpPr>
          <p:nvPr/>
        </p:nvSpPr>
        <p:spPr bwMode="auto">
          <a:xfrm flipH="1">
            <a:off x="5791200" y="2438400"/>
            <a:ext cx="7620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8" name="Line 52"/>
          <p:cNvSpPr>
            <a:spLocks noChangeShapeType="1"/>
          </p:cNvSpPr>
          <p:nvPr/>
        </p:nvSpPr>
        <p:spPr bwMode="auto">
          <a:xfrm flipH="1">
            <a:off x="6781800" y="1828800"/>
            <a:ext cx="7620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69" name="Line 53"/>
          <p:cNvSpPr>
            <a:spLocks noChangeShapeType="1"/>
          </p:cNvSpPr>
          <p:nvPr/>
        </p:nvSpPr>
        <p:spPr bwMode="auto">
          <a:xfrm flipH="1">
            <a:off x="7772400" y="2362200"/>
            <a:ext cx="76200" cy="2438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0" name="Line 54"/>
          <p:cNvSpPr>
            <a:spLocks noChangeShapeType="1"/>
          </p:cNvSpPr>
          <p:nvPr/>
        </p:nvSpPr>
        <p:spPr bwMode="auto">
          <a:xfrm>
            <a:off x="3810000" y="2438400"/>
            <a:ext cx="76200" cy="236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1" name="Oval 55"/>
          <p:cNvSpPr>
            <a:spLocks noChangeArrowheads="1"/>
          </p:cNvSpPr>
          <p:nvPr/>
        </p:nvSpPr>
        <p:spPr bwMode="auto">
          <a:xfrm>
            <a:off x="7772400" y="2286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2" name="Oval 56"/>
          <p:cNvSpPr>
            <a:spLocks noChangeArrowheads="1"/>
          </p:cNvSpPr>
          <p:nvPr/>
        </p:nvSpPr>
        <p:spPr bwMode="auto">
          <a:xfrm>
            <a:off x="7620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3733800" y="3581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4" name="Oval 58"/>
          <p:cNvSpPr>
            <a:spLocks noChangeArrowheads="1"/>
          </p:cNvSpPr>
          <p:nvPr/>
        </p:nvSpPr>
        <p:spPr bwMode="auto">
          <a:xfrm>
            <a:off x="38100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5" name="Oval 59"/>
          <p:cNvSpPr>
            <a:spLocks noChangeArrowheads="1"/>
          </p:cNvSpPr>
          <p:nvPr/>
        </p:nvSpPr>
        <p:spPr bwMode="auto">
          <a:xfrm>
            <a:off x="2743200" y="1752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6" name="Oval 60"/>
          <p:cNvSpPr>
            <a:spLocks noChangeArrowheads="1"/>
          </p:cNvSpPr>
          <p:nvPr/>
        </p:nvSpPr>
        <p:spPr bwMode="auto">
          <a:xfrm>
            <a:off x="2743200" y="2971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7" name="Oval 61"/>
          <p:cNvSpPr>
            <a:spLocks noChangeArrowheads="1"/>
          </p:cNvSpPr>
          <p:nvPr/>
        </p:nvSpPr>
        <p:spPr bwMode="auto">
          <a:xfrm>
            <a:off x="2819400" y="4114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8" name="Oval 62"/>
          <p:cNvSpPr>
            <a:spLocks noChangeArrowheads="1"/>
          </p:cNvSpPr>
          <p:nvPr/>
        </p:nvSpPr>
        <p:spPr bwMode="auto">
          <a:xfrm>
            <a:off x="1752600" y="236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79" name="Oval 63"/>
          <p:cNvSpPr>
            <a:spLocks noChangeArrowheads="1"/>
          </p:cNvSpPr>
          <p:nvPr/>
        </p:nvSpPr>
        <p:spPr bwMode="auto">
          <a:xfrm>
            <a:off x="17526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0" name="Oval 64"/>
          <p:cNvSpPr>
            <a:spLocks noChangeArrowheads="1"/>
          </p:cNvSpPr>
          <p:nvPr/>
        </p:nvSpPr>
        <p:spPr bwMode="auto">
          <a:xfrm>
            <a:off x="17526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1" name="Oval 65"/>
          <p:cNvSpPr>
            <a:spLocks noChangeArrowheads="1"/>
          </p:cNvSpPr>
          <p:nvPr/>
        </p:nvSpPr>
        <p:spPr bwMode="auto">
          <a:xfrm>
            <a:off x="762000" y="1752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2" name="Oval 66"/>
          <p:cNvSpPr>
            <a:spLocks noChangeArrowheads="1"/>
          </p:cNvSpPr>
          <p:nvPr/>
        </p:nvSpPr>
        <p:spPr bwMode="auto">
          <a:xfrm>
            <a:off x="7620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3" name="Oval 67"/>
          <p:cNvSpPr>
            <a:spLocks noChangeArrowheads="1"/>
          </p:cNvSpPr>
          <p:nvPr/>
        </p:nvSpPr>
        <p:spPr bwMode="auto">
          <a:xfrm>
            <a:off x="6781800" y="1828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4" name="Oval 68"/>
          <p:cNvSpPr>
            <a:spLocks noChangeArrowheads="1"/>
          </p:cNvSpPr>
          <p:nvPr/>
        </p:nvSpPr>
        <p:spPr bwMode="auto">
          <a:xfrm>
            <a:off x="6705600" y="2895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5" name="Oval 69"/>
          <p:cNvSpPr>
            <a:spLocks noChangeArrowheads="1"/>
          </p:cNvSpPr>
          <p:nvPr/>
        </p:nvSpPr>
        <p:spPr bwMode="auto">
          <a:xfrm>
            <a:off x="67056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6" name="Oval 70"/>
          <p:cNvSpPr>
            <a:spLocks noChangeArrowheads="1"/>
          </p:cNvSpPr>
          <p:nvPr/>
        </p:nvSpPr>
        <p:spPr bwMode="auto">
          <a:xfrm>
            <a:off x="5791200" y="2438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7" name="Oval 71"/>
          <p:cNvSpPr>
            <a:spLocks noChangeArrowheads="1"/>
          </p:cNvSpPr>
          <p:nvPr/>
        </p:nvSpPr>
        <p:spPr bwMode="auto">
          <a:xfrm>
            <a:off x="5715000" y="3581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8" name="Oval 72"/>
          <p:cNvSpPr>
            <a:spLocks noChangeArrowheads="1"/>
          </p:cNvSpPr>
          <p:nvPr/>
        </p:nvSpPr>
        <p:spPr bwMode="auto">
          <a:xfrm>
            <a:off x="5715000" y="4800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89" name="Oval 73"/>
          <p:cNvSpPr>
            <a:spLocks noChangeArrowheads="1"/>
          </p:cNvSpPr>
          <p:nvPr/>
        </p:nvSpPr>
        <p:spPr bwMode="auto">
          <a:xfrm>
            <a:off x="4724400" y="17526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90" name="Oval 74"/>
          <p:cNvSpPr>
            <a:spLocks noChangeArrowheads="1"/>
          </p:cNvSpPr>
          <p:nvPr/>
        </p:nvSpPr>
        <p:spPr bwMode="auto">
          <a:xfrm>
            <a:off x="4724400" y="29718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91" name="Oval 75"/>
          <p:cNvSpPr>
            <a:spLocks noChangeArrowheads="1"/>
          </p:cNvSpPr>
          <p:nvPr/>
        </p:nvSpPr>
        <p:spPr bwMode="auto">
          <a:xfrm>
            <a:off x="4724400" y="41910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92" name="Oval 76"/>
          <p:cNvSpPr>
            <a:spLocks noChangeArrowheads="1"/>
          </p:cNvSpPr>
          <p:nvPr/>
        </p:nvSpPr>
        <p:spPr bwMode="auto">
          <a:xfrm>
            <a:off x="3733800" y="2362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93" name="Oval 77"/>
          <p:cNvSpPr>
            <a:spLocks noChangeArrowheads="1"/>
          </p:cNvSpPr>
          <p:nvPr/>
        </p:nvSpPr>
        <p:spPr bwMode="auto">
          <a:xfrm>
            <a:off x="7696200" y="35052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9294" name="Oval 78"/>
          <p:cNvSpPr>
            <a:spLocks noChangeArrowheads="1"/>
          </p:cNvSpPr>
          <p:nvPr/>
        </p:nvSpPr>
        <p:spPr bwMode="auto">
          <a:xfrm>
            <a:off x="7696200" y="4724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pic>
        <p:nvPicPr>
          <p:cNvPr id="7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15200" cy="914400"/>
          </a:xfrm>
          <a:solidFill>
            <a:srgbClr val="00FF00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Adjacent channel interference</a:t>
            </a:r>
            <a:endParaRPr lang="en-CA" dirty="0" smtClean="0">
              <a:ea typeface="+mj-ea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33400" y="1066800"/>
            <a:ext cx="7010400" cy="2362200"/>
            <a:chOff x="336" y="672"/>
            <a:chExt cx="4608" cy="1968"/>
          </a:xfrm>
        </p:grpSpPr>
        <p:sp>
          <p:nvSpPr>
            <p:cNvPr id="16388" name="Freeform 4"/>
            <p:cNvSpPr>
              <a:spLocks/>
            </p:cNvSpPr>
            <p:nvPr/>
          </p:nvSpPr>
          <p:spPr bwMode="auto">
            <a:xfrm>
              <a:off x="336" y="1064"/>
              <a:ext cx="2112" cy="1528"/>
            </a:xfrm>
            <a:custGeom>
              <a:avLst/>
              <a:gdLst>
                <a:gd name="T0" fmla="*/ 0 w 2112"/>
                <a:gd name="T1" fmla="*/ 1528 h 1528"/>
                <a:gd name="T2" fmla="*/ 432 w 2112"/>
                <a:gd name="T3" fmla="*/ 1096 h 1528"/>
                <a:gd name="T4" fmla="*/ 672 w 2112"/>
                <a:gd name="T5" fmla="*/ 568 h 1528"/>
                <a:gd name="T6" fmla="*/ 816 w 2112"/>
                <a:gd name="T7" fmla="*/ 88 h 1528"/>
                <a:gd name="T8" fmla="*/ 1008 w 2112"/>
                <a:gd name="T9" fmla="*/ 40 h 1528"/>
                <a:gd name="T10" fmla="*/ 1248 w 2112"/>
                <a:gd name="T11" fmla="*/ 232 h 1528"/>
                <a:gd name="T12" fmla="*/ 1392 w 2112"/>
                <a:gd name="T13" fmla="*/ 664 h 1528"/>
                <a:gd name="T14" fmla="*/ 1584 w 2112"/>
                <a:gd name="T15" fmla="*/ 904 h 1528"/>
                <a:gd name="T16" fmla="*/ 1824 w 2112"/>
                <a:gd name="T17" fmla="*/ 1192 h 1528"/>
                <a:gd name="T18" fmla="*/ 2112 w 2112"/>
                <a:gd name="T19" fmla="*/ 1384 h 15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12" h="1528">
                  <a:moveTo>
                    <a:pt x="0" y="1528"/>
                  </a:moveTo>
                  <a:cubicBezTo>
                    <a:pt x="160" y="1392"/>
                    <a:pt x="320" y="1256"/>
                    <a:pt x="432" y="1096"/>
                  </a:cubicBezTo>
                  <a:cubicBezTo>
                    <a:pt x="544" y="936"/>
                    <a:pt x="608" y="736"/>
                    <a:pt x="672" y="568"/>
                  </a:cubicBezTo>
                  <a:cubicBezTo>
                    <a:pt x="736" y="400"/>
                    <a:pt x="760" y="176"/>
                    <a:pt x="816" y="88"/>
                  </a:cubicBezTo>
                  <a:cubicBezTo>
                    <a:pt x="872" y="0"/>
                    <a:pt x="936" y="16"/>
                    <a:pt x="1008" y="40"/>
                  </a:cubicBezTo>
                  <a:cubicBezTo>
                    <a:pt x="1080" y="64"/>
                    <a:pt x="1184" y="128"/>
                    <a:pt x="1248" y="232"/>
                  </a:cubicBezTo>
                  <a:cubicBezTo>
                    <a:pt x="1312" y="336"/>
                    <a:pt x="1336" y="552"/>
                    <a:pt x="1392" y="664"/>
                  </a:cubicBezTo>
                  <a:cubicBezTo>
                    <a:pt x="1448" y="776"/>
                    <a:pt x="1512" y="816"/>
                    <a:pt x="1584" y="904"/>
                  </a:cubicBezTo>
                  <a:cubicBezTo>
                    <a:pt x="1656" y="992"/>
                    <a:pt x="1736" y="1112"/>
                    <a:pt x="1824" y="1192"/>
                  </a:cubicBezTo>
                  <a:cubicBezTo>
                    <a:pt x="1912" y="1272"/>
                    <a:pt x="2012" y="1328"/>
                    <a:pt x="2112" y="1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auto">
            <a:xfrm>
              <a:off x="1392" y="1104"/>
              <a:ext cx="2112" cy="1528"/>
            </a:xfrm>
            <a:custGeom>
              <a:avLst/>
              <a:gdLst>
                <a:gd name="T0" fmla="*/ 0 w 2112"/>
                <a:gd name="T1" fmla="*/ 1528 h 1528"/>
                <a:gd name="T2" fmla="*/ 432 w 2112"/>
                <a:gd name="T3" fmla="*/ 1096 h 1528"/>
                <a:gd name="T4" fmla="*/ 672 w 2112"/>
                <a:gd name="T5" fmla="*/ 568 h 1528"/>
                <a:gd name="T6" fmla="*/ 816 w 2112"/>
                <a:gd name="T7" fmla="*/ 88 h 1528"/>
                <a:gd name="T8" fmla="*/ 1008 w 2112"/>
                <a:gd name="T9" fmla="*/ 40 h 1528"/>
                <a:gd name="T10" fmla="*/ 1248 w 2112"/>
                <a:gd name="T11" fmla="*/ 232 h 1528"/>
                <a:gd name="T12" fmla="*/ 1392 w 2112"/>
                <a:gd name="T13" fmla="*/ 664 h 1528"/>
                <a:gd name="T14" fmla="*/ 1584 w 2112"/>
                <a:gd name="T15" fmla="*/ 904 h 1528"/>
                <a:gd name="T16" fmla="*/ 1824 w 2112"/>
                <a:gd name="T17" fmla="*/ 1192 h 1528"/>
                <a:gd name="T18" fmla="*/ 2112 w 2112"/>
                <a:gd name="T19" fmla="*/ 1384 h 15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12" h="1528">
                  <a:moveTo>
                    <a:pt x="0" y="1528"/>
                  </a:moveTo>
                  <a:cubicBezTo>
                    <a:pt x="160" y="1392"/>
                    <a:pt x="320" y="1256"/>
                    <a:pt x="432" y="1096"/>
                  </a:cubicBezTo>
                  <a:cubicBezTo>
                    <a:pt x="544" y="936"/>
                    <a:pt x="608" y="736"/>
                    <a:pt x="672" y="568"/>
                  </a:cubicBezTo>
                  <a:cubicBezTo>
                    <a:pt x="736" y="400"/>
                    <a:pt x="760" y="176"/>
                    <a:pt x="816" y="88"/>
                  </a:cubicBezTo>
                  <a:cubicBezTo>
                    <a:pt x="872" y="0"/>
                    <a:pt x="936" y="16"/>
                    <a:pt x="1008" y="40"/>
                  </a:cubicBezTo>
                  <a:cubicBezTo>
                    <a:pt x="1080" y="64"/>
                    <a:pt x="1184" y="128"/>
                    <a:pt x="1248" y="232"/>
                  </a:cubicBezTo>
                  <a:cubicBezTo>
                    <a:pt x="1312" y="336"/>
                    <a:pt x="1336" y="552"/>
                    <a:pt x="1392" y="664"/>
                  </a:cubicBezTo>
                  <a:cubicBezTo>
                    <a:pt x="1448" y="776"/>
                    <a:pt x="1512" y="816"/>
                    <a:pt x="1584" y="904"/>
                  </a:cubicBezTo>
                  <a:cubicBezTo>
                    <a:pt x="1656" y="992"/>
                    <a:pt x="1736" y="1112"/>
                    <a:pt x="1824" y="1192"/>
                  </a:cubicBezTo>
                  <a:cubicBezTo>
                    <a:pt x="1912" y="1272"/>
                    <a:pt x="2012" y="1328"/>
                    <a:pt x="2112" y="1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auto">
            <a:xfrm>
              <a:off x="2832" y="960"/>
              <a:ext cx="2112" cy="1528"/>
            </a:xfrm>
            <a:custGeom>
              <a:avLst/>
              <a:gdLst>
                <a:gd name="T0" fmla="*/ 0 w 2112"/>
                <a:gd name="T1" fmla="*/ 1528 h 1528"/>
                <a:gd name="T2" fmla="*/ 432 w 2112"/>
                <a:gd name="T3" fmla="*/ 1096 h 1528"/>
                <a:gd name="T4" fmla="*/ 672 w 2112"/>
                <a:gd name="T5" fmla="*/ 568 h 1528"/>
                <a:gd name="T6" fmla="*/ 816 w 2112"/>
                <a:gd name="T7" fmla="*/ 88 h 1528"/>
                <a:gd name="T8" fmla="*/ 1008 w 2112"/>
                <a:gd name="T9" fmla="*/ 40 h 1528"/>
                <a:gd name="T10" fmla="*/ 1248 w 2112"/>
                <a:gd name="T11" fmla="*/ 232 h 1528"/>
                <a:gd name="T12" fmla="*/ 1392 w 2112"/>
                <a:gd name="T13" fmla="*/ 664 h 1528"/>
                <a:gd name="T14" fmla="*/ 1584 w 2112"/>
                <a:gd name="T15" fmla="*/ 904 h 1528"/>
                <a:gd name="T16" fmla="*/ 1824 w 2112"/>
                <a:gd name="T17" fmla="*/ 1192 h 1528"/>
                <a:gd name="T18" fmla="*/ 2112 w 2112"/>
                <a:gd name="T19" fmla="*/ 1384 h 15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112" h="1528">
                  <a:moveTo>
                    <a:pt x="0" y="1528"/>
                  </a:moveTo>
                  <a:cubicBezTo>
                    <a:pt x="160" y="1392"/>
                    <a:pt x="320" y="1256"/>
                    <a:pt x="432" y="1096"/>
                  </a:cubicBezTo>
                  <a:cubicBezTo>
                    <a:pt x="544" y="936"/>
                    <a:pt x="608" y="736"/>
                    <a:pt x="672" y="568"/>
                  </a:cubicBezTo>
                  <a:cubicBezTo>
                    <a:pt x="736" y="400"/>
                    <a:pt x="760" y="176"/>
                    <a:pt x="816" y="88"/>
                  </a:cubicBezTo>
                  <a:cubicBezTo>
                    <a:pt x="872" y="0"/>
                    <a:pt x="936" y="16"/>
                    <a:pt x="1008" y="40"/>
                  </a:cubicBezTo>
                  <a:cubicBezTo>
                    <a:pt x="1080" y="64"/>
                    <a:pt x="1184" y="128"/>
                    <a:pt x="1248" y="232"/>
                  </a:cubicBezTo>
                  <a:cubicBezTo>
                    <a:pt x="1312" y="336"/>
                    <a:pt x="1336" y="552"/>
                    <a:pt x="1392" y="664"/>
                  </a:cubicBezTo>
                  <a:cubicBezTo>
                    <a:pt x="1448" y="776"/>
                    <a:pt x="1512" y="816"/>
                    <a:pt x="1584" y="904"/>
                  </a:cubicBezTo>
                  <a:cubicBezTo>
                    <a:pt x="1656" y="992"/>
                    <a:pt x="1736" y="1112"/>
                    <a:pt x="1824" y="1192"/>
                  </a:cubicBezTo>
                  <a:cubicBezTo>
                    <a:pt x="1912" y="1272"/>
                    <a:pt x="2012" y="1328"/>
                    <a:pt x="2112" y="13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1872" y="720"/>
              <a:ext cx="96" cy="18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6392" name="Line 8"/>
            <p:cNvSpPr>
              <a:spLocks noChangeShapeType="1"/>
            </p:cNvSpPr>
            <p:nvPr/>
          </p:nvSpPr>
          <p:spPr bwMode="auto">
            <a:xfrm>
              <a:off x="816" y="864"/>
              <a:ext cx="48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auto">
            <a:xfrm>
              <a:off x="1392" y="2016"/>
              <a:ext cx="576" cy="624"/>
            </a:xfrm>
            <a:custGeom>
              <a:avLst/>
              <a:gdLst>
                <a:gd name="T0" fmla="*/ 528 w 576"/>
                <a:gd name="T1" fmla="*/ 0 h 624"/>
                <a:gd name="T2" fmla="*/ 576 w 576"/>
                <a:gd name="T3" fmla="*/ 576 h 624"/>
                <a:gd name="T4" fmla="*/ 0 w 576"/>
                <a:gd name="T5" fmla="*/ 624 h 624"/>
                <a:gd name="T6" fmla="*/ 288 w 576"/>
                <a:gd name="T7" fmla="*/ 336 h 624"/>
                <a:gd name="T8" fmla="*/ 480 w 576"/>
                <a:gd name="T9" fmla="*/ 96 h 624"/>
                <a:gd name="T10" fmla="*/ 528 w 576"/>
                <a:gd name="T11" fmla="*/ 0 h 6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6" h="624">
                  <a:moveTo>
                    <a:pt x="528" y="0"/>
                  </a:moveTo>
                  <a:lnTo>
                    <a:pt x="576" y="576"/>
                  </a:lnTo>
                  <a:lnTo>
                    <a:pt x="0" y="624"/>
                  </a:lnTo>
                  <a:lnTo>
                    <a:pt x="288" y="336"/>
                  </a:lnTo>
                  <a:lnTo>
                    <a:pt x="480" y="96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Text Box 10"/>
            <p:cNvSpPr txBox="1">
              <a:spLocks noChangeArrowheads="1"/>
            </p:cNvSpPr>
            <p:nvPr/>
          </p:nvSpPr>
          <p:spPr bwMode="auto">
            <a:xfrm>
              <a:off x="720" y="672"/>
              <a:ext cx="1680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ea typeface="ＭＳ Ｐゴシック" charset="0"/>
                </a:rPr>
                <a:t>Receiver filter</a:t>
              </a:r>
              <a:endParaRPr lang="en-CA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6395" name="Text Box 11"/>
            <p:cNvSpPr txBox="1">
              <a:spLocks noChangeArrowheads="1"/>
            </p:cNvSpPr>
            <p:nvPr/>
          </p:nvSpPr>
          <p:spPr bwMode="auto">
            <a:xfrm>
              <a:off x="1200" y="1680"/>
              <a:ext cx="432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ea typeface="ＭＳ Ｐゴシック" charset="0"/>
                </a:rPr>
                <a:t>f1</a:t>
              </a:r>
              <a:endParaRPr lang="en-CA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6396" name="Text Box 12"/>
            <p:cNvSpPr txBox="1">
              <a:spLocks noChangeArrowheads="1"/>
            </p:cNvSpPr>
            <p:nvPr/>
          </p:nvSpPr>
          <p:spPr bwMode="auto">
            <a:xfrm>
              <a:off x="3648" y="1632"/>
              <a:ext cx="432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ea typeface="ＭＳ Ｐゴシック" charset="0"/>
                </a:rPr>
                <a:t>f3</a:t>
              </a:r>
              <a:endParaRPr lang="en-CA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6397" name="Text Box 13"/>
            <p:cNvSpPr txBox="1">
              <a:spLocks noChangeArrowheads="1"/>
            </p:cNvSpPr>
            <p:nvPr/>
          </p:nvSpPr>
          <p:spPr bwMode="auto">
            <a:xfrm>
              <a:off x="2256" y="1632"/>
              <a:ext cx="432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ea typeface="ＭＳ Ｐゴシック" charset="0"/>
                </a:rPr>
                <a:t>f2</a:t>
              </a:r>
              <a:endParaRPr lang="en-CA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1392" y="1824"/>
              <a:ext cx="1584" cy="3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latin typeface="Times New Roman" charset="0"/>
                  <a:ea typeface="ＭＳ Ｐゴシック" charset="0"/>
                </a:rPr>
                <a:t>interference</a:t>
              </a:r>
              <a:endParaRPr lang="en-CA"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0" y="3352800"/>
            <a:ext cx="92202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latin typeface="Times New Roman" charset="0"/>
                <a:ea typeface="ＭＳ Ｐゴシック" charset="0"/>
              </a:rPr>
              <a:t>Co-site</a:t>
            </a:r>
            <a:r>
              <a:rPr lang="en-US" sz="3200">
                <a:latin typeface="Times New Roman" charset="0"/>
                <a:ea typeface="ＭＳ Ｐゴシック" charset="0"/>
              </a:rPr>
              <a:t> constraint: channels in the same cell must be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</a:t>
            </a:r>
            <a:r>
              <a:rPr lang="en-US" sz="3200">
                <a:latin typeface="Times New Roman" charset="0"/>
                <a:ea typeface="ＭＳ Ｐゴシック" charset="0"/>
              </a:rPr>
              <a:t>c</a:t>
            </a:r>
            <a:r>
              <a:rPr lang="en-US" sz="3200" baseline="-25000">
                <a:latin typeface="Times New Roman" charset="0"/>
                <a:ea typeface="ＭＳ Ｐゴシック" charset="0"/>
              </a:rPr>
              <a:t>0</a:t>
            </a:r>
            <a:r>
              <a:rPr lang="en-US" sz="3200">
                <a:latin typeface="Times New Roman" charset="0"/>
                <a:ea typeface="ＭＳ Ｐゴシック" charset="0"/>
              </a:rPr>
              <a:t> apart</a:t>
            </a:r>
          </a:p>
          <a:p>
            <a:pPr>
              <a:defRPr/>
            </a:pPr>
            <a:r>
              <a:rPr lang="en-US" sz="3200" b="1">
                <a:latin typeface="Times New Roman" charset="0"/>
                <a:ea typeface="ＭＳ Ｐゴシック" charset="0"/>
              </a:rPr>
              <a:t>Adjacent-site</a:t>
            </a:r>
            <a:r>
              <a:rPr lang="en-US" sz="3200">
                <a:latin typeface="Times New Roman" charset="0"/>
                <a:ea typeface="ＭＳ Ｐゴシック" charset="0"/>
              </a:rPr>
              <a:t> constraint: channels assigned to neighboring cells must be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</a:t>
            </a:r>
            <a:r>
              <a:rPr lang="en-US" sz="3200">
                <a:latin typeface="Times New Roman" charset="0"/>
                <a:ea typeface="ＭＳ Ｐゴシック" charset="0"/>
              </a:rPr>
              <a:t>c</a:t>
            </a:r>
            <a:r>
              <a:rPr lang="en-US" sz="3200" baseline="-25000">
                <a:latin typeface="Times New Roman" charset="0"/>
                <a:ea typeface="ＭＳ Ｐゴシック" charset="0"/>
              </a:rPr>
              <a:t>1</a:t>
            </a:r>
            <a:r>
              <a:rPr lang="en-US" sz="3200">
                <a:latin typeface="Times New Roman" charset="0"/>
                <a:ea typeface="ＭＳ Ｐゴシック" charset="0"/>
              </a:rPr>
              <a:t> apart</a:t>
            </a:r>
          </a:p>
          <a:p>
            <a:pPr>
              <a:defRPr/>
            </a:pPr>
            <a:r>
              <a:rPr lang="en-US" sz="3200" b="1">
                <a:latin typeface="Times New Roman" charset="0"/>
                <a:ea typeface="ＭＳ Ｐゴシック" charset="0"/>
              </a:rPr>
              <a:t>Inter-site</a:t>
            </a:r>
            <a:r>
              <a:rPr lang="en-US" sz="3200">
                <a:latin typeface="Times New Roman" charset="0"/>
                <a:ea typeface="ＭＳ Ｐゴシック" charset="0"/>
              </a:rPr>
              <a:t> constraint: channels assigned to cells that are </a:t>
            </a:r>
            <a:r>
              <a:rPr lang="en-US" sz="3200" b="1">
                <a:latin typeface="Times New Roman" charset="0"/>
                <a:ea typeface="ＭＳ Ｐゴシック" charset="0"/>
              </a:rPr>
              <a:t>r</a:t>
            </a:r>
            <a:r>
              <a:rPr lang="en-US" sz="3200">
                <a:latin typeface="Times New Roman" charset="0"/>
                <a:ea typeface="ＭＳ Ｐゴシック" charset="0"/>
              </a:rPr>
              <a:t> cells apart must be </a:t>
            </a:r>
            <a:r>
              <a:rPr lang="en-US" sz="3200" b="1">
                <a:latin typeface="Times New Roman" charset="0"/>
                <a:ea typeface="ＭＳ Ｐゴシック" charset="0"/>
                <a:sym typeface="Symbol" charset="0"/>
              </a:rPr>
              <a:t>c</a:t>
            </a:r>
            <a:r>
              <a:rPr lang="en-US" sz="3200" b="1" baseline="-25000">
                <a:latin typeface="Times New Roman" charset="0"/>
                <a:ea typeface="ＭＳ Ｐゴシック" charset="0"/>
                <a:sym typeface="Symbol" charset="0"/>
              </a:rPr>
              <a:t>r</a:t>
            </a:r>
            <a:r>
              <a:rPr lang="en-US" sz="3200" baseline="-25000">
                <a:latin typeface="Times New Roman" charset="0"/>
                <a:ea typeface="ＭＳ Ｐゴシック" charset="0"/>
                <a:sym typeface="Symbol" charset="0"/>
              </a:rPr>
              <a:t> </a:t>
            </a:r>
            <a:r>
              <a:rPr lang="en-US" sz="3200">
                <a:latin typeface="Times New Roman" charset="0"/>
                <a:ea typeface="ＭＳ Ｐゴシック" charset="0"/>
                <a:sym typeface="Symbol" charset="0"/>
              </a:rPr>
              <a:t>apart</a:t>
            </a:r>
            <a:endParaRPr lang="en-CA" sz="3200">
              <a:latin typeface="Times New Roman" charset="0"/>
              <a:ea typeface="ＭＳ Ｐゴシック" charset="0"/>
            </a:endParaRPr>
          </a:p>
        </p:txBody>
      </p:sp>
      <p:pic>
        <p:nvPicPr>
          <p:cNvPr id="1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 in 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handoff strategies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channel assignment strategies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295400" y="0"/>
            <a:ext cx="7696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en-US" sz="4400">
                <a:solidFill>
                  <a:schemeClr val="tx2"/>
                </a:solidFill>
                <a:latin typeface="Times New Roman" charset="0"/>
                <a:ea typeface="ＭＳ Ｐゴシック" charset="0"/>
              </a:rPr>
              <a:t>Cell structure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685800"/>
            <a:ext cx="91440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latin typeface="Times New Roman" charset="0"/>
                <a:ea typeface="ＭＳ Ｐゴシック" charset="0"/>
              </a:rPr>
              <a:t>Implements space division multiplex: base station covers a certain transmission area (cell)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latin typeface="Times New Roman" charset="0"/>
                <a:ea typeface="ＭＳ Ｐゴシック" charset="0"/>
              </a:rPr>
              <a:t>Mobile users communicate only via the base station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latin typeface="Times New Roman" charset="0"/>
                <a:ea typeface="ＭＳ Ｐゴシック" charset="0"/>
              </a:rPr>
              <a:t>Advantages of cell structures: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higher capacity, higher number of users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less transmission power needed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more robust, decentralized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base station deals with interference locally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>
                <a:latin typeface="Times New Roman" charset="0"/>
                <a:ea typeface="ＭＳ Ｐゴシック" charset="0"/>
              </a:rPr>
              <a:t>Cell sizes from some 100 m in cities to, e.g., 35 km on the country side (GSM) - even more for higher frequencies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15200" cy="1143000"/>
          </a:xfrm>
          <a:solidFill>
            <a:srgbClr val="00FF00"/>
          </a:solidFill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+mj-ea"/>
              </a:rPr>
              <a:t>Cellular architecture</a:t>
            </a:r>
            <a:endParaRPr lang="en-CA" dirty="0" smtClean="0">
              <a:ea typeface="+mj-ea"/>
            </a:endParaRP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228600" y="24511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2192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200150" y="3073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2171700" y="24511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228600" y="36957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838200" y="2514600"/>
            <a:ext cx="76200" cy="533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838200" y="3810000"/>
            <a:ext cx="76200" cy="533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1828800" y="3124200"/>
            <a:ext cx="76200" cy="533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>
            <a:off x="2743200" y="2514600"/>
            <a:ext cx="76200" cy="533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1828800" y="1905000"/>
            <a:ext cx="76200" cy="5334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3429000" y="1233488"/>
            <a:ext cx="6019800" cy="204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/>
              <a:t>One low power transmitter per cell</a:t>
            </a:r>
          </a:p>
          <a:p>
            <a:r>
              <a:rPr lang="en-US" sz="3200"/>
              <a:t>Frequency reuse–limited spectrum</a:t>
            </a:r>
          </a:p>
          <a:p>
            <a:r>
              <a:rPr lang="en-US" sz="3200"/>
              <a:t>Cell splitting to increase capacity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838200" y="32004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A</a:t>
            </a:r>
            <a:endParaRPr lang="en-CA">
              <a:latin typeface="Times New Roman" charset="0"/>
              <a:ea typeface="ＭＳ Ｐゴシック" charset="0"/>
            </a:endParaRP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447800" y="2971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0"/>
              </a:rPr>
              <a:t>B</a:t>
            </a:r>
            <a:endParaRPr lang="en-CA">
              <a:latin typeface="Times New Roman" charset="0"/>
              <a:ea typeface="ＭＳ Ｐゴシック" charset="0"/>
            </a:endParaRPr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 rot="-8906302">
            <a:off x="838200" y="3124200"/>
            <a:ext cx="533400" cy="228600"/>
          </a:xfrm>
          <a:prstGeom prst="lightningBol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 rot="-12744171">
            <a:off x="1066800" y="2743200"/>
            <a:ext cx="363538" cy="563563"/>
          </a:xfrm>
          <a:prstGeom prst="lightningBol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 rot="-2598493">
            <a:off x="1143000" y="3429000"/>
            <a:ext cx="381000" cy="304800"/>
          </a:xfrm>
          <a:prstGeom prst="lightningBol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17" name="AutoShape 21"/>
          <p:cNvSpPr>
            <a:spLocks noChangeArrowheads="1"/>
          </p:cNvSpPr>
          <p:nvPr/>
        </p:nvSpPr>
        <p:spPr bwMode="auto">
          <a:xfrm>
            <a:off x="1371600" y="3276600"/>
            <a:ext cx="381000" cy="304800"/>
          </a:xfrm>
          <a:prstGeom prst="lightningBol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2133600" y="4256088"/>
            <a:ext cx="7010400" cy="207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latin typeface="Times New Roman" charset="0"/>
                <a:ea typeface="ＭＳ Ｐゴシック" charset="0"/>
              </a:rPr>
              <a:t>Reuse distance</a:t>
            </a:r>
            <a:r>
              <a:rPr lang="en-US" sz="3200">
                <a:latin typeface="Times New Roman" charset="0"/>
                <a:ea typeface="ＭＳ Ｐゴシック" charset="0"/>
              </a:rPr>
              <a:t>:</a:t>
            </a:r>
            <a:r>
              <a:rPr lang="en-US">
                <a:latin typeface="Times New Roman" charset="0"/>
                <a:ea typeface="ＭＳ Ｐゴシック" charset="0"/>
              </a:rPr>
              <a:t> </a:t>
            </a:r>
            <a:r>
              <a:rPr lang="en-US" sz="2800">
                <a:latin typeface="Times New Roman" charset="0"/>
                <a:ea typeface="ＭＳ Ｐゴシック" charset="0"/>
              </a:rPr>
              <a:t>minimum distance between two cells using same channel for satisfactory </a:t>
            </a:r>
            <a:r>
              <a:rPr lang="en-US" sz="2800" i="1">
                <a:latin typeface="Times New Roman" charset="0"/>
                <a:ea typeface="ＭＳ Ｐゴシック" charset="0"/>
              </a:rPr>
              <a:t>signal to noise ratio</a:t>
            </a:r>
          </a:p>
          <a:p>
            <a:pPr>
              <a:defRPr/>
            </a:pPr>
            <a:r>
              <a:rPr lang="en-US" sz="2800">
                <a:latin typeface="Times New Roman" charset="0"/>
                <a:ea typeface="ＭＳ Ｐゴシック" charset="0"/>
              </a:rPr>
              <a:t>Measured in # of cells in between</a:t>
            </a:r>
            <a:endParaRPr lang="en-CA" sz="2800">
              <a:latin typeface="Times New Roman" charset="0"/>
              <a:ea typeface="ＭＳ Ｐゴシック" charset="0"/>
            </a:endParaRPr>
          </a:p>
        </p:txBody>
      </p:sp>
      <p:pic>
        <p:nvPicPr>
          <p:cNvPr id="2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a typeface="+mj-ea"/>
              </a:rPr>
              <a:t>Problems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81100"/>
            <a:ext cx="91440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>
                <a:ea typeface="+mn-ea"/>
              </a:rPr>
              <a:t>Propagation path loss for signal power: quadratic or higher in distance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>
                <a:ea typeface="+mn-ea"/>
              </a:rPr>
              <a:t>fixed network needed for the base stations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b="1" smtClean="0">
                <a:ea typeface="+mn-ea"/>
              </a:rPr>
              <a:t>handover</a:t>
            </a:r>
            <a:r>
              <a:rPr lang="en-US" sz="2400" smtClean="0">
                <a:ea typeface="+mn-ea"/>
              </a:rPr>
              <a:t> (changing from one cell to another) necessary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>
                <a:ea typeface="+mn-ea"/>
              </a:rPr>
              <a:t>interference with other cells: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smtClean="0">
                <a:ea typeface="+mn-ea"/>
              </a:rPr>
              <a:t>Co-channel interference:</a:t>
            </a:r>
            <a:r>
              <a:rPr lang="en-US" sz="2800" smtClean="0">
                <a:ea typeface="+mn-ea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smtClean="0">
                <a:ea typeface="+mn-ea"/>
              </a:rPr>
              <a:t>	Transmission on same frequency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smtClean="0">
                <a:ea typeface="+mn-ea"/>
              </a:rPr>
              <a:t>Adjacent channel interference: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smtClean="0">
                <a:ea typeface="+mn-ea"/>
              </a:rPr>
              <a:t>	Transmission on close frequencies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smtClean="0">
              <a:ea typeface="+mn-ea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sz="3600" dirty="0" smtClean="0">
                <a:ea typeface="+mj-ea"/>
              </a:rPr>
              <a:t>Reuse pattern for reuse distance 2?</a:t>
            </a:r>
            <a:endParaRPr lang="en-CA" sz="3600" dirty="0" smtClean="0">
              <a:ea typeface="+mj-ea"/>
            </a:endParaRP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228600" y="24511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12192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12192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2004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228600" y="36957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22098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32004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22098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32004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12192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22098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5" name="AutoShape 15"/>
          <p:cNvSpPr>
            <a:spLocks noChangeArrowheads="1"/>
          </p:cNvSpPr>
          <p:nvPr/>
        </p:nvSpPr>
        <p:spPr bwMode="auto">
          <a:xfrm>
            <a:off x="51816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41910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1816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41910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41910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51816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61" name="AutoShape 21"/>
          <p:cNvSpPr>
            <a:spLocks noChangeArrowheads="1"/>
          </p:cNvSpPr>
          <p:nvPr/>
        </p:nvSpPr>
        <p:spPr bwMode="auto">
          <a:xfrm>
            <a:off x="61722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62" name="AutoShape 22"/>
          <p:cNvSpPr>
            <a:spLocks noChangeArrowheads="1"/>
          </p:cNvSpPr>
          <p:nvPr/>
        </p:nvSpPr>
        <p:spPr bwMode="auto">
          <a:xfrm>
            <a:off x="61722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63" name="AutoShape 23"/>
          <p:cNvSpPr>
            <a:spLocks noChangeArrowheads="1"/>
          </p:cNvSpPr>
          <p:nvPr/>
        </p:nvSpPr>
        <p:spPr bwMode="auto">
          <a:xfrm>
            <a:off x="61722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64" name="AutoShape 24"/>
          <p:cNvSpPr>
            <a:spLocks noChangeArrowheads="1"/>
          </p:cNvSpPr>
          <p:nvPr/>
        </p:nvSpPr>
        <p:spPr bwMode="auto">
          <a:xfrm>
            <a:off x="71628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65" name="AutoShape 25"/>
          <p:cNvSpPr>
            <a:spLocks noChangeArrowheads="1"/>
          </p:cNvSpPr>
          <p:nvPr/>
        </p:nvSpPr>
        <p:spPr bwMode="auto">
          <a:xfrm>
            <a:off x="71628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66" name="AutoShape 26"/>
          <p:cNvSpPr>
            <a:spLocks noChangeArrowheads="1"/>
          </p:cNvSpPr>
          <p:nvPr/>
        </p:nvSpPr>
        <p:spPr bwMode="auto">
          <a:xfrm>
            <a:off x="71628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0" y="5486400"/>
            <a:ext cx="86868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One frequency can be (re)used in all cells of the same color</a:t>
            </a:r>
          </a:p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Minimize number of frequencies=colors</a:t>
            </a:r>
            <a:endParaRPr lang="en-CA" sz="28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268" name="AutoShape 28"/>
          <p:cNvSpPr>
            <a:spLocks noChangeArrowheads="1"/>
          </p:cNvSpPr>
          <p:nvPr/>
        </p:nvSpPr>
        <p:spPr bwMode="auto">
          <a:xfrm>
            <a:off x="2286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pic>
        <p:nvPicPr>
          <p:cNvPr id="29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239000" cy="9906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Reuse distance 2 – reuse pattern</a:t>
            </a:r>
            <a:endParaRPr lang="en-CA" dirty="0" smtClean="0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228600" y="24511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2192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2192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32004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228600" y="36957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39" name="AutoShape 19"/>
          <p:cNvSpPr>
            <a:spLocks noChangeArrowheads="1"/>
          </p:cNvSpPr>
          <p:nvPr/>
        </p:nvSpPr>
        <p:spPr bwMode="auto">
          <a:xfrm>
            <a:off x="22098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0" name="AutoShape 20"/>
          <p:cNvSpPr>
            <a:spLocks noChangeArrowheads="1"/>
          </p:cNvSpPr>
          <p:nvPr/>
        </p:nvSpPr>
        <p:spPr bwMode="auto">
          <a:xfrm>
            <a:off x="32004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1" name="AutoShape 21"/>
          <p:cNvSpPr>
            <a:spLocks noChangeArrowheads="1"/>
          </p:cNvSpPr>
          <p:nvPr/>
        </p:nvSpPr>
        <p:spPr bwMode="auto">
          <a:xfrm>
            <a:off x="22098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32004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>
            <a:off x="12192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>
            <a:off x="22098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>
            <a:off x="51816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6" name="AutoShape 26"/>
          <p:cNvSpPr>
            <a:spLocks noChangeArrowheads="1"/>
          </p:cNvSpPr>
          <p:nvPr/>
        </p:nvSpPr>
        <p:spPr bwMode="auto">
          <a:xfrm>
            <a:off x="41910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7" name="AutoShape 27"/>
          <p:cNvSpPr>
            <a:spLocks noChangeArrowheads="1"/>
          </p:cNvSpPr>
          <p:nvPr/>
        </p:nvSpPr>
        <p:spPr bwMode="auto">
          <a:xfrm>
            <a:off x="51816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8" name="AutoShape 28"/>
          <p:cNvSpPr>
            <a:spLocks noChangeArrowheads="1"/>
          </p:cNvSpPr>
          <p:nvPr/>
        </p:nvSpPr>
        <p:spPr bwMode="auto">
          <a:xfrm>
            <a:off x="41910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49" name="AutoShape 29"/>
          <p:cNvSpPr>
            <a:spLocks noChangeArrowheads="1"/>
          </p:cNvSpPr>
          <p:nvPr/>
        </p:nvSpPr>
        <p:spPr bwMode="auto">
          <a:xfrm>
            <a:off x="41910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0" name="AutoShape 30"/>
          <p:cNvSpPr>
            <a:spLocks noChangeArrowheads="1"/>
          </p:cNvSpPr>
          <p:nvPr/>
        </p:nvSpPr>
        <p:spPr bwMode="auto">
          <a:xfrm>
            <a:off x="51816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1" name="AutoShape 31"/>
          <p:cNvSpPr>
            <a:spLocks noChangeArrowheads="1"/>
          </p:cNvSpPr>
          <p:nvPr/>
        </p:nvSpPr>
        <p:spPr bwMode="auto">
          <a:xfrm>
            <a:off x="61722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2" name="AutoShape 32"/>
          <p:cNvSpPr>
            <a:spLocks noChangeArrowheads="1"/>
          </p:cNvSpPr>
          <p:nvPr/>
        </p:nvSpPr>
        <p:spPr bwMode="auto">
          <a:xfrm>
            <a:off x="61722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3" name="AutoShape 33"/>
          <p:cNvSpPr>
            <a:spLocks noChangeArrowheads="1"/>
          </p:cNvSpPr>
          <p:nvPr/>
        </p:nvSpPr>
        <p:spPr bwMode="auto">
          <a:xfrm>
            <a:off x="61722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4" name="AutoShape 34"/>
          <p:cNvSpPr>
            <a:spLocks noChangeArrowheads="1"/>
          </p:cNvSpPr>
          <p:nvPr/>
        </p:nvSpPr>
        <p:spPr bwMode="auto">
          <a:xfrm>
            <a:off x="71628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5" name="AutoShape 35"/>
          <p:cNvSpPr>
            <a:spLocks noChangeArrowheads="1"/>
          </p:cNvSpPr>
          <p:nvPr/>
        </p:nvSpPr>
        <p:spPr bwMode="auto">
          <a:xfrm>
            <a:off x="71628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6" name="AutoShape 36"/>
          <p:cNvSpPr>
            <a:spLocks noChangeArrowheads="1"/>
          </p:cNvSpPr>
          <p:nvPr/>
        </p:nvSpPr>
        <p:spPr bwMode="auto">
          <a:xfrm>
            <a:off x="71628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0" y="5638800"/>
            <a:ext cx="868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Times New Roman" charset="0"/>
                <a:ea typeface="ＭＳ Ｐゴシック" charset="0"/>
              </a:rPr>
              <a:t>One frequency can be (re)used in all cells of the same color</a:t>
            </a:r>
            <a:endParaRPr lang="en-CA" sz="2800" dirty="0">
              <a:latin typeface="Times New Roman" charset="0"/>
              <a:ea typeface="ＭＳ Ｐゴシック" charset="0"/>
            </a:endParaRPr>
          </a:p>
        </p:txBody>
      </p:sp>
      <p:sp>
        <p:nvSpPr>
          <p:cNvPr id="5158" name="AutoShape 38"/>
          <p:cNvSpPr>
            <a:spLocks noChangeArrowheads="1"/>
          </p:cNvSpPr>
          <p:nvPr/>
        </p:nvSpPr>
        <p:spPr bwMode="auto">
          <a:xfrm>
            <a:off x="2286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5159" name="Freeform 39"/>
          <p:cNvSpPr>
            <a:spLocks/>
          </p:cNvSpPr>
          <p:nvPr/>
        </p:nvSpPr>
        <p:spPr bwMode="auto">
          <a:xfrm>
            <a:off x="228600" y="1219200"/>
            <a:ext cx="2286000" cy="2438400"/>
          </a:xfrm>
          <a:custGeom>
            <a:avLst/>
            <a:gdLst>
              <a:gd name="T0" fmla="*/ 304800 w 1440"/>
              <a:gd name="T1" fmla="*/ 0 h 1536"/>
              <a:gd name="T2" fmla="*/ 0 w 1440"/>
              <a:gd name="T3" fmla="*/ 609600 h 1536"/>
              <a:gd name="T4" fmla="*/ 304800 w 1440"/>
              <a:gd name="T5" fmla="*/ 1219200 h 1536"/>
              <a:gd name="T6" fmla="*/ 0 w 1440"/>
              <a:gd name="T7" fmla="*/ 1828800 h 1536"/>
              <a:gd name="T8" fmla="*/ 304800 w 1440"/>
              <a:gd name="T9" fmla="*/ 2438400 h 1536"/>
              <a:gd name="T10" fmla="*/ 990600 w 1440"/>
              <a:gd name="T11" fmla="*/ 2438400 h 1536"/>
              <a:gd name="T12" fmla="*/ 1295400 w 1440"/>
              <a:gd name="T13" fmla="*/ 1828800 h 1536"/>
              <a:gd name="T14" fmla="*/ 1981200 w 1440"/>
              <a:gd name="T15" fmla="*/ 1828800 h 1536"/>
              <a:gd name="T16" fmla="*/ 2286000 w 1440"/>
              <a:gd name="T17" fmla="*/ 1219200 h 1536"/>
              <a:gd name="T18" fmla="*/ 1981200 w 1440"/>
              <a:gd name="T19" fmla="*/ 609600 h 1536"/>
              <a:gd name="T20" fmla="*/ 1295400 w 1440"/>
              <a:gd name="T21" fmla="*/ 609600 h 1536"/>
              <a:gd name="T22" fmla="*/ 990600 w 1440"/>
              <a:gd name="T23" fmla="*/ 0 h 1536"/>
              <a:gd name="T24" fmla="*/ 304800 w 1440"/>
              <a:gd name="T25" fmla="*/ 0 h 1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440" h="1536">
                <a:moveTo>
                  <a:pt x="192" y="0"/>
                </a:moveTo>
                <a:lnTo>
                  <a:pt x="0" y="384"/>
                </a:lnTo>
                <a:lnTo>
                  <a:pt x="192" y="768"/>
                </a:lnTo>
                <a:lnTo>
                  <a:pt x="0" y="1152"/>
                </a:lnTo>
                <a:lnTo>
                  <a:pt x="192" y="1536"/>
                </a:lnTo>
                <a:lnTo>
                  <a:pt x="624" y="1536"/>
                </a:lnTo>
                <a:lnTo>
                  <a:pt x="816" y="1152"/>
                </a:lnTo>
                <a:lnTo>
                  <a:pt x="1248" y="1152"/>
                </a:lnTo>
                <a:lnTo>
                  <a:pt x="1440" y="768"/>
                </a:lnTo>
                <a:lnTo>
                  <a:pt x="1248" y="384"/>
                </a:lnTo>
                <a:lnTo>
                  <a:pt x="816" y="384"/>
                </a:lnTo>
                <a:lnTo>
                  <a:pt x="624" y="0"/>
                </a:lnTo>
                <a:lnTo>
                  <a:pt x="192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0" name="Freeform 40"/>
          <p:cNvSpPr>
            <a:spLocks/>
          </p:cNvSpPr>
          <p:nvPr/>
        </p:nvSpPr>
        <p:spPr bwMode="auto">
          <a:xfrm>
            <a:off x="2209800" y="1219200"/>
            <a:ext cx="2286000" cy="2438400"/>
          </a:xfrm>
          <a:custGeom>
            <a:avLst/>
            <a:gdLst>
              <a:gd name="T0" fmla="*/ 304800 w 1440"/>
              <a:gd name="T1" fmla="*/ 0 h 1536"/>
              <a:gd name="T2" fmla="*/ 0 w 1440"/>
              <a:gd name="T3" fmla="*/ 609600 h 1536"/>
              <a:gd name="T4" fmla="*/ 304800 w 1440"/>
              <a:gd name="T5" fmla="*/ 1219200 h 1536"/>
              <a:gd name="T6" fmla="*/ 0 w 1440"/>
              <a:gd name="T7" fmla="*/ 1828800 h 1536"/>
              <a:gd name="T8" fmla="*/ 304800 w 1440"/>
              <a:gd name="T9" fmla="*/ 2438400 h 1536"/>
              <a:gd name="T10" fmla="*/ 990600 w 1440"/>
              <a:gd name="T11" fmla="*/ 2438400 h 1536"/>
              <a:gd name="T12" fmla="*/ 1295400 w 1440"/>
              <a:gd name="T13" fmla="*/ 1828800 h 1536"/>
              <a:gd name="T14" fmla="*/ 1981200 w 1440"/>
              <a:gd name="T15" fmla="*/ 1828800 h 1536"/>
              <a:gd name="T16" fmla="*/ 2286000 w 1440"/>
              <a:gd name="T17" fmla="*/ 1219200 h 1536"/>
              <a:gd name="T18" fmla="*/ 1981200 w 1440"/>
              <a:gd name="T19" fmla="*/ 609600 h 1536"/>
              <a:gd name="T20" fmla="*/ 1295400 w 1440"/>
              <a:gd name="T21" fmla="*/ 609600 h 1536"/>
              <a:gd name="T22" fmla="*/ 990600 w 1440"/>
              <a:gd name="T23" fmla="*/ 0 h 1536"/>
              <a:gd name="T24" fmla="*/ 304800 w 1440"/>
              <a:gd name="T25" fmla="*/ 0 h 1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440" h="1536">
                <a:moveTo>
                  <a:pt x="192" y="0"/>
                </a:moveTo>
                <a:lnTo>
                  <a:pt x="0" y="384"/>
                </a:lnTo>
                <a:lnTo>
                  <a:pt x="192" y="768"/>
                </a:lnTo>
                <a:lnTo>
                  <a:pt x="0" y="1152"/>
                </a:lnTo>
                <a:lnTo>
                  <a:pt x="192" y="1536"/>
                </a:lnTo>
                <a:lnTo>
                  <a:pt x="624" y="1536"/>
                </a:lnTo>
                <a:lnTo>
                  <a:pt x="816" y="1152"/>
                </a:lnTo>
                <a:lnTo>
                  <a:pt x="1248" y="1152"/>
                </a:lnTo>
                <a:lnTo>
                  <a:pt x="1440" y="768"/>
                </a:lnTo>
                <a:lnTo>
                  <a:pt x="1248" y="384"/>
                </a:lnTo>
                <a:lnTo>
                  <a:pt x="816" y="384"/>
                </a:lnTo>
                <a:lnTo>
                  <a:pt x="624" y="0"/>
                </a:lnTo>
                <a:lnTo>
                  <a:pt x="192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1" name="Freeform 41"/>
          <p:cNvSpPr>
            <a:spLocks/>
          </p:cNvSpPr>
          <p:nvPr/>
        </p:nvSpPr>
        <p:spPr bwMode="auto">
          <a:xfrm>
            <a:off x="4191000" y="1143000"/>
            <a:ext cx="2286000" cy="2438400"/>
          </a:xfrm>
          <a:custGeom>
            <a:avLst/>
            <a:gdLst>
              <a:gd name="T0" fmla="*/ 304800 w 1440"/>
              <a:gd name="T1" fmla="*/ 0 h 1536"/>
              <a:gd name="T2" fmla="*/ 0 w 1440"/>
              <a:gd name="T3" fmla="*/ 609600 h 1536"/>
              <a:gd name="T4" fmla="*/ 304800 w 1440"/>
              <a:gd name="T5" fmla="*/ 1219200 h 1536"/>
              <a:gd name="T6" fmla="*/ 0 w 1440"/>
              <a:gd name="T7" fmla="*/ 1828800 h 1536"/>
              <a:gd name="T8" fmla="*/ 304800 w 1440"/>
              <a:gd name="T9" fmla="*/ 2438400 h 1536"/>
              <a:gd name="T10" fmla="*/ 990600 w 1440"/>
              <a:gd name="T11" fmla="*/ 2438400 h 1536"/>
              <a:gd name="T12" fmla="*/ 1295400 w 1440"/>
              <a:gd name="T13" fmla="*/ 1828800 h 1536"/>
              <a:gd name="T14" fmla="*/ 1981200 w 1440"/>
              <a:gd name="T15" fmla="*/ 1828800 h 1536"/>
              <a:gd name="T16" fmla="*/ 2286000 w 1440"/>
              <a:gd name="T17" fmla="*/ 1219200 h 1536"/>
              <a:gd name="T18" fmla="*/ 1981200 w 1440"/>
              <a:gd name="T19" fmla="*/ 609600 h 1536"/>
              <a:gd name="T20" fmla="*/ 1295400 w 1440"/>
              <a:gd name="T21" fmla="*/ 609600 h 1536"/>
              <a:gd name="T22" fmla="*/ 990600 w 1440"/>
              <a:gd name="T23" fmla="*/ 0 h 1536"/>
              <a:gd name="T24" fmla="*/ 304800 w 1440"/>
              <a:gd name="T25" fmla="*/ 0 h 1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440" h="1536">
                <a:moveTo>
                  <a:pt x="192" y="0"/>
                </a:moveTo>
                <a:lnTo>
                  <a:pt x="0" y="384"/>
                </a:lnTo>
                <a:lnTo>
                  <a:pt x="192" y="768"/>
                </a:lnTo>
                <a:lnTo>
                  <a:pt x="0" y="1152"/>
                </a:lnTo>
                <a:lnTo>
                  <a:pt x="192" y="1536"/>
                </a:lnTo>
                <a:lnTo>
                  <a:pt x="624" y="1536"/>
                </a:lnTo>
                <a:lnTo>
                  <a:pt x="816" y="1152"/>
                </a:lnTo>
                <a:lnTo>
                  <a:pt x="1248" y="1152"/>
                </a:lnTo>
                <a:lnTo>
                  <a:pt x="1440" y="768"/>
                </a:lnTo>
                <a:lnTo>
                  <a:pt x="1248" y="384"/>
                </a:lnTo>
                <a:lnTo>
                  <a:pt x="816" y="384"/>
                </a:lnTo>
                <a:lnTo>
                  <a:pt x="624" y="0"/>
                </a:lnTo>
                <a:lnTo>
                  <a:pt x="192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2" name="Freeform 42"/>
          <p:cNvSpPr>
            <a:spLocks/>
          </p:cNvSpPr>
          <p:nvPr/>
        </p:nvSpPr>
        <p:spPr bwMode="auto">
          <a:xfrm>
            <a:off x="1219200" y="3048000"/>
            <a:ext cx="2286000" cy="2438400"/>
          </a:xfrm>
          <a:custGeom>
            <a:avLst/>
            <a:gdLst>
              <a:gd name="T0" fmla="*/ 304800 w 1440"/>
              <a:gd name="T1" fmla="*/ 0 h 1536"/>
              <a:gd name="T2" fmla="*/ 0 w 1440"/>
              <a:gd name="T3" fmla="*/ 609600 h 1536"/>
              <a:gd name="T4" fmla="*/ 304800 w 1440"/>
              <a:gd name="T5" fmla="*/ 1219200 h 1536"/>
              <a:gd name="T6" fmla="*/ 0 w 1440"/>
              <a:gd name="T7" fmla="*/ 1828800 h 1536"/>
              <a:gd name="T8" fmla="*/ 304800 w 1440"/>
              <a:gd name="T9" fmla="*/ 2438400 h 1536"/>
              <a:gd name="T10" fmla="*/ 990600 w 1440"/>
              <a:gd name="T11" fmla="*/ 2438400 h 1536"/>
              <a:gd name="T12" fmla="*/ 1295400 w 1440"/>
              <a:gd name="T13" fmla="*/ 1828800 h 1536"/>
              <a:gd name="T14" fmla="*/ 1981200 w 1440"/>
              <a:gd name="T15" fmla="*/ 1828800 h 1536"/>
              <a:gd name="T16" fmla="*/ 2286000 w 1440"/>
              <a:gd name="T17" fmla="*/ 1219200 h 1536"/>
              <a:gd name="T18" fmla="*/ 1981200 w 1440"/>
              <a:gd name="T19" fmla="*/ 609600 h 1536"/>
              <a:gd name="T20" fmla="*/ 1295400 w 1440"/>
              <a:gd name="T21" fmla="*/ 609600 h 1536"/>
              <a:gd name="T22" fmla="*/ 990600 w 1440"/>
              <a:gd name="T23" fmla="*/ 0 h 1536"/>
              <a:gd name="T24" fmla="*/ 304800 w 1440"/>
              <a:gd name="T25" fmla="*/ 0 h 1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440" h="1536">
                <a:moveTo>
                  <a:pt x="192" y="0"/>
                </a:moveTo>
                <a:lnTo>
                  <a:pt x="0" y="384"/>
                </a:lnTo>
                <a:lnTo>
                  <a:pt x="192" y="768"/>
                </a:lnTo>
                <a:lnTo>
                  <a:pt x="0" y="1152"/>
                </a:lnTo>
                <a:lnTo>
                  <a:pt x="192" y="1536"/>
                </a:lnTo>
                <a:lnTo>
                  <a:pt x="624" y="1536"/>
                </a:lnTo>
                <a:lnTo>
                  <a:pt x="816" y="1152"/>
                </a:lnTo>
                <a:lnTo>
                  <a:pt x="1248" y="1152"/>
                </a:lnTo>
                <a:lnTo>
                  <a:pt x="1440" y="768"/>
                </a:lnTo>
                <a:lnTo>
                  <a:pt x="1248" y="384"/>
                </a:lnTo>
                <a:lnTo>
                  <a:pt x="816" y="384"/>
                </a:lnTo>
                <a:lnTo>
                  <a:pt x="624" y="0"/>
                </a:lnTo>
                <a:lnTo>
                  <a:pt x="192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3" name="Freeform 43"/>
          <p:cNvSpPr>
            <a:spLocks/>
          </p:cNvSpPr>
          <p:nvPr/>
        </p:nvSpPr>
        <p:spPr bwMode="auto">
          <a:xfrm>
            <a:off x="3200400" y="3048000"/>
            <a:ext cx="2286000" cy="2438400"/>
          </a:xfrm>
          <a:custGeom>
            <a:avLst/>
            <a:gdLst>
              <a:gd name="T0" fmla="*/ 304800 w 1440"/>
              <a:gd name="T1" fmla="*/ 0 h 1536"/>
              <a:gd name="T2" fmla="*/ 0 w 1440"/>
              <a:gd name="T3" fmla="*/ 609600 h 1536"/>
              <a:gd name="T4" fmla="*/ 304800 w 1440"/>
              <a:gd name="T5" fmla="*/ 1219200 h 1536"/>
              <a:gd name="T6" fmla="*/ 0 w 1440"/>
              <a:gd name="T7" fmla="*/ 1828800 h 1536"/>
              <a:gd name="T8" fmla="*/ 304800 w 1440"/>
              <a:gd name="T9" fmla="*/ 2438400 h 1536"/>
              <a:gd name="T10" fmla="*/ 990600 w 1440"/>
              <a:gd name="T11" fmla="*/ 2438400 h 1536"/>
              <a:gd name="T12" fmla="*/ 1295400 w 1440"/>
              <a:gd name="T13" fmla="*/ 1828800 h 1536"/>
              <a:gd name="T14" fmla="*/ 1981200 w 1440"/>
              <a:gd name="T15" fmla="*/ 1828800 h 1536"/>
              <a:gd name="T16" fmla="*/ 2286000 w 1440"/>
              <a:gd name="T17" fmla="*/ 1219200 h 1536"/>
              <a:gd name="T18" fmla="*/ 1981200 w 1440"/>
              <a:gd name="T19" fmla="*/ 609600 h 1536"/>
              <a:gd name="T20" fmla="*/ 1295400 w 1440"/>
              <a:gd name="T21" fmla="*/ 609600 h 1536"/>
              <a:gd name="T22" fmla="*/ 990600 w 1440"/>
              <a:gd name="T23" fmla="*/ 0 h 1536"/>
              <a:gd name="T24" fmla="*/ 304800 w 1440"/>
              <a:gd name="T25" fmla="*/ 0 h 1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440" h="1536">
                <a:moveTo>
                  <a:pt x="192" y="0"/>
                </a:moveTo>
                <a:lnTo>
                  <a:pt x="0" y="384"/>
                </a:lnTo>
                <a:lnTo>
                  <a:pt x="192" y="768"/>
                </a:lnTo>
                <a:lnTo>
                  <a:pt x="0" y="1152"/>
                </a:lnTo>
                <a:lnTo>
                  <a:pt x="192" y="1536"/>
                </a:lnTo>
                <a:lnTo>
                  <a:pt x="624" y="1536"/>
                </a:lnTo>
                <a:lnTo>
                  <a:pt x="816" y="1152"/>
                </a:lnTo>
                <a:lnTo>
                  <a:pt x="1248" y="1152"/>
                </a:lnTo>
                <a:lnTo>
                  <a:pt x="1440" y="768"/>
                </a:lnTo>
                <a:lnTo>
                  <a:pt x="1248" y="384"/>
                </a:lnTo>
                <a:lnTo>
                  <a:pt x="816" y="384"/>
                </a:lnTo>
                <a:lnTo>
                  <a:pt x="624" y="0"/>
                </a:lnTo>
                <a:lnTo>
                  <a:pt x="192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4" name="Freeform 44"/>
          <p:cNvSpPr>
            <a:spLocks/>
          </p:cNvSpPr>
          <p:nvPr/>
        </p:nvSpPr>
        <p:spPr bwMode="auto">
          <a:xfrm>
            <a:off x="6172200" y="1219200"/>
            <a:ext cx="2286000" cy="2438400"/>
          </a:xfrm>
          <a:custGeom>
            <a:avLst/>
            <a:gdLst>
              <a:gd name="T0" fmla="*/ 304800 w 1440"/>
              <a:gd name="T1" fmla="*/ 0 h 1536"/>
              <a:gd name="T2" fmla="*/ 0 w 1440"/>
              <a:gd name="T3" fmla="*/ 609600 h 1536"/>
              <a:gd name="T4" fmla="*/ 304800 w 1440"/>
              <a:gd name="T5" fmla="*/ 1219200 h 1536"/>
              <a:gd name="T6" fmla="*/ 0 w 1440"/>
              <a:gd name="T7" fmla="*/ 1828800 h 1536"/>
              <a:gd name="T8" fmla="*/ 304800 w 1440"/>
              <a:gd name="T9" fmla="*/ 2438400 h 1536"/>
              <a:gd name="T10" fmla="*/ 990600 w 1440"/>
              <a:gd name="T11" fmla="*/ 2438400 h 1536"/>
              <a:gd name="T12" fmla="*/ 1295400 w 1440"/>
              <a:gd name="T13" fmla="*/ 1828800 h 1536"/>
              <a:gd name="T14" fmla="*/ 1981200 w 1440"/>
              <a:gd name="T15" fmla="*/ 1828800 h 1536"/>
              <a:gd name="T16" fmla="*/ 2286000 w 1440"/>
              <a:gd name="T17" fmla="*/ 1219200 h 1536"/>
              <a:gd name="T18" fmla="*/ 1981200 w 1440"/>
              <a:gd name="T19" fmla="*/ 609600 h 1536"/>
              <a:gd name="T20" fmla="*/ 1295400 w 1440"/>
              <a:gd name="T21" fmla="*/ 609600 h 1536"/>
              <a:gd name="T22" fmla="*/ 990600 w 1440"/>
              <a:gd name="T23" fmla="*/ 0 h 1536"/>
              <a:gd name="T24" fmla="*/ 304800 w 1440"/>
              <a:gd name="T25" fmla="*/ 0 h 1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440" h="1536">
                <a:moveTo>
                  <a:pt x="192" y="0"/>
                </a:moveTo>
                <a:lnTo>
                  <a:pt x="0" y="384"/>
                </a:lnTo>
                <a:lnTo>
                  <a:pt x="192" y="768"/>
                </a:lnTo>
                <a:lnTo>
                  <a:pt x="0" y="1152"/>
                </a:lnTo>
                <a:lnTo>
                  <a:pt x="192" y="1536"/>
                </a:lnTo>
                <a:lnTo>
                  <a:pt x="624" y="1536"/>
                </a:lnTo>
                <a:lnTo>
                  <a:pt x="816" y="1152"/>
                </a:lnTo>
                <a:lnTo>
                  <a:pt x="1248" y="1152"/>
                </a:lnTo>
                <a:lnTo>
                  <a:pt x="1440" y="768"/>
                </a:lnTo>
                <a:lnTo>
                  <a:pt x="1248" y="384"/>
                </a:lnTo>
                <a:lnTo>
                  <a:pt x="816" y="384"/>
                </a:lnTo>
                <a:lnTo>
                  <a:pt x="624" y="0"/>
                </a:lnTo>
                <a:lnTo>
                  <a:pt x="192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65" name="Freeform 45"/>
          <p:cNvSpPr>
            <a:spLocks/>
          </p:cNvSpPr>
          <p:nvPr/>
        </p:nvSpPr>
        <p:spPr bwMode="auto">
          <a:xfrm>
            <a:off x="5181600" y="3048000"/>
            <a:ext cx="2286000" cy="2438400"/>
          </a:xfrm>
          <a:custGeom>
            <a:avLst/>
            <a:gdLst>
              <a:gd name="T0" fmla="*/ 304800 w 1440"/>
              <a:gd name="T1" fmla="*/ 0 h 1536"/>
              <a:gd name="T2" fmla="*/ 0 w 1440"/>
              <a:gd name="T3" fmla="*/ 609600 h 1536"/>
              <a:gd name="T4" fmla="*/ 304800 w 1440"/>
              <a:gd name="T5" fmla="*/ 1219200 h 1536"/>
              <a:gd name="T6" fmla="*/ 0 w 1440"/>
              <a:gd name="T7" fmla="*/ 1828800 h 1536"/>
              <a:gd name="T8" fmla="*/ 304800 w 1440"/>
              <a:gd name="T9" fmla="*/ 2438400 h 1536"/>
              <a:gd name="T10" fmla="*/ 990600 w 1440"/>
              <a:gd name="T11" fmla="*/ 2438400 h 1536"/>
              <a:gd name="T12" fmla="*/ 1295400 w 1440"/>
              <a:gd name="T13" fmla="*/ 1828800 h 1536"/>
              <a:gd name="T14" fmla="*/ 1981200 w 1440"/>
              <a:gd name="T15" fmla="*/ 1828800 h 1536"/>
              <a:gd name="T16" fmla="*/ 2286000 w 1440"/>
              <a:gd name="T17" fmla="*/ 1219200 h 1536"/>
              <a:gd name="T18" fmla="*/ 1981200 w 1440"/>
              <a:gd name="T19" fmla="*/ 609600 h 1536"/>
              <a:gd name="T20" fmla="*/ 1295400 w 1440"/>
              <a:gd name="T21" fmla="*/ 609600 h 1536"/>
              <a:gd name="T22" fmla="*/ 990600 w 1440"/>
              <a:gd name="T23" fmla="*/ 0 h 1536"/>
              <a:gd name="T24" fmla="*/ 304800 w 1440"/>
              <a:gd name="T25" fmla="*/ 0 h 1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440" h="1536">
                <a:moveTo>
                  <a:pt x="192" y="0"/>
                </a:moveTo>
                <a:lnTo>
                  <a:pt x="0" y="384"/>
                </a:lnTo>
                <a:lnTo>
                  <a:pt x="192" y="768"/>
                </a:lnTo>
                <a:lnTo>
                  <a:pt x="0" y="1152"/>
                </a:lnTo>
                <a:lnTo>
                  <a:pt x="192" y="1536"/>
                </a:lnTo>
                <a:lnTo>
                  <a:pt x="624" y="1536"/>
                </a:lnTo>
                <a:lnTo>
                  <a:pt x="816" y="1152"/>
                </a:lnTo>
                <a:lnTo>
                  <a:pt x="1248" y="1152"/>
                </a:lnTo>
                <a:lnTo>
                  <a:pt x="1440" y="768"/>
                </a:lnTo>
                <a:lnTo>
                  <a:pt x="1248" y="384"/>
                </a:lnTo>
                <a:lnTo>
                  <a:pt x="816" y="384"/>
                </a:lnTo>
                <a:lnTo>
                  <a:pt x="624" y="0"/>
                </a:lnTo>
                <a:lnTo>
                  <a:pt x="192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91400" cy="838200"/>
          </a:xfrm>
          <a:extLst>
            <a:ext uri="{91240B29-F687-4f45-9708-019B960494DF}">
              <a14:hiddenLine xmlns:a14="http://schemas.microsoft.com/office/drawing/2010/main" xmlns="" w="3810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 smtClean="0">
                <a:ea typeface="+mj-ea"/>
              </a:rPr>
              <a:t>Reuse pattern for reuse distance 3?</a:t>
            </a:r>
            <a:endParaRPr lang="en-CA" sz="3600" dirty="0" smtClean="0">
              <a:ea typeface="+mj-ea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04800" y="26035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1295400" y="4419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1295400" y="3200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3276600" y="3200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6633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304800" y="38481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6633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3" name="AutoShape 9"/>
          <p:cNvSpPr>
            <a:spLocks noChangeArrowheads="1"/>
          </p:cNvSpPr>
          <p:nvPr/>
        </p:nvSpPr>
        <p:spPr bwMode="auto">
          <a:xfrm>
            <a:off x="2286000" y="3810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3276600" y="4419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5" name="AutoShape 11"/>
          <p:cNvSpPr>
            <a:spLocks noChangeArrowheads="1"/>
          </p:cNvSpPr>
          <p:nvPr/>
        </p:nvSpPr>
        <p:spPr bwMode="auto">
          <a:xfrm>
            <a:off x="2286000" y="2590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3276600" y="1981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1295400" y="1981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2286000" y="1371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5257800" y="4419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0" name="AutoShape 16"/>
          <p:cNvSpPr>
            <a:spLocks noChangeArrowheads="1"/>
          </p:cNvSpPr>
          <p:nvPr/>
        </p:nvSpPr>
        <p:spPr bwMode="auto">
          <a:xfrm>
            <a:off x="4267200" y="2590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5257800" y="1981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4267200" y="3810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>
            <a:off x="4267200" y="1371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>
            <a:off x="5257800" y="3200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6248400" y="2590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6633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6" name="AutoShape 22"/>
          <p:cNvSpPr>
            <a:spLocks noChangeArrowheads="1"/>
          </p:cNvSpPr>
          <p:nvPr/>
        </p:nvSpPr>
        <p:spPr bwMode="auto">
          <a:xfrm>
            <a:off x="6248400" y="3810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7" name="AutoShape 23"/>
          <p:cNvSpPr>
            <a:spLocks noChangeArrowheads="1"/>
          </p:cNvSpPr>
          <p:nvPr/>
        </p:nvSpPr>
        <p:spPr bwMode="auto">
          <a:xfrm>
            <a:off x="6248400" y="1371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8" name="AutoShape 24"/>
          <p:cNvSpPr>
            <a:spLocks noChangeArrowheads="1"/>
          </p:cNvSpPr>
          <p:nvPr/>
        </p:nvSpPr>
        <p:spPr bwMode="auto">
          <a:xfrm>
            <a:off x="7239000" y="3200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89" name="AutoShape 25"/>
          <p:cNvSpPr>
            <a:spLocks noChangeArrowheads="1"/>
          </p:cNvSpPr>
          <p:nvPr/>
        </p:nvSpPr>
        <p:spPr bwMode="auto">
          <a:xfrm>
            <a:off x="7239000" y="1981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0" name="AutoShape 26"/>
          <p:cNvSpPr>
            <a:spLocks noChangeArrowheads="1"/>
          </p:cNvSpPr>
          <p:nvPr/>
        </p:nvSpPr>
        <p:spPr bwMode="auto">
          <a:xfrm>
            <a:off x="7239000" y="4419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1" name="AutoShape 27"/>
          <p:cNvSpPr>
            <a:spLocks noChangeArrowheads="1"/>
          </p:cNvSpPr>
          <p:nvPr/>
        </p:nvSpPr>
        <p:spPr bwMode="auto">
          <a:xfrm>
            <a:off x="304800" y="1371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2" name="AutoShape 28"/>
          <p:cNvSpPr>
            <a:spLocks noChangeArrowheads="1"/>
          </p:cNvSpPr>
          <p:nvPr/>
        </p:nvSpPr>
        <p:spPr bwMode="auto">
          <a:xfrm>
            <a:off x="3276600" y="563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3" name="AutoShape 29"/>
          <p:cNvSpPr>
            <a:spLocks noChangeArrowheads="1"/>
          </p:cNvSpPr>
          <p:nvPr/>
        </p:nvSpPr>
        <p:spPr bwMode="auto">
          <a:xfrm>
            <a:off x="5257800" y="563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6633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4" name="AutoShape 30"/>
          <p:cNvSpPr>
            <a:spLocks noChangeArrowheads="1"/>
          </p:cNvSpPr>
          <p:nvPr/>
        </p:nvSpPr>
        <p:spPr bwMode="auto">
          <a:xfrm>
            <a:off x="1295400" y="563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5" name="AutoShape 31"/>
          <p:cNvSpPr>
            <a:spLocks noChangeArrowheads="1"/>
          </p:cNvSpPr>
          <p:nvPr/>
        </p:nvSpPr>
        <p:spPr bwMode="auto">
          <a:xfrm>
            <a:off x="7239000" y="563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6" name="AutoShape 32"/>
          <p:cNvSpPr>
            <a:spLocks noChangeArrowheads="1"/>
          </p:cNvSpPr>
          <p:nvPr/>
        </p:nvSpPr>
        <p:spPr bwMode="auto">
          <a:xfrm>
            <a:off x="6248400" y="502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7" name="AutoShape 33"/>
          <p:cNvSpPr>
            <a:spLocks noChangeArrowheads="1"/>
          </p:cNvSpPr>
          <p:nvPr/>
        </p:nvSpPr>
        <p:spPr bwMode="auto">
          <a:xfrm>
            <a:off x="4267200" y="502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8" name="AutoShape 34"/>
          <p:cNvSpPr>
            <a:spLocks noChangeArrowheads="1"/>
          </p:cNvSpPr>
          <p:nvPr/>
        </p:nvSpPr>
        <p:spPr bwMode="auto">
          <a:xfrm>
            <a:off x="2286000" y="502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66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99" name="AutoShape 35"/>
          <p:cNvSpPr>
            <a:spLocks noChangeArrowheads="1"/>
          </p:cNvSpPr>
          <p:nvPr/>
        </p:nvSpPr>
        <p:spPr bwMode="auto">
          <a:xfrm>
            <a:off x="304800" y="502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B2B2B2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300" name="AutoShape 36"/>
          <p:cNvSpPr>
            <a:spLocks noChangeArrowheads="1"/>
          </p:cNvSpPr>
          <p:nvPr/>
        </p:nvSpPr>
        <p:spPr bwMode="auto">
          <a:xfrm>
            <a:off x="5257800" y="762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301" name="AutoShape 37"/>
          <p:cNvSpPr>
            <a:spLocks noChangeArrowheads="1"/>
          </p:cNvSpPr>
          <p:nvPr/>
        </p:nvSpPr>
        <p:spPr bwMode="auto">
          <a:xfrm>
            <a:off x="7239000" y="762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302" name="AutoShape 38"/>
          <p:cNvSpPr>
            <a:spLocks noChangeArrowheads="1"/>
          </p:cNvSpPr>
          <p:nvPr/>
        </p:nvSpPr>
        <p:spPr bwMode="auto">
          <a:xfrm>
            <a:off x="3276600" y="762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66C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303" name="AutoShape 39"/>
          <p:cNvSpPr>
            <a:spLocks noChangeArrowheads="1"/>
          </p:cNvSpPr>
          <p:nvPr/>
        </p:nvSpPr>
        <p:spPr bwMode="auto">
          <a:xfrm>
            <a:off x="1295400" y="762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996633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pic>
        <p:nvPicPr>
          <p:cNvPr id="40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-76200" y="-152400"/>
            <a:ext cx="9144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US" sz="3600" dirty="0">
                <a:solidFill>
                  <a:schemeClr val="tx2"/>
                </a:solidFill>
              </a:rPr>
              <a:t>Reuse distance 3 – reuse pattern</a:t>
            </a:r>
            <a:endParaRPr lang="en-CA" sz="3600" dirty="0">
              <a:solidFill>
                <a:schemeClr val="tx2"/>
              </a:solidFill>
            </a:endParaRP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28600" y="24511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12192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2192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2004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28600" y="36957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22098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32004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22098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2004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12192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22098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51816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41910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1" name="AutoShape 17"/>
          <p:cNvSpPr>
            <a:spLocks noChangeArrowheads="1"/>
          </p:cNvSpPr>
          <p:nvPr/>
        </p:nvSpPr>
        <p:spPr bwMode="auto">
          <a:xfrm>
            <a:off x="51816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41910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>
            <a:off x="41910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4" name="AutoShape 20"/>
          <p:cNvSpPr>
            <a:spLocks noChangeArrowheads="1"/>
          </p:cNvSpPr>
          <p:nvPr/>
        </p:nvSpPr>
        <p:spPr bwMode="auto">
          <a:xfrm>
            <a:off x="51816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6172200" y="2438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>
            <a:off x="6172200" y="3657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61722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>
            <a:off x="7162800" y="30480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7162800" y="1828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0" name="AutoShape 26"/>
          <p:cNvSpPr>
            <a:spLocks noChangeArrowheads="1"/>
          </p:cNvSpPr>
          <p:nvPr/>
        </p:nvSpPr>
        <p:spPr bwMode="auto">
          <a:xfrm>
            <a:off x="7162800" y="4267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2" name="AutoShape 28"/>
          <p:cNvSpPr>
            <a:spLocks noChangeArrowheads="1"/>
          </p:cNvSpPr>
          <p:nvPr/>
        </p:nvSpPr>
        <p:spPr bwMode="auto">
          <a:xfrm>
            <a:off x="228600" y="12192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3" name="AutoShape 29"/>
          <p:cNvSpPr>
            <a:spLocks noChangeArrowheads="1"/>
          </p:cNvSpPr>
          <p:nvPr/>
        </p:nvSpPr>
        <p:spPr bwMode="auto">
          <a:xfrm>
            <a:off x="3200400" y="5486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4" name="AutoShape 30"/>
          <p:cNvSpPr>
            <a:spLocks noChangeArrowheads="1"/>
          </p:cNvSpPr>
          <p:nvPr/>
        </p:nvSpPr>
        <p:spPr bwMode="auto">
          <a:xfrm>
            <a:off x="5181600" y="5486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1219200" y="5486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6" name="AutoShape 32"/>
          <p:cNvSpPr>
            <a:spLocks noChangeArrowheads="1"/>
          </p:cNvSpPr>
          <p:nvPr/>
        </p:nvSpPr>
        <p:spPr bwMode="auto">
          <a:xfrm>
            <a:off x="7162800" y="54864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7" name="AutoShape 33"/>
          <p:cNvSpPr>
            <a:spLocks noChangeArrowheads="1"/>
          </p:cNvSpPr>
          <p:nvPr/>
        </p:nvSpPr>
        <p:spPr bwMode="auto">
          <a:xfrm>
            <a:off x="6172200" y="4876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8" name="AutoShape 34"/>
          <p:cNvSpPr>
            <a:spLocks noChangeArrowheads="1"/>
          </p:cNvSpPr>
          <p:nvPr/>
        </p:nvSpPr>
        <p:spPr bwMode="auto">
          <a:xfrm>
            <a:off x="4191000" y="4876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79" name="AutoShape 35"/>
          <p:cNvSpPr>
            <a:spLocks noChangeArrowheads="1"/>
          </p:cNvSpPr>
          <p:nvPr/>
        </p:nvSpPr>
        <p:spPr bwMode="auto">
          <a:xfrm>
            <a:off x="2209800" y="4876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228600" y="48768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81" name="AutoShape 37"/>
          <p:cNvSpPr>
            <a:spLocks noChangeArrowheads="1"/>
          </p:cNvSpPr>
          <p:nvPr/>
        </p:nvSpPr>
        <p:spPr bwMode="auto">
          <a:xfrm>
            <a:off x="5181600" y="609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82" name="AutoShape 38"/>
          <p:cNvSpPr>
            <a:spLocks noChangeArrowheads="1"/>
          </p:cNvSpPr>
          <p:nvPr/>
        </p:nvSpPr>
        <p:spPr bwMode="auto">
          <a:xfrm>
            <a:off x="7162800" y="609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83" name="AutoShape 39"/>
          <p:cNvSpPr>
            <a:spLocks noChangeArrowheads="1"/>
          </p:cNvSpPr>
          <p:nvPr/>
        </p:nvSpPr>
        <p:spPr bwMode="auto">
          <a:xfrm>
            <a:off x="3200400" y="609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84" name="AutoShape 40"/>
          <p:cNvSpPr>
            <a:spLocks noChangeArrowheads="1"/>
          </p:cNvSpPr>
          <p:nvPr/>
        </p:nvSpPr>
        <p:spPr bwMode="auto">
          <a:xfrm>
            <a:off x="1219200" y="609600"/>
            <a:ext cx="1257300" cy="1182688"/>
          </a:xfrm>
          <a:prstGeom prst="hexagon">
            <a:avLst>
              <a:gd name="adj" fmla="val 26577"/>
              <a:gd name="vf" fmla="val 115470"/>
            </a:avLst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6185" name="Freeform 41"/>
          <p:cNvSpPr>
            <a:spLocks/>
          </p:cNvSpPr>
          <p:nvPr/>
        </p:nvSpPr>
        <p:spPr bwMode="auto">
          <a:xfrm>
            <a:off x="228600" y="1828800"/>
            <a:ext cx="3276600" cy="3657600"/>
          </a:xfrm>
          <a:custGeom>
            <a:avLst/>
            <a:gdLst>
              <a:gd name="T0" fmla="*/ 1295400 w 2064"/>
              <a:gd name="T1" fmla="*/ 0 h 2304"/>
              <a:gd name="T2" fmla="*/ 990600 w 2064"/>
              <a:gd name="T3" fmla="*/ 609600 h 2304"/>
              <a:gd name="T4" fmla="*/ 304800 w 2064"/>
              <a:gd name="T5" fmla="*/ 609600 h 2304"/>
              <a:gd name="T6" fmla="*/ 0 w 2064"/>
              <a:gd name="T7" fmla="*/ 1219200 h 2304"/>
              <a:gd name="T8" fmla="*/ 304800 w 2064"/>
              <a:gd name="T9" fmla="*/ 1828800 h 2304"/>
              <a:gd name="T10" fmla="*/ 0 w 2064"/>
              <a:gd name="T11" fmla="*/ 2438400 h 2304"/>
              <a:gd name="T12" fmla="*/ 304800 w 2064"/>
              <a:gd name="T13" fmla="*/ 3048000 h 2304"/>
              <a:gd name="T14" fmla="*/ 990600 w 2064"/>
              <a:gd name="T15" fmla="*/ 3048000 h 2304"/>
              <a:gd name="T16" fmla="*/ 1295400 w 2064"/>
              <a:gd name="T17" fmla="*/ 3657600 h 2304"/>
              <a:gd name="T18" fmla="*/ 1981200 w 2064"/>
              <a:gd name="T19" fmla="*/ 3657600 h 2304"/>
              <a:gd name="T20" fmla="*/ 2286000 w 2064"/>
              <a:gd name="T21" fmla="*/ 3048000 h 2304"/>
              <a:gd name="T22" fmla="*/ 2971800 w 2064"/>
              <a:gd name="T23" fmla="*/ 3048000 h 2304"/>
              <a:gd name="T24" fmla="*/ 3276600 w 2064"/>
              <a:gd name="T25" fmla="*/ 2362200 h 2304"/>
              <a:gd name="T26" fmla="*/ 2971800 w 2064"/>
              <a:gd name="T27" fmla="*/ 1752600 h 2304"/>
              <a:gd name="T28" fmla="*/ 3276600 w 2064"/>
              <a:gd name="T29" fmla="*/ 1143000 h 2304"/>
              <a:gd name="T30" fmla="*/ 2971800 w 2064"/>
              <a:gd name="T31" fmla="*/ 609600 h 2304"/>
              <a:gd name="T32" fmla="*/ 2286000 w 2064"/>
              <a:gd name="T33" fmla="*/ 609600 h 2304"/>
              <a:gd name="T34" fmla="*/ 1981200 w 2064"/>
              <a:gd name="T35" fmla="*/ 0 h 2304"/>
              <a:gd name="T36" fmla="*/ 1295400 w 2064"/>
              <a:gd name="T37" fmla="*/ 0 h 23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64" h="2304">
                <a:moveTo>
                  <a:pt x="816" y="0"/>
                </a:moveTo>
                <a:lnTo>
                  <a:pt x="624" y="384"/>
                </a:lnTo>
                <a:lnTo>
                  <a:pt x="192" y="384"/>
                </a:lnTo>
                <a:lnTo>
                  <a:pt x="0" y="768"/>
                </a:lnTo>
                <a:lnTo>
                  <a:pt x="192" y="1152"/>
                </a:lnTo>
                <a:lnTo>
                  <a:pt x="0" y="1536"/>
                </a:lnTo>
                <a:lnTo>
                  <a:pt x="192" y="1920"/>
                </a:lnTo>
                <a:lnTo>
                  <a:pt x="624" y="1920"/>
                </a:lnTo>
                <a:lnTo>
                  <a:pt x="816" y="2304"/>
                </a:lnTo>
                <a:lnTo>
                  <a:pt x="1248" y="2304"/>
                </a:lnTo>
                <a:lnTo>
                  <a:pt x="1440" y="1920"/>
                </a:lnTo>
                <a:lnTo>
                  <a:pt x="1872" y="1920"/>
                </a:lnTo>
                <a:lnTo>
                  <a:pt x="2064" y="1488"/>
                </a:lnTo>
                <a:lnTo>
                  <a:pt x="1872" y="1104"/>
                </a:lnTo>
                <a:lnTo>
                  <a:pt x="2064" y="720"/>
                </a:lnTo>
                <a:lnTo>
                  <a:pt x="1872" y="384"/>
                </a:lnTo>
                <a:lnTo>
                  <a:pt x="1440" y="384"/>
                </a:lnTo>
                <a:lnTo>
                  <a:pt x="1248" y="0"/>
                </a:lnTo>
                <a:lnTo>
                  <a:pt x="816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86" name="Freeform 42"/>
          <p:cNvSpPr>
            <a:spLocks/>
          </p:cNvSpPr>
          <p:nvPr/>
        </p:nvSpPr>
        <p:spPr bwMode="auto">
          <a:xfrm>
            <a:off x="3200400" y="1219200"/>
            <a:ext cx="3276600" cy="3657600"/>
          </a:xfrm>
          <a:custGeom>
            <a:avLst/>
            <a:gdLst>
              <a:gd name="T0" fmla="*/ 1295400 w 2064"/>
              <a:gd name="T1" fmla="*/ 0 h 2304"/>
              <a:gd name="T2" fmla="*/ 990600 w 2064"/>
              <a:gd name="T3" fmla="*/ 609600 h 2304"/>
              <a:gd name="T4" fmla="*/ 304800 w 2064"/>
              <a:gd name="T5" fmla="*/ 609600 h 2304"/>
              <a:gd name="T6" fmla="*/ 0 w 2064"/>
              <a:gd name="T7" fmla="*/ 1219200 h 2304"/>
              <a:gd name="T8" fmla="*/ 304800 w 2064"/>
              <a:gd name="T9" fmla="*/ 1828800 h 2304"/>
              <a:gd name="T10" fmla="*/ 0 w 2064"/>
              <a:gd name="T11" fmla="*/ 2438400 h 2304"/>
              <a:gd name="T12" fmla="*/ 304800 w 2064"/>
              <a:gd name="T13" fmla="*/ 3048000 h 2304"/>
              <a:gd name="T14" fmla="*/ 990600 w 2064"/>
              <a:gd name="T15" fmla="*/ 3048000 h 2304"/>
              <a:gd name="T16" fmla="*/ 1295400 w 2064"/>
              <a:gd name="T17" fmla="*/ 3657600 h 2304"/>
              <a:gd name="T18" fmla="*/ 1981200 w 2064"/>
              <a:gd name="T19" fmla="*/ 3657600 h 2304"/>
              <a:gd name="T20" fmla="*/ 2286000 w 2064"/>
              <a:gd name="T21" fmla="*/ 3048000 h 2304"/>
              <a:gd name="T22" fmla="*/ 2971800 w 2064"/>
              <a:gd name="T23" fmla="*/ 3048000 h 2304"/>
              <a:gd name="T24" fmla="*/ 3276600 w 2064"/>
              <a:gd name="T25" fmla="*/ 2362200 h 2304"/>
              <a:gd name="T26" fmla="*/ 2971800 w 2064"/>
              <a:gd name="T27" fmla="*/ 1752600 h 2304"/>
              <a:gd name="T28" fmla="*/ 3276600 w 2064"/>
              <a:gd name="T29" fmla="*/ 1143000 h 2304"/>
              <a:gd name="T30" fmla="*/ 2971800 w 2064"/>
              <a:gd name="T31" fmla="*/ 609600 h 2304"/>
              <a:gd name="T32" fmla="*/ 2286000 w 2064"/>
              <a:gd name="T33" fmla="*/ 609600 h 2304"/>
              <a:gd name="T34" fmla="*/ 1981200 w 2064"/>
              <a:gd name="T35" fmla="*/ 0 h 2304"/>
              <a:gd name="T36" fmla="*/ 1295400 w 2064"/>
              <a:gd name="T37" fmla="*/ 0 h 230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64" h="2304">
                <a:moveTo>
                  <a:pt x="816" y="0"/>
                </a:moveTo>
                <a:lnTo>
                  <a:pt x="624" y="384"/>
                </a:lnTo>
                <a:lnTo>
                  <a:pt x="192" y="384"/>
                </a:lnTo>
                <a:lnTo>
                  <a:pt x="0" y="768"/>
                </a:lnTo>
                <a:lnTo>
                  <a:pt x="192" y="1152"/>
                </a:lnTo>
                <a:lnTo>
                  <a:pt x="0" y="1536"/>
                </a:lnTo>
                <a:lnTo>
                  <a:pt x="192" y="1920"/>
                </a:lnTo>
                <a:lnTo>
                  <a:pt x="624" y="1920"/>
                </a:lnTo>
                <a:lnTo>
                  <a:pt x="816" y="2304"/>
                </a:lnTo>
                <a:lnTo>
                  <a:pt x="1248" y="2304"/>
                </a:lnTo>
                <a:lnTo>
                  <a:pt x="1440" y="1920"/>
                </a:lnTo>
                <a:lnTo>
                  <a:pt x="1872" y="1920"/>
                </a:lnTo>
                <a:lnTo>
                  <a:pt x="2064" y="1488"/>
                </a:lnTo>
                <a:lnTo>
                  <a:pt x="1872" y="1104"/>
                </a:lnTo>
                <a:lnTo>
                  <a:pt x="2064" y="720"/>
                </a:lnTo>
                <a:lnTo>
                  <a:pt x="1872" y="384"/>
                </a:lnTo>
                <a:lnTo>
                  <a:pt x="1440" y="384"/>
                </a:lnTo>
                <a:lnTo>
                  <a:pt x="1248" y="0"/>
                </a:lnTo>
                <a:lnTo>
                  <a:pt x="816" y="0"/>
                </a:lnTo>
                <a:close/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528</Words>
  <Application>Microsoft Office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  COMPUTER NETWORKS-II / BTCS-3501    </vt:lpstr>
      <vt:lpstr>Topics to be covered</vt:lpstr>
      <vt:lpstr>Slide 3</vt:lpstr>
      <vt:lpstr>Cellular architecture</vt:lpstr>
      <vt:lpstr>Problems</vt:lpstr>
      <vt:lpstr>Reuse pattern for reuse distance 2?</vt:lpstr>
      <vt:lpstr>Reuse distance 2 – reuse pattern</vt:lpstr>
      <vt:lpstr>Reuse pattern for reuse distance 3?</vt:lpstr>
      <vt:lpstr>Slide 9</vt:lpstr>
      <vt:lpstr>Slide 10</vt:lpstr>
      <vt:lpstr>Fixed and Dynamic assignment</vt:lpstr>
      <vt:lpstr>3 cell cluster with 3 sector antennas</vt:lpstr>
      <vt:lpstr>Slide 13</vt:lpstr>
      <vt:lpstr>Hexagon graphs: reuse distance 2</vt:lpstr>
      <vt:lpstr>Adjacent channel interference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System Design (cont.)</dc:title>
  <dc:creator>Windows 8</dc:creator>
  <cp:lastModifiedBy>Admin</cp:lastModifiedBy>
  <cp:revision>5</cp:revision>
  <dcterms:created xsi:type="dcterms:W3CDTF">2006-08-16T00:00:00Z</dcterms:created>
  <dcterms:modified xsi:type="dcterms:W3CDTF">2023-06-20T08:35:28Z</dcterms:modified>
</cp:coreProperties>
</file>