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443" r:id="rId2"/>
    <p:sldId id="282" r:id="rId3"/>
    <p:sldId id="385" r:id="rId4"/>
    <p:sldId id="428" r:id="rId5"/>
    <p:sldId id="429" r:id="rId6"/>
    <p:sldId id="430" r:id="rId7"/>
    <p:sldId id="431" r:id="rId8"/>
    <p:sldId id="432" r:id="rId9"/>
    <p:sldId id="433" r:id="rId10"/>
    <p:sldId id="434" r:id="rId11"/>
    <p:sldId id="435" r:id="rId12"/>
    <p:sldId id="436" r:id="rId13"/>
    <p:sldId id="437" r:id="rId14"/>
    <p:sldId id="439" r:id="rId15"/>
    <p:sldId id="438" r:id="rId16"/>
    <p:sldId id="440" r:id="rId17"/>
    <p:sldId id="441" r:id="rId18"/>
    <p:sldId id="442" r:id="rId19"/>
    <p:sldId id="34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00"/>
    <a:srgbClr val="FF66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0959" autoAdjust="0"/>
    <p:restoredTop sz="94729"/>
  </p:normalViewPr>
  <p:slideViewPr>
    <p:cSldViewPr>
      <p:cViewPr>
        <p:scale>
          <a:sx n="50" d="100"/>
          <a:sy n="50" d="100"/>
        </p:scale>
        <p:origin x="-1578" y="-3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2934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5E0460-E654-42CE-A030-2BB41F913000}" type="datetimeFigureOut">
              <a:rPr lang="en-US" smtClean="0"/>
              <a:pPr/>
              <a:t>01/08/2023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093022-06E1-473B-909F-B1570F9712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03562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01/08/2023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01/08/2023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01/08/2023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01/08/2023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01/08/2023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01/08/2023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01/08/2023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01/08/2023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01/08/2023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01/08/2023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01/08/2023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DB4388-F365-43A6-8496-C4CC9C5DDCA0}" type="datetimeFigureOut">
              <a:rPr lang="en-US" smtClean="0"/>
              <a:pPr/>
              <a:t>01/08/2023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.jpe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762000"/>
            <a:ext cx="10513168" cy="2024058"/>
          </a:xfrm>
        </p:spPr>
        <p:txBody>
          <a:bodyPr>
            <a:noAutofit/>
          </a:bodyPr>
          <a:lstStyle/>
          <a:p>
            <a:r>
              <a:rPr lang="en-IN" sz="48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/>
            </a:r>
            <a:br>
              <a:rPr lang="en-IN" sz="48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4800" dirty="0">
                <a:solidFill>
                  <a:srgbClr val="7030A0"/>
                </a:solidFill>
                <a:latin typeface="American Typewriter" panose="02090604020004020304" pitchFamily="18" charset="77"/>
              </a:rPr>
              <a:t/>
            </a:r>
            <a:br>
              <a:rPr lang="en-IN" sz="4800" dirty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48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/>
            </a:r>
            <a:br>
              <a:rPr lang="en-IN" sz="48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48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>Engineering Mathematics-III</a:t>
            </a:r>
            <a:br>
              <a:rPr lang="en-IN" sz="48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48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>(BTEC-2301)</a:t>
            </a: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/>
              <a:t/>
            </a:r>
            <a:br>
              <a:rPr lang="en-US" sz="5400" dirty="0"/>
            </a:br>
            <a:endParaRPr lang="en-US" sz="5400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="" xmlns:a16="http://schemas.microsoft.com/office/drawing/2014/main" id="{9DF95F34-A162-CA4C-889B-0891699B6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75000" y="6365229"/>
            <a:ext cx="4114800" cy="365125"/>
          </a:xfrm>
        </p:spPr>
        <p:txBody>
          <a:bodyPr/>
          <a:lstStyle/>
          <a:p>
            <a:r>
              <a:rPr lang="en-US" b="1" dirty="0" err="1">
                <a:solidFill>
                  <a:schemeClr val="bg1"/>
                </a:solidFill>
              </a:rPr>
              <a:t>Dr.Nitin</a:t>
            </a:r>
            <a:r>
              <a:rPr lang="en-US" b="1">
                <a:solidFill>
                  <a:schemeClr val="bg1"/>
                </a:solidFill>
              </a:rPr>
              <a:t> Thapar_SOMC_ITFM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="" xmlns:a16="http://schemas.microsoft.com/office/drawing/2014/main" id="{C3EF51EB-3DA5-4842-B82C-4F75593C5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074E40B-79F9-F74D-8D9E-1BC4B8F861E8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12" name="Picture 2" descr="RIMT University">
            <a:extLst>
              <a:ext uri="{FF2B5EF4-FFF2-40B4-BE49-F238E27FC236}">
                <a16:creationId xmlns="" xmlns:a16="http://schemas.microsoft.com/office/drawing/2014/main" id="{C8EAC457-A304-E642-BEC5-79C861D9D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10D8ABEA-F2E3-8B43-9C07-09D62BFBF7A6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64FE491C-50AE-C347-9BEA-9FF9A5452B72}"/>
              </a:ext>
            </a:extLst>
          </p:cNvPr>
          <p:cNvSpPr/>
          <p:nvPr/>
        </p:nvSpPr>
        <p:spPr>
          <a:xfrm>
            <a:off x="-1295400" y="6330244"/>
            <a:ext cx="85852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000" b="1" cap="none" spc="0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</a:t>
            </a:r>
            <a:r>
              <a:rPr lang="en-GB" b="1" cap="none" spc="0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www.rimt.ac.in</a:t>
            </a:r>
            <a:endParaRPr lang="en-GB" sz="2400" b="1" cap="none" spc="0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17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Electronics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6167438" y="4038600"/>
            <a:ext cx="5748516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N" sz="36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/>
            </a:r>
            <a:br>
              <a:rPr lang="en-IN" sz="36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36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/>
            </a:r>
            <a:br>
              <a:rPr lang="en-IN" sz="36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3600" dirty="0"/>
              <a:t>Prepared by</a:t>
            </a:r>
            <a:r>
              <a:rPr lang="en-IN" sz="3600" dirty="0" smtClean="0"/>
              <a:t>: Sachin Syan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380960" y="2590800"/>
            <a:ext cx="6357982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70000"/>
              </a:lnSpc>
            </a:pPr>
            <a:r>
              <a:rPr lang="en-IN" sz="16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/>
            </a:r>
            <a:br>
              <a:rPr lang="en-IN" sz="16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4000" dirty="0" smtClean="0">
                <a:solidFill>
                  <a:srgbClr val="7030A0"/>
                </a:solidFill>
                <a:latin typeface="+mn-lt"/>
              </a:rPr>
              <a:t/>
            </a:r>
            <a:br>
              <a:rPr lang="en-IN" sz="4000" dirty="0" smtClean="0">
                <a:solidFill>
                  <a:srgbClr val="7030A0"/>
                </a:solidFill>
                <a:latin typeface="+mn-lt"/>
              </a:rPr>
            </a:br>
            <a:r>
              <a:rPr lang="en-US" sz="4000" dirty="0">
                <a:latin typeface="+mn-lt"/>
              </a:rPr>
              <a:t>Course Name</a:t>
            </a:r>
            <a:r>
              <a:rPr lang="en-US" sz="4000" dirty="0" smtClean="0">
                <a:latin typeface="+mn-lt"/>
              </a:rPr>
              <a:t>: B.Tech. (ECE) </a:t>
            </a:r>
            <a:r>
              <a:rPr lang="en-US" sz="4000" dirty="0">
                <a:latin typeface="+mn-lt"/>
              </a:rPr>
              <a:t/>
            </a:r>
            <a:br>
              <a:rPr lang="en-US" sz="4000" dirty="0">
                <a:latin typeface="+mn-lt"/>
              </a:rPr>
            </a:br>
            <a:r>
              <a:rPr lang="en-US" sz="4000" dirty="0">
                <a:latin typeface="+mn-lt"/>
              </a:rPr>
              <a:t>Semester</a:t>
            </a:r>
            <a:r>
              <a:rPr lang="en-US" sz="4000" dirty="0" smtClean="0">
                <a:latin typeface="+mn-lt"/>
              </a:rPr>
              <a:t>: 3rd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Electronics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66910" y="-142900"/>
            <a:ext cx="7109960" cy="9526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895350">
              <a:lnSpc>
                <a:spcPct val="111500"/>
              </a:lnSpc>
              <a:spcBef>
                <a:spcPts val="15"/>
              </a:spcBef>
            </a:pPr>
            <a:r>
              <a:rPr lang="en-US" sz="5400" b="1" dirty="0" smtClean="0">
                <a:latin typeface="Times New Roman" pitchFamily="18" charset="0"/>
              </a:rPr>
              <a:t>Contour Integration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lum bright="-24000" contrast="44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5208" y="857232"/>
            <a:ext cx="3474720" cy="48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44000"/>
          </a:blip>
          <a:srcRect/>
          <a:stretch>
            <a:fillRect/>
          </a:stretch>
        </p:blipFill>
        <p:spPr bwMode="auto">
          <a:xfrm>
            <a:off x="95208" y="1428736"/>
            <a:ext cx="11978640" cy="608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lum bright="-24000" contrast="44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770" y="1857364"/>
            <a:ext cx="8138160" cy="840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44000"/>
          </a:blip>
          <a:srcRect/>
          <a:stretch>
            <a:fillRect/>
          </a:stretch>
        </p:blipFill>
        <p:spPr bwMode="auto">
          <a:xfrm>
            <a:off x="309522" y="2571744"/>
            <a:ext cx="6492240" cy="3826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7">
            <a:lum bright="-24000" contrast="44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67701" y="2714612"/>
            <a:ext cx="3474720" cy="326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Electronics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66910" y="-142900"/>
            <a:ext cx="7109960" cy="9526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895350">
              <a:lnSpc>
                <a:spcPct val="111500"/>
              </a:lnSpc>
              <a:spcBef>
                <a:spcPts val="15"/>
              </a:spcBef>
            </a:pPr>
            <a:r>
              <a:rPr lang="en-US" sz="5400" b="1" dirty="0" smtClean="0">
                <a:latin typeface="Times New Roman" pitchFamily="18" charset="0"/>
              </a:rPr>
              <a:t>Contour Integration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44000"/>
          </a:blip>
          <a:srcRect/>
          <a:stretch>
            <a:fillRect/>
          </a:stretch>
        </p:blipFill>
        <p:spPr bwMode="auto">
          <a:xfrm>
            <a:off x="666712" y="1000103"/>
            <a:ext cx="2834640" cy="462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lum bright="-24000" contrast="44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5274" y="1571612"/>
            <a:ext cx="9966960" cy="127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44000"/>
          </a:blip>
          <a:srcRect/>
          <a:stretch>
            <a:fillRect/>
          </a:stretch>
        </p:blipFill>
        <p:spPr bwMode="auto">
          <a:xfrm>
            <a:off x="132366" y="3286124"/>
            <a:ext cx="1463040" cy="407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6">
            <a:lum bright="-24000" contrast="44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66844" y="3286985"/>
            <a:ext cx="5577840" cy="1285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44000"/>
          </a:blip>
          <a:srcRect l="2478"/>
          <a:stretch>
            <a:fillRect/>
          </a:stretch>
        </p:blipFill>
        <p:spPr bwMode="auto">
          <a:xfrm>
            <a:off x="166646" y="4500573"/>
            <a:ext cx="11430000" cy="890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8">
            <a:lum bright="-24000" contrast="44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" y="5435492"/>
            <a:ext cx="12161520" cy="636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Electronics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66910" y="-142900"/>
            <a:ext cx="7109960" cy="9526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895350">
              <a:lnSpc>
                <a:spcPct val="111500"/>
              </a:lnSpc>
              <a:spcBef>
                <a:spcPts val="15"/>
              </a:spcBef>
            </a:pPr>
            <a:r>
              <a:rPr lang="en-US" sz="5400" b="1" dirty="0" smtClean="0">
                <a:latin typeface="Times New Roman" pitchFamily="18" charset="0"/>
              </a:rPr>
              <a:t>Contour Integration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lum bright="-24000" contrast="44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8083" y="836913"/>
            <a:ext cx="10058400" cy="3663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44000"/>
          </a:blip>
          <a:srcRect/>
          <a:stretch>
            <a:fillRect/>
          </a:stretch>
        </p:blipFill>
        <p:spPr bwMode="auto">
          <a:xfrm>
            <a:off x="809588" y="4429118"/>
            <a:ext cx="8229600" cy="1544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Electronics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66910" y="-142900"/>
            <a:ext cx="7109960" cy="9526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895350">
              <a:lnSpc>
                <a:spcPct val="111500"/>
              </a:lnSpc>
              <a:spcBef>
                <a:spcPts val="15"/>
              </a:spcBef>
            </a:pPr>
            <a:r>
              <a:rPr lang="en-US" sz="5400" b="1" dirty="0" smtClean="0">
                <a:latin typeface="Times New Roman" pitchFamily="18" charset="0"/>
              </a:rPr>
              <a:t>Contour Integration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44000"/>
          </a:blip>
          <a:srcRect/>
          <a:stretch>
            <a:fillRect/>
          </a:stretch>
        </p:blipFill>
        <p:spPr bwMode="auto">
          <a:xfrm>
            <a:off x="452398" y="857231"/>
            <a:ext cx="8229600" cy="1725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lum bright="-24000" contrast="44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882081" y="1142984"/>
            <a:ext cx="640080" cy="313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>
            <a:lum bright="-24000" contrast="44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67064" y="2543755"/>
            <a:ext cx="5029200" cy="388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52794" y="5857891"/>
            <a:ext cx="365760" cy="231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Electronics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66910" y="-142900"/>
            <a:ext cx="7109960" cy="9526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895350">
              <a:lnSpc>
                <a:spcPct val="111500"/>
              </a:lnSpc>
              <a:spcBef>
                <a:spcPts val="15"/>
              </a:spcBef>
            </a:pPr>
            <a:r>
              <a:rPr lang="en-US" sz="5400" b="1" dirty="0" smtClean="0">
                <a:latin typeface="Times New Roman" pitchFamily="18" charset="0"/>
              </a:rPr>
              <a:t>Contour Integration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44000"/>
          </a:blip>
          <a:srcRect/>
          <a:stretch>
            <a:fillRect/>
          </a:stretch>
        </p:blipFill>
        <p:spPr bwMode="auto">
          <a:xfrm>
            <a:off x="380959" y="857232"/>
            <a:ext cx="10332720" cy="844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lum bright="-24000" contrast="44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2398" y="1857363"/>
            <a:ext cx="5486400" cy="708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44000"/>
          </a:blip>
          <a:srcRect/>
          <a:stretch>
            <a:fillRect/>
          </a:stretch>
        </p:blipFill>
        <p:spPr bwMode="auto">
          <a:xfrm>
            <a:off x="380959" y="2857482"/>
            <a:ext cx="9692640" cy="452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6">
            <a:lum bright="-24000" contrast="44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66975" y="3266104"/>
            <a:ext cx="1828800" cy="8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7">
            <a:lum bright="-24000" contrast="44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9588" y="4202444"/>
            <a:ext cx="6675120" cy="2155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44000"/>
          </a:blip>
          <a:srcRect/>
          <a:stretch>
            <a:fillRect/>
          </a:stretch>
        </p:blipFill>
        <p:spPr bwMode="auto">
          <a:xfrm>
            <a:off x="7953387" y="3605428"/>
            <a:ext cx="4206240" cy="2752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Electronics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66910" y="-142900"/>
            <a:ext cx="7109960" cy="9526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895350">
              <a:lnSpc>
                <a:spcPct val="111500"/>
              </a:lnSpc>
              <a:spcBef>
                <a:spcPts val="15"/>
              </a:spcBef>
            </a:pPr>
            <a:r>
              <a:rPr lang="en-US" sz="5400" b="1" dirty="0" smtClean="0">
                <a:latin typeface="Times New Roman" pitchFamily="18" charset="0"/>
              </a:rPr>
              <a:t>Contour Integration</a:t>
            </a:r>
          </a:p>
        </p:txBody>
      </p:sp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44000"/>
          </a:blip>
          <a:srcRect/>
          <a:stretch>
            <a:fillRect/>
          </a:stretch>
        </p:blipFill>
        <p:spPr bwMode="auto">
          <a:xfrm>
            <a:off x="-1" y="785794"/>
            <a:ext cx="9418320" cy="2397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4">
            <a:lum bright="-24000" contrast="44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5207" y="3357562"/>
            <a:ext cx="11064240" cy="41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8" name="Picture 10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44000"/>
          </a:blip>
          <a:srcRect/>
          <a:stretch>
            <a:fillRect/>
          </a:stretch>
        </p:blipFill>
        <p:spPr bwMode="auto">
          <a:xfrm>
            <a:off x="11239536" y="3429000"/>
            <a:ext cx="548640" cy="33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9" name="Picture 1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44000"/>
          </a:blip>
          <a:srcRect/>
          <a:stretch>
            <a:fillRect/>
          </a:stretch>
        </p:blipFill>
        <p:spPr bwMode="auto">
          <a:xfrm>
            <a:off x="2452661" y="3857627"/>
            <a:ext cx="6126480" cy="99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300" name="Picture 12"/>
          <p:cNvPicPr>
            <a:picLocks noChangeAspect="1" noChangeArrowheads="1"/>
          </p:cNvPicPr>
          <p:nvPr/>
        </p:nvPicPr>
        <p:blipFill>
          <a:blip r:embed="rId7">
            <a:lum bright="-24000" contrast="44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38348" y="4786322"/>
            <a:ext cx="6766560" cy="851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301" name="Picture 13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44000"/>
          </a:blip>
          <a:srcRect/>
          <a:stretch>
            <a:fillRect/>
          </a:stretch>
        </p:blipFill>
        <p:spPr bwMode="auto">
          <a:xfrm>
            <a:off x="9882213" y="5072074"/>
            <a:ext cx="640080" cy="350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302" name="Picture 14"/>
          <p:cNvPicPr>
            <a:picLocks noChangeAspect="1" noChangeArrowheads="1"/>
          </p:cNvPicPr>
          <p:nvPr/>
        </p:nvPicPr>
        <p:blipFill>
          <a:blip r:embed="rId9">
            <a:lum bright="-24000" contrast="44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882213" y="2571744"/>
            <a:ext cx="548640" cy="301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303" name="Picture 15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44000"/>
          </a:blip>
          <a:srcRect/>
          <a:stretch>
            <a:fillRect/>
          </a:stretch>
        </p:blipFill>
        <p:spPr bwMode="auto">
          <a:xfrm>
            <a:off x="1381092" y="5000636"/>
            <a:ext cx="365760" cy="351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304" name="Picture 16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44000"/>
          </a:blip>
          <a:srcRect/>
          <a:stretch>
            <a:fillRect/>
          </a:stretch>
        </p:blipFill>
        <p:spPr bwMode="auto">
          <a:xfrm>
            <a:off x="2381224" y="5572140"/>
            <a:ext cx="4846320" cy="855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305" name="Picture 17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44000"/>
          </a:blip>
          <a:srcRect/>
          <a:stretch>
            <a:fillRect/>
          </a:stretch>
        </p:blipFill>
        <p:spPr bwMode="auto">
          <a:xfrm>
            <a:off x="1238215" y="5786453"/>
            <a:ext cx="731520" cy="358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306" name="Picture 18"/>
          <p:cNvPicPr>
            <a:picLocks noChangeAspect="1" noChangeArrowheads="1"/>
          </p:cNvPicPr>
          <p:nvPr/>
        </p:nvPicPr>
        <p:blipFill>
          <a:blip r:embed="rId13">
            <a:lum bright="-24000" contrast="44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882214" y="5857892"/>
            <a:ext cx="640080" cy="32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Electronics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66910" y="-142900"/>
            <a:ext cx="7109960" cy="9526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895350">
              <a:lnSpc>
                <a:spcPct val="111500"/>
              </a:lnSpc>
              <a:spcBef>
                <a:spcPts val="15"/>
              </a:spcBef>
            </a:pPr>
            <a:r>
              <a:rPr lang="en-US" sz="5400" b="1" dirty="0" smtClean="0">
                <a:latin typeface="Times New Roman" pitchFamily="18" charset="0"/>
              </a:rPr>
              <a:t>Contour Integration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44000"/>
          </a:blip>
          <a:srcRect/>
          <a:stretch>
            <a:fillRect/>
          </a:stretch>
        </p:blipFill>
        <p:spPr bwMode="auto">
          <a:xfrm>
            <a:off x="952463" y="785783"/>
            <a:ext cx="7315200" cy="2318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lum bright="-24000" contrast="44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52463" y="3214672"/>
            <a:ext cx="9966960" cy="511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5">
            <a:lum bright="-24000" contrast="44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95472" y="3929066"/>
            <a:ext cx="6766560" cy="1878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44000"/>
          </a:blip>
          <a:srcRect/>
          <a:stretch>
            <a:fillRect/>
          </a:stretch>
        </p:blipFill>
        <p:spPr bwMode="auto">
          <a:xfrm>
            <a:off x="1452530" y="4857760"/>
            <a:ext cx="8686800" cy="952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Electronics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66910" y="-142900"/>
            <a:ext cx="7109960" cy="9526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895350">
              <a:lnSpc>
                <a:spcPct val="111500"/>
              </a:lnSpc>
              <a:spcBef>
                <a:spcPts val="15"/>
              </a:spcBef>
            </a:pPr>
            <a:r>
              <a:rPr lang="en-US" sz="5400" b="1" dirty="0" smtClean="0">
                <a:latin typeface="Times New Roman" pitchFamily="18" charset="0"/>
              </a:rPr>
              <a:t>Contour Integration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44000"/>
          </a:blip>
          <a:srcRect/>
          <a:stretch>
            <a:fillRect/>
          </a:stretch>
        </p:blipFill>
        <p:spPr bwMode="auto">
          <a:xfrm>
            <a:off x="898230" y="1000108"/>
            <a:ext cx="8595360" cy="841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5">
            <a:lum bright="-24000" contrast="44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52463" y="2071666"/>
            <a:ext cx="9326880" cy="2718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44000"/>
          </a:blip>
          <a:srcRect/>
          <a:stretch>
            <a:fillRect/>
          </a:stretch>
        </p:blipFill>
        <p:spPr bwMode="auto">
          <a:xfrm>
            <a:off x="1023902" y="5143512"/>
            <a:ext cx="20955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Electronics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66910" y="-142900"/>
            <a:ext cx="7109960" cy="9526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895350">
              <a:lnSpc>
                <a:spcPct val="111500"/>
              </a:lnSpc>
              <a:spcBef>
                <a:spcPts val="15"/>
              </a:spcBef>
            </a:pPr>
            <a:r>
              <a:rPr lang="en-US" sz="5400" b="1" dirty="0" smtClean="0">
                <a:latin typeface="Times New Roman" pitchFamily="18" charset="0"/>
              </a:rPr>
              <a:t>Contour Integration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lum bright="-24000" contrast="44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07012" y="1087880"/>
            <a:ext cx="4389120" cy="1555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44000"/>
          </a:blip>
          <a:srcRect/>
          <a:stretch>
            <a:fillRect/>
          </a:stretch>
        </p:blipFill>
        <p:spPr bwMode="auto">
          <a:xfrm>
            <a:off x="1309653" y="2857496"/>
            <a:ext cx="8686800" cy="2122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39784"/>
          </a:xfrm>
        </p:spPr>
        <p:txBody>
          <a:bodyPr/>
          <a:lstStyle/>
          <a:p>
            <a:pPr algn="ctr"/>
            <a:r>
              <a:rPr lang="en-IN" b="1" dirty="0" smtClean="0"/>
              <a:t>Topics Discussed in Next Lecture</a:t>
            </a:r>
            <a:endParaRPr lang="en-IN" b="1" dirty="0"/>
          </a:p>
        </p:txBody>
      </p:sp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Electronics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09600" y="1285861"/>
            <a:ext cx="11344316" cy="4840306"/>
          </a:xfrm>
        </p:spPr>
        <p:txBody>
          <a:bodyPr>
            <a:normAutofit/>
          </a:bodyPr>
          <a:lstStyle/>
          <a:p>
            <a:pPr marL="12700" marR="895350">
              <a:lnSpc>
                <a:spcPct val="111500"/>
              </a:lnSpc>
              <a:spcBef>
                <a:spcPts val="15"/>
              </a:spcBef>
            </a:pPr>
            <a:r>
              <a:rPr lang="en-US" sz="4400" b="1" dirty="0" smtClean="0"/>
              <a:t>Bilinear Transformations</a:t>
            </a:r>
          </a:p>
          <a:p>
            <a:pPr marL="12700" marR="895350">
              <a:lnSpc>
                <a:spcPct val="111500"/>
              </a:lnSpc>
              <a:spcBef>
                <a:spcPts val="15"/>
              </a:spcBef>
              <a:buNone/>
            </a:pPr>
            <a:endParaRPr lang="en-IN" sz="4400" dirty="0" smtClean="0"/>
          </a:p>
          <a:p>
            <a:pPr marL="12700" marR="895350">
              <a:lnSpc>
                <a:spcPct val="111500"/>
              </a:lnSpc>
              <a:spcBef>
                <a:spcPts val="15"/>
              </a:spcBef>
            </a:pPr>
            <a:endParaRPr lang="en-IN" sz="4400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997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868346"/>
          </a:xfrm>
        </p:spPr>
        <p:txBody>
          <a:bodyPr/>
          <a:lstStyle/>
          <a:p>
            <a:pPr algn="ctr"/>
            <a:r>
              <a:rPr lang="en-IN" b="1" dirty="0" smtClean="0"/>
              <a:t>Topic Discussed</a:t>
            </a:r>
            <a:endParaRPr lang="en-IN" b="1" dirty="0"/>
          </a:p>
        </p:txBody>
      </p:sp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Electronics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09522" y="1285861"/>
            <a:ext cx="11644394" cy="4840306"/>
          </a:xfrm>
        </p:spPr>
        <p:txBody>
          <a:bodyPr>
            <a:normAutofit/>
          </a:bodyPr>
          <a:lstStyle/>
          <a:p>
            <a:pPr marL="12700" marR="895350">
              <a:lnSpc>
                <a:spcPct val="111500"/>
              </a:lnSpc>
              <a:spcBef>
                <a:spcPts val="15"/>
              </a:spcBef>
            </a:pPr>
            <a:r>
              <a:rPr lang="en-US" sz="4400" b="1" dirty="0" smtClean="0">
                <a:latin typeface="Times New Roman" pitchFamily="18" charset="0"/>
              </a:rPr>
              <a:t>Contour Integrals</a:t>
            </a:r>
            <a:endParaRPr lang="en-IN" sz="4400" dirty="0">
              <a:latin typeface="Times New Roman" pitchFamily="18" charset="0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287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44000"/>
          </a:blip>
          <a:srcRect/>
          <a:stretch>
            <a:fillRect/>
          </a:stretch>
        </p:blipFill>
        <p:spPr bwMode="auto">
          <a:xfrm>
            <a:off x="95208" y="3071810"/>
            <a:ext cx="11978640" cy="1233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lum bright="-24000" contrast="44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955" t="4225"/>
          <a:stretch>
            <a:fillRect/>
          </a:stretch>
        </p:blipFill>
        <p:spPr bwMode="auto">
          <a:xfrm>
            <a:off x="4952991" y="3929065"/>
            <a:ext cx="4023360" cy="2593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>
            <a:lum bright="-24000" contrast="44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6646" y="1928802"/>
            <a:ext cx="11612880" cy="1071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44000"/>
          </a:blip>
          <a:srcRect/>
          <a:stretch>
            <a:fillRect/>
          </a:stretch>
        </p:blipFill>
        <p:spPr bwMode="auto">
          <a:xfrm>
            <a:off x="238083" y="714356"/>
            <a:ext cx="11612880" cy="1335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Electronics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66910" y="-142900"/>
            <a:ext cx="7109960" cy="9526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895350">
              <a:lnSpc>
                <a:spcPct val="111500"/>
              </a:lnSpc>
              <a:spcBef>
                <a:spcPts val="15"/>
              </a:spcBef>
            </a:pPr>
            <a:r>
              <a:rPr lang="en-US" sz="5400" b="1" dirty="0" smtClean="0">
                <a:latin typeface="Times New Roman" pitchFamily="18" charset="0"/>
              </a:rPr>
              <a:t>Contour Integration</a:t>
            </a:r>
          </a:p>
        </p:txBody>
      </p:sp>
    </p:spTree>
    <p:extLst>
      <p:ext uri="{BB962C8B-B14F-4D97-AF65-F5344CB8AC3E}">
        <p14:creationId xmlns:p14="http://schemas.microsoft.com/office/powerpoint/2010/main" xmlns="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Electronics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66910" y="-142900"/>
            <a:ext cx="7109960" cy="9526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895350">
              <a:lnSpc>
                <a:spcPct val="111500"/>
              </a:lnSpc>
              <a:spcBef>
                <a:spcPts val="15"/>
              </a:spcBef>
            </a:pPr>
            <a:r>
              <a:rPr lang="en-US" sz="5400" b="1" dirty="0" smtClean="0">
                <a:latin typeface="Times New Roman" pitchFamily="18" charset="0"/>
              </a:rPr>
              <a:t>Contour Integration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44000"/>
          </a:blip>
          <a:srcRect/>
          <a:stretch>
            <a:fillRect/>
          </a:stretch>
        </p:blipFill>
        <p:spPr bwMode="auto">
          <a:xfrm>
            <a:off x="1895516" y="857212"/>
            <a:ext cx="10058400" cy="1109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lum bright="-24000" contrast="44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3800" y="1125763"/>
            <a:ext cx="1645920" cy="51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lum bright="-24000" contrast="44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95340" y="2071678"/>
            <a:ext cx="10332720" cy="4317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Electronics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66910" y="-142900"/>
            <a:ext cx="7109960" cy="9526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895350">
              <a:lnSpc>
                <a:spcPct val="111500"/>
              </a:lnSpc>
              <a:spcBef>
                <a:spcPts val="15"/>
              </a:spcBef>
            </a:pPr>
            <a:r>
              <a:rPr lang="en-US" sz="5400" b="1" dirty="0" smtClean="0">
                <a:latin typeface="Times New Roman" pitchFamily="18" charset="0"/>
              </a:rPr>
              <a:t>Contour Integration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44000"/>
          </a:blip>
          <a:srcRect/>
          <a:stretch>
            <a:fillRect/>
          </a:stretch>
        </p:blipFill>
        <p:spPr bwMode="auto">
          <a:xfrm>
            <a:off x="452398" y="857232"/>
            <a:ext cx="9966960" cy="5407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Electronics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66910" y="-142900"/>
            <a:ext cx="7109960" cy="9526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895350">
              <a:lnSpc>
                <a:spcPct val="111500"/>
              </a:lnSpc>
              <a:spcBef>
                <a:spcPts val="15"/>
              </a:spcBef>
            </a:pPr>
            <a:r>
              <a:rPr lang="en-US" sz="5400" b="1" dirty="0" smtClean="0">
                <a:latin typeface="Times New Roman" pitchFamily="18" charset="0"/>
              </a:rPr>
              <a:t>Contour Integration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lum bright="-24000" contrast="44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5273" y="714356"/>
            <a:ext cx="9418320" cy="1859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44000"/>
          </a:blip>
          <a:srcRect/>
          <a:stretch>
            <a:fillRect/>
          </a:stretch>
        </p:blipFill>
        <p:spPr bwMode="auto">
          <a:xfrm>
            <a:off x="1326858" y="2571744"/>
            <a:ext cx="8412480" cy="3838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lum bright="-24000" contrast="44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8084" y="785794"/>
            <a:ext cx="11338560" cy="1430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Electronics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66910" y="-142900"/>
            <a:ext cx="7109960" cy="9526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895350">
              <a:lnSpc>
                <a:spcPct val="111500"/>
              </a:lnSpc>
              <a:spcBef>
                <a:spcPts val="15"/>
              </a:spcBef>
            </a:pPr>
            <a:r>
              <a:rPr lang="en-US" sz="5400" b="1" dirty="0" smtClean="0">
                <a:latin typeface="Times New Roman" pitchFamily="18" charset="0"/>
              </a:rPr>
              <a:t>Contour Integration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lum bright="-24000" contrast="44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09719" y="2182093"/>
            <a:ext cx="7772400" cy="1032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44000"/>
          </a:blip>
          <a:srcRect/>
          <a:stretch>
            <a:fillRect/>
          </a:stretch>
        </p:blipFill>
        <p:spPr bwMode="auto">
          <a:xfrm>
            <a:off x="380960" y="2428866"/>
            <a:ext cx="1371600" cy="395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44000"/>
          </a:blip>
          <a:srcRect/>
          <a:stretch>
            <a:fillRect/>
          </a:stretch>
        </p:blipFill>
        <p:spPr bwMode="auto">
          <a:xfrm>
            <a:off x="595274" y="3428984"/>
            <a:ext cx="11521440" cy="750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8">
            <a:lum bright="-24000" contrast="44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3836" y="4143366"/>
            <a:ext cx="11612880" cy="742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44000"/>
          </a:blip>
          <a:srcRect/>
          <a:stretch>
            <a:fillRect/>
          </a:stretch>
        </p:blipFill>
        <p:spPr bwMode="auto">
          <a:xfrm>
            <a:off x="3809983" y="4714883"/>
            <a:ext cx="4663440" cy="1664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9491151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Electronics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66910" y="-142900"/>
            <a:ext cx="7109960" cy="9526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895350">
              <a:lnSpc>
                <a:spcPct val="111500"/>
              </a:lnSpc>
              <a:spcBef>
                <a:spcPts val="15"/>
              </a:spcBef>
            </a:pPr>
            <a:r>
              <a:rPr lang="en-US" sz="5400" b="1" dirty="0" smtClean="0">
                <a:latin typeface="Times New Roman" pitchFamily="18" charset="0"/>
              </a:rPr>
              <a:t>Contour Integration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lum bright="-24000" contrast="44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5274" y="1000108"/>
            <a:ext cx="6949440" cy="2913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44000"/>
          </a:blip>
          <a:srcRect/>
          <a:stretch>
            <a:fillRect/>
          </a:stretch>
        </p:blipFill>
        <p:spPr bwMode="auto">
          <a:xfrm>
            <a:off x="7953388" y="1214417"/>
            <a:ext cx="4023360" cy="277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44000"/>
          </a:blip>
          <a:srcRect/>
          <a:stretch>
            <a:fillRect/>
          </a:stretch>
        </p:blipFill>
        <p:spPr bwMode="auto">
          <a:xfrm>
            <a:off x="666711" y="3929066"/>
            <a:ext cx="7223760" cy="1273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Electronics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66910" y="-142900"/>
            <a:ext cx="7109960" cy="9526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895350">
              <a:lnSpc>
                <a:spcPct val="111500"/>
              </a:lnSpc>
              <a:spcBef>
                <a:spcPts val="15"/>
              </a:spcBef>
            </a:pPr>
            <a:r>
              <a:rPr lang="en-US" sz="5400" b="1" dirty="0" smtClean="0">
                <a:latin typeface="Times New Roman" pitchFamily="18" charset="0"/>
              </a:rPr>
              <a:t>Contour Integration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44000"/>
          </a:blip>
          <a:srcRect t="1216"/>
          <a:stretch>
            <a:fillRect/>
          </a:stretch>
        </p:blipFill>
        <p:spPr bwMode="auto">
          <a:xfrm>
            <a:off x="380960" y="714356"/>
            <a:ext cx="6858000" cy="5805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1273</TotalTime>
  <Words>198</Words>
  <Application>Microsoft Office PowerPoint</Application>
  <PresentationFormat>Custom</PresentationFormat>
  <Paragraphs>63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   Engineering Mathematics-III (BTEC-2301)   </vt:lpstr>
      <vt:lpstr>Topic Discussed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Topics Discussed in Next Lecture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FINANCIAL MANAGEMENT</dc:title>
  <dc:creator>DELL</dc:creator>
  <cp:lastModifiedBy>Admin</cp:lastModifiedBy>
  <cp:revision>250</cp:revision>
  <dcterms:created xsi:type="dcterms:W3CDTF">2020-11-12T04:35:12Z</dcterms:created>
  <dcterms:modified xsi:type="dcterms:W3CDTF">2023-08-01T09:27:22Z</dcterms:modified>
</cp:coreProperties>
</file>