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85" r:id="rId2"/>
    <p:sldId id="281" r:id="rId3"/>
    <p:sldId id="279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8" r:id="rId13"/>
    <p:sldId id="269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82" r:id="rId22"/>
    <p:sldId id="284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5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72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59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45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29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15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00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85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A99D6-AC0D-4D94-AEB0-7E093A3672B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01201-1471-4B45-94FB-5D0FF717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85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72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59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45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29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15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00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85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C76A4-7CFC-45C3-A87F-C66B869671CB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F268E-2A03-40EA-894B-8EF6DC029F56}" type="slidenum">
              <a:rPr lang="en-US"/>
              <a:pPr/>
              <a:t>19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60786-C6EC-46DE-BB4C-00F9336E2DF7}" type="slidenum">
              <a:rPr lang="en-US"/>
              <a:pPr/>
              <a:t>20</a:t>
            </a:fld>
            <a:endParaRPr lang="en-US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57A5F7-09EE-4DC9-8117-D8350673A94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C8D5B-B812-431D-AADB-7243F62EBF8D}" type="slidenum">
              <a:rPr lang="en-US"/>
              <a:pPr/>
              <a:t>4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9F9A3-0743-40BF-9A58-A77045B77C28}" type="slidenum">
              <a:rPr lang="en-US"/>
              <a:pPr/>
              <a:t>5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CA0314-E5D9-4509-9AF9-A7EA88DFAD0A}" type="slidenum">
              <a:rPr lang="en-US"/>
              <a:pPr/>
              <a:t>6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E5287-434B-4E28-B04B-E31B51CD754A}" type="slidenum">
              <a:rPr lang="en-US"/>
              <a:pPr/>
              <a:t>10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A283A2-B722-46C9-A49B-A21ACB7FC6DB}" type="slidenum">
              <a:rPr lang="en-US"/>
              <a:pPr/>
              <a:t>14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49ADA-BE74-41D7-BC32-3D75266ED622}" type="slidenum">
              <a:rPr lang="en-US"/>
              <a:pPr/>
              <a:t>15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37EA-3799-4148-AA7D-6D2EC638D0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768" y="277419"/>
            <a:ext cx="7548033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Operating System Examples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109665"/>
            <a:ext cx="6844242" cy="3508772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Solaris scheduling</a:t>
            </a:r>
          </a:p>
          <a:p>
            <a:r>
              <a:rPr lang="en-US" smtClean="0"/>
              <a:t>Windows XP scheduling</a:t>
            </a:r>
          </a:p>
          <a:p>
            <a:r>
              <a:rPr lang="en-US" smtClean="0"/>
              <a:t>Linux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Solaris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Priority-based scheduling</a:t>
            </a:r>
          </a:p>
          <a:p>
            <a:r>
              <a:rPr lang="en-US" smtClean="0"/>
              <a:t>Six classes available</a:t>
            </a:r>
          </a:p>
          <a:p>
            <a:pPr lvl="1"/>
            <a:r>
              <a:rPr lang="en-US" smtClean="0"/>
              <a:t>Time sharing (default)</a:t>
            </a:r>
          </a:p>
          <a:p>
            <a:pPr lvl="1"/>
            <a:r>
              <a:rPr lang="en-US" smtClean="0"/>
              <a:t>Interactive</a:t>
            </a:r>
          </a:p>
          <a:p>
            <a:pPr lvl="1"/>
            <a:r>
              <a:rPr lang="en-US" smtClean="0"/>
              <a:t>Real time</a:t>
            </a:r>
          </a:p>
          <a:p>
            <a:pPr lvl="1"/>
            <a:r>
              <a:rPr lang="en-US" smtClean="0"/>
              <a:t>System</a:t>
            </a:r>
          </a:p>
          <a:p>
            <a:pPr lvl="1"/>
            <a:r>
              <a:rPr lang="en-US" smtClean="0"/>
              <a:t>Fair Share</a:t>
            </a:r>
          </a:p>
          <a:p>
            <a:pPr lvl="1"/>
            <a:r>
              <a:rPr lang="en-US" smtClean="0"/>
              <a:t>Fixed priority</a:t>
            </a:r>
          </a:p>
          <a:p>
            <a:r>
              <a:rPr lang="en-US" smtClean="0"/>
              <a:t>Given thread can be in one class at a time</a:t>
            </a:r>
          </a:p>
          <a:p>
            <a:r>
              <a:rPr lang="en-US" smtClean="0"/>
              <a:t>Each class has its own scheduling algorithm</a:t>
            </a:r>
          </a:p>
          <a:p>
            <a:r>
              <a:rPr lang="en-US" smtClean="0"/>
              <a:t>Time sharing is multi-level feedback queue</a:t>
            </a:r>
          </a:p>
          <a:p>
            <a:pPr lvl="1"/>
            <a:r>
              <a:rPr lang="en-US" smtClean="0"/>
              <a:t>Loadable table configurable by sysadmin</a:t>
            </a:r>
          </a:p>
          <a:p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Solaris Scheduling (Cont.)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Scheduler converts class-specific priorities into a per-thread global priority</a:t>
            </a:r>
          </a:p>
          <a:p>
            <a:pPr lvl="1"/>
            <a:r>
              <a:rPr lang="en-US" smtClean="0"/>
              <a:t>Thread with highest priority runs next</a:t>
            </a:r>
          </a:p>
          <a:p>
            <a:pPr lvl="1"/>
            <a:r>
              <a:rPr lang="en-US" smtClean="0"/>
              <a:t>Runs until (1) blocks, (2) uses time slice, (3) preempted by higher-priority thread</a:t>
            </a:r>
          </a:p>
          <a:p>
            <a:pPr lvl="1"/>
            <a:r>
              <a:rPr lang="en-US" smtClean="0"/>
              <a:t>Multiple threads at same priority selected via RR</a:t>
            </a:r>
          </a:p>
          <a:p>
            <a:pPr lvl="1">
              <a:buFont typeface="Monotype Sorts" charset="2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Windows Scheduling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Windows uses priority-based preemptive scheduling</a:t>
            </a:r>
          </a:p>
          <a:p>
            <a:r>
              <a:rPr lang="en-US" dirty="0" smtClean="0"/>
              <a:t>Highest-priority thread runs next</a:t>
            </a:r>
          </a:p>
          <a:p>
            <a:r>
              <a:rPr lang="en-US" i="1" dirty="0" smtClean="0"/>
              <a:t>Dispatcher </a:t>
            </a:r>
            <a:r>
              <a:rPr lang="en-US" dirty="0" smtClean="0"/>
              <a:t>is scheduler</a:t>
            </a:r>
          </a:p>
          <a:p>
            <a:r>
              <a:rPr lang="en-US" dirty="0" smtClean="0"/>
              <a:t>Thread runs until (1) blocks, (2) uses time slice, (3) preempted by higher-priority thread</a:t>
            </a:r>
          </a:p>
          <a:p>
            <a:r>
              <a:rPr lang="en-US" dirty="0" smtClean="0"/>
              <a:t>Real-time threads can preempt non-real-time</a:t>
            </a:r>
          </a:p>
          <a:p>
            <a:r>
              <a:rPr lang="en-US" dirty="0" smtClean="0"/>
              <a:t>32-level priority scheme</a:t>
            </a:r>
          </a:p>
          <a:p>
            <a:r>
              <a:rPr lang="en-US" dirty="0" smtClean="0"/>
              <a:t>Variable class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is 1-15,real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is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16-31</a:t>
            </a:r>
          </a:p>
          <a:p>
            <a:r>
              <a:rPr lang="en-US" dirty="0" smtClean="0"/>
              <a:t>Priority 0 is memory-management thread</a:t>
            </a:r>
          </a:p>
          <a:p>
            <a:r>
              <a:rPr lang="en-US" dirty="0" smtClean="0"/>
              <a:t>Queue for each priority</a:t>
            </a:r>
          </a:p>
          <a:p>
            <a:endParaRPr lang="en-US" b="1" dirty="0" smtClean="0">
              <a:solidFill>
                <a:srgbClr val="3366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1542" y="279798"/>
            <a:ext cx="8791575" cy="5786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Priorities and Time-slice length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752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0320" y="1379938"/>
            <a:ext cx="7436909" cy="421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9" y="277419"/>
            <a:ext cx="761682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Algorithm Evaluation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827620" y="1382316"/>
            <a:ext cx="7566025" cy="4643438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How to select CPU-scheduling algorithm for an OS?</a:t>
            </a:r>
          </a:p>
          <a:p>
            <a:endParaRPr lang="en-US" smtClean="0"/>
          </a:p>
          <a:p>
            <a:r>
              <a:rPr lang="en-US" smtClean="0"/>
              <a:t>Determine criteria, then evaluate algorithms</a:t>
            </a:r>
          </a:p>
          <a:p>
            <a:endParaRPr lang="en-US" smtClean="0"/>
          </a:p>
          <a:p>
            <a:r>
              <a:rPr lang="en-US" smtClean="0"/>
              <a:t>Deterministic modeling</a:t>
            </a:r>
          </a:p>
          <a:p>
            <a:pPr lvl="1"/>
            <a:r>
              <a:rPr lang="en-US" smtClean="0"/>
              <a:t>Type of </a:t>
            </a:r>
            <a:r>
              <a:rPr lang="en-US" b="1" smtClean="0"/>
              <a:t>analytic evaluation</a:t>
            </a:r>
          </a:p>
          <a:p>
            <a:pPr lvl="1"/>
            <a:r>
              <a:rPr lang="en-US" smtClean="0"/>
              <a:t>Takes a particular predetermined workload and defines the performance of each algorithm  for that workload</a:t>
            </a:r>
          </a:p>
          <a:p>
            <a:pPr>
              <a:buFont typeface="Monotype Sorts" charset="2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Queueing Models</a:t>
            </a:r>
          </a:p>
        </p:txBody>
      </p:sp>
      <p:sp>
        <p:nvSpPr>
          <p:cNvPr id="1136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Describes the arrival of processes, and CPU and I/O bursts probabilistically</a:t>
            </a:r>
          </a:p>
          <a:p>
            <a:pPr lvl="1"/>
            <a:r>
              <a:rPr lang="en-US" smtClean="0"/>
              <a:t>Commonly exponential, and described by mean</a:t>
            </a:r>
          </a:p>
          <a:p>
            <a:pPr lvl="1"/>
            <a:r>
              <a:rPr lang="en-US" smtClean="0"/>
              <a:t>Computes average throughput, utilization, waiting time, etc</a:t>
            </a:r>
          </a:p>
          <a:p>
            <a:r>
              <a:rPr lang="en-US" smtClean="0"/>
              <a:t>Computer system described as network of servers, each with queue of waiting processes</a:t>
            </a:r>
          </a:p>
          <a:p>
            <a:pPr lvl="1"/>
            <a:r>
              <a:rPr lang="en-US" smtClean="0"/>
              <a:t>Knowing arrival rates and service rates</a:t>
            </a:r>
          </a:p>
          <a:p>
            <a:pPr lvl="1"/>
            <a:r>
              <a:rPr lang="en-US" smtClean="0"/>
              <a:t>Computes utilization, average queue length, average wait time, etc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Simulations</a:t>
            </a:r>
          </a:p>
        </p:txBody>
      </p:sp>
      <p:sp>
        <p:nvSpPr>
          <p:cNvPr id="1157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Queueing models limited</a:t>
            </a:r>
          </a:p>
          <a:p>
            <a:r>
              <a:rPr lang="en-US" b="1" smtClean="0"/>
              <a:t>Simulations </a:t>
            </a:r>
            <a:r>
              <a:rPr lang="en-US" smtClean="0"/>
              <a:t>more accurate</a:t>
            </a:r>
          </a:p>
          <a:p>
            <a:pPr lvl="1"/>
            <a:r>
              <a:rPr lang="en-US" smtClean="0"/>
              <a:t>Programmed model of computer system</a:t>
            </a:r>
          </a:p>
          <a:p>
            <a:pPr lvl="1"/>
            <a:r>
              <a:rPr lang="en-US" smtClean="0"/>
              <a:t>Clock is a variable</a:t>
            </a:r>
          </a:p>
          <a:p>
            <a:pPr lvl="1"/>
            <a:r>
              <a:rPr lang="en-US" smtClean="0"/>
              <a:t>Gather statistics  indicating algorithm performance</a:t>
            </a:r>
          </a:p>
          <a:p>
            <a:pPr lvl="1"/>
            <a:r>
              <a:rPr lang="en-US" smtClean="0"/>
              <a:t>Data to drive simulation gathered via</a:t>
            </a:r>
          </a:p>
          <a:p>
            <a:pPr lvl="2"/>
            <a:r>
              <a:rPr lang="en-US" smtClean="0"/>
              <a:t>Random number generator according to probabilities</a:t>
            </a:r>
          </a:p>
          <a:p>
            <a:pPr lvl="2"/>
            <a:r>
              <a:rPr lang="en-US" smtClean="0"/>
              <a:t>Distributions defined mathematically or empirically</a:t>
            </a:r>
          </a:p>
          <a:p>
            <a:pPr lvl="2"/>
            <a:r>
              <a:rPr lang="en-US" smtClean="0"/>
              <a:t>Trace tapes record sequences of real events in real systems</a:t>
            </a:r>
          </a:p>
          <a:p>
            <a:pPr lvl="2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8786" name="Title 1"/>
          <p:cNvSpPr>
            <a:spLocks noGrp="1"/>
          </p:cNvSpPr>
          <p:nvPr>
            <p:ph type="title" idx="4294967295"/>
          </p:nvPr>
        </p:nvSpPr>
        <p:spPr>
          <a:xfrm>
            <a:off x="0" y="277814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en-US" smtClean="0"/>
              <a:t>Implementation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06450" y="1233490"/>
            <a:ext cx="8229600" cy="453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/>
          <a:lstStyle/>
          <a:p>
            <a:pPr marL="342214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Helvetica" charset="0"/>
              </a:rPr>
              <a:t>Even simulations have limited accuracy</a:t>
            </a:r>
          </a:p>
          <a:p>
            <a:pPr marL="342214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Helvetica" charset="0"/>
              </a:rPr>
              <a:t>Just implement new scheduler and test in real systems</a:t>
            </a:r>
          </a:p>
          <a:p>
            <a:pPr marL="798869" lvl="1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Helvetica" charset="0"/>
              </a:rPr>
              <a:t>High cost, high risk</a:t>
            </a:r>
          </a:p>
          <a:p>
            <a:pPr marL="798869" lvl="1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Helvetica" charset="0"/>
              </a:rPr>
              <a:t>Environments vary</a:t>
            </a:r>
          </a:p>
          <a:p>
            <a:pPr marL="342214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Helvetica" charset="0"/>
              </a:rPr>
              <a:t>Most flexible schedulers can be modified per-site or per-system</a:t>
            </a:r>
          </a:p>
          <a:p>
            <a:pPr marL="342214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Helvetica" charset="0"/>
              </a:rPr>
              <a:t>Or APIs to modify priorities</a:t>
            </a:r>
          </a:p>
          <a:p>
            <a:pPr marL="342214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Helvetica" charset="0"/>
              </a:rPr>
              <a:t>But again environments vary</a:t>
            </a:r>
          </a:p>
          <a:p>
            <a:pPr marL="342214" indent="-342214" defTabSz="913311"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Char char="n"/>
            </a:pPr>
            <a:endParaRPr kumimoji="1" lang="en-US" dirty="0">
              <a:latin typeface="Helvetica" charset="0"/>
            </a:endParaRPr>
          </a:p>
          <a:p>
            <a:pPr marL="1085530" lvl="2" indent="-227772" defTabSz="913311">
              <a:spcBef>
                <a:spcPct val="35000"/>
              </a:spcBef>
              <a:buClr>
                <a:srgbClr val="009900"/>
              </a:buClr>
              <a:buSzPct val="75000"/>
              <a:buFont typeface="Webdings" charset="2"/>
              <a:buChar char="4"/>
            </a:pPr>
            <a:endParaRPr kumimoji="1" lang="en-US" dirty="0">
              <a:latin typeface="Helvetica" charset="0"/>
            </a:endParaRPr>
          </a:p>
          <a:p>
            <a:pPr marL="798869" lvl="1" indent="-342214" defTabSz="913311">
              <a:spcBef>
                <a:spcPct val="35000"/>
              </a:spcBef>
              <a:buClr>
                <a:srgbClr val="CC6600"/>
              </a:buClr>
              <a:buSzPct val="80000"/>
              <a:buFont typeface="Monotype Sorts" charset="2"/>
              <a:buChar char="l"/>
            </a:pPr>
            <a:endParaRPr kumimoji="1" lang="en-US" dirty="0">
              <a:latin typeface="Helvetica" charset="0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Dispatch Latency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3"/>
          <a:srcRect l="28979" t="16327" r="30817" b="50131"/>
          <a:stretch>
            <a:fillRect/>
          </a:stretch>
        </p:blipFill>
        <p:spPr bwMode="auto">
          <a:xfrm>
            <a:off x="970385" y="2141375"/>
            <a:ext cx="6966856" cy="4240764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5000" dirty="0" smtClean="0"/>
              <a:t>Topic 8</a:t>
            </a:r>
            <a:r>
              <a:rPr lang="en-US" sz="5000" baseline="30000" dirty="0" smtClean="0"/>
              <a:t>th</a:t>
            </a:r>
            <a:r>
              <a:rPr lang="en-US" sz="5000" dirty="0" smtClean="0"/>
              <a:t> : CPU </a:t>
            </a:r>
            <a:r>
              <a:rPr lang="en-US" sz="5000" dirty="0" smtClean="0"/>
              <a:t>Scheduling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Solaris 2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4029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1878" y="1847464"/>
            <a:ext cx="6817567" cy="4702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400" dirty="0" smtClean="0"/>
              <a:t>Thread Scheduling</a:t>
            </a:r>
          </a:p>
          <a:p>
            <a:r>
              <a:rPr lang="en-US" sz="3400" dirty="0" smtClean="0"/>
              <a:t>Multiple-Processor Scheduling</a:t>
            </a:r>
          </a:p>
          <a:p>
            <a:r>
              <a:rPr lang="en-US" sz="3400" dirty="0" smtClean="0"/>
              <a:t>Operating Systems Examples</a:t>
            </a:r>
          </a:p>
          <a:p>
            <a:r>
              <a:rPr lang="en-US" sz="3400" dirty="0" smtClean="0"/>
              <a:t>Algorithm Evaluation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5419" y="1106092"/>
            <a:ext cx="7706783" cy="82272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Topics To </a:t>
            </a:r>
            <a:r>
              <a:rPr lang="en-US" smtClean="0">
                <a:solidFill>
                  <a:schemeClr val="tx1"/>
                </a:solidFill>
              </a:rPr>
              <a:t>Be Next </a:t>
            </a:r>
            <a:r>
              <a:rPr lang="en-US" dirty="0" smtClean="0">
                <a:solidFill>
                  <a:schemeClr val="tx1"/>
                </a:solidFill>
              </a:rPr>
              <a:t>Covered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57252" y="2561035"/>
            <a:ext cx="6040967" cy="32694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 Critical-Section Problem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Peterson’s Solution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Synchronization Hardware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286002" y="5116116"/>
            <a:ext cx="4078817" cy="92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endParaRPr kumimoji="1" lang="en-US">
              <a:latin typeface="Helvetica" charset="0"/>
            </a:endParaRPr>
          </a:p>
          <a:p>
            <a:endParaRPr kumimoji="1" lang="en-US">
              <a:latin typeface="Helvetica" charset="0"/>
            </a:endParaRPr>
          </a:p>
          <a:p>
            <a:endParaRPr kumimoji="1" lang="en-US">
              <a:latin typeface="Helvetica" charset="0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Silberschatz</a:t>
            </a:r>
            <a:r>
              <a:rPr lang="en-US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 err="1" smtClean="0"/>
              <a:t>Dhamdhere</a:t>
            </a:r>
            <a:r>
              <a:rPr lang="en-US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52196" y="851252"/>
            <a:ext cx="7772400" cy="5762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19153" y="2338267"/>
            <a:ext cx="7336367" cy="3773090"/>
          </a:xfrm>
        </p:spPr>
        <p:txBody>
          <a:bodyPr/>
          <a:lstStyle/>
          <a:p>
            <a:r>
              <a:rPr lang="en-US" dirty="0" smtClean="0"/>
              <a:t>Thread Scheduling</a:t>
            </a:r>
          </a:p>
          <a:p>
            <a:r>
              <a:rPr lang="en-US" dirty="0" smtClean="0"/>
              <a:t>Multiple-Processor Scheduling</a:t>
            </a:r>
          </a:p>
          <a:p>
            <a:r>
              <a:rPr lang="en-US" dirty="0" smtClean="0"/>
              <a:t>Operating Systems Examples</a:t>
            </a:r>
          </a:p>
          <a:p>
            <a:r>
              <a:rPr lang="en-US" dirty="0" smtClean="0"/>
              <a:t>Algorithm Evaluation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Scheduling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806454" y="2099389"/>
            <a:ext cx="7661275" cy="446469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Distinction between user-level and kernel-level threads</a:t>
            </a:r>
          </a:p>
          <a:p>
            <a:endParaRPr lang="en-US" dirty="0" smtClean="0"/>
          </a:p>
          <a:p>
            <a:r>
              <a:rPr lang="en-US" dirty="0" smtClean="0"/>
              <a:t>When threads supported, threads scheduled, not processes</a:t>
            </a:r>
          </a:p>
          <a:p>
            <a:endParaRPr lang="en-US" dirty="0" smtClean="0"/>
          </a:p>
          <a:p>
            <a:r>
              <a:rPr lang="en-US" dirty="0" smtClean="0"/>
              <a:t>Many-to-one and many-to-many models, thread library schedules user-level threads to run on LWP</a:t>
            </a:r>
          </a:p>
          <a:p>
            <a:pPr lvl="1"/>
            <a:r>
              <a:rPr lang="en-US" dirty="0" smtClean="0"/>
              <a:t>Known as </a:t>
            </a:r>
            <a:r>
              <a:rPr lang="en-US" b="1" dirty="0" smtClean="0"/>
              <a:t>process-contention scope (PCS) </a:t>
            </a:r>
            <a:r>
              <a:rPr lang="en-US" dirty="0" smtClean="0"/>
              <a:t>since scheduling competition is within the process</a:t>
            </a:r>
          </a:p>
          <a:p>
            <a:pPr lvl="1"/>
            <a:r>
              <a:rPr lang="en-US" dirty="0" smtClean="0"/>
              <a:t>Typically done via priority set by programmer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Kernel thread scheduled onto available CPU is </a:t>
            </a:r>
            <a:r>
              <a:rPr lang="en-US" b="1" dirty="0" smtClean="0"/>
              <a:t>system-contention scope (SCS) </a:t>
            </a:r>
            <a:r>
              <a:rPr lang="en-US" dirty="0" smtClean="0"/>
              <a:t>– competition among all threads in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10142" y="277419"/>
            <a:ext cx="797665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Pthread Scheduling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806454" y="1577578"/>
            <a:ext cx="7661275" cy="3546872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API allows specifying either PCS or SCS during thread creation</a:t>
            </a:r>
          </a:p>
          <a:p>
            <a:pPr lvl="1"/>
            <a:r>
              <a:rPr lang="en-US" smtClean="0"/>
              <a:t>PTHREAD_SCOPE_PROCESS schedules threads using PCS scheduling</a:t>
            </a:r>
          </a:p>
          <a:p>
            <a:pPr lvl="1"/>
            <a:r>
              <a:rPr lang="en-US" smtClean="0"/>
              <a:t>PTHREAD_SCOPE_SYSTEM schedules threads using SCS scheduling</a:t>
            </a:r>
          </a:p>
          <a:p>
            <a:r>
              <a:rPr lang="en-US" smtClean="0"/>
              <a:t>Can be limited by OS – Linux and Mac OS X only allow PTHREAD_SCOPE_SYSTEM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64142" y="277419"/>
            <a:ext cx="772265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Multiple-Processor Scheduling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827620" y="1410891"/>
            <a:ext cx="7605183" cy="480893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CPU scheduling more complex when multiple CPUs are available</a:t>
            </a:r>
          </a:p>
          <a:p>
            <a:endParaRPr lang="en-US" sz="800" dirty="0" smtClean="0"/>
          </a:p>
          <a:p>
            <a:r>
              <a:rPr lang="en-US" b="1" dirty="0" smtClean="0"/>
              <a:t>Homogeneous processors </a:t>
            </a:r>
            <a:r>
              <a:rPr lang="en-US" dirty="0" smtClean="0"/>
              <a:t>within a multiprocessor</a:t>
            </a:r>
          </a:p>
          <a:p>
            <a:endParaRPr lang="en-US" sz="800" dirty="0" smtClean="0"/>
          </a:p>
          <a:p>
            <a:r>
              <a:rPr lang="en-US" b="1" dirty="0" smtClean="0"/>
              <a:t>Asymmetric multiprocessing </a:t>
            </a:r>
            <a:r>
              <a:rPr lang="en-US" dirty="0" smtClean="0"/>
              <a:t>– only one processor accesses the system data structures, alleviating the need for data sharing</a:t>
            </a:r>
          </a:p>
          <a:p>
            <a:endParaRPr lang="en-US" sz="800" dirty="0" smtClean="0"/>
          </a:p>
          <a:p>
            <a:r>
              <a:rPr lang="en-US" b="1" dirty="0" smtClean="0"/>
              <a:t>Symmetric multiprocessing (SMP) </a:t>
            </a:r>
            <a:r>
              <a:rPr lang="en-US" dirty="0" smtClean="0"/>
              <a:t>– each processor is self-scheduling, all processes in common ready queue, or each has its own private queue of ready processes</a:t>
            </a:r>
          </a:p>
          <a:p>
            <a:pPr lvl="1"/>
            <a:r>
              <a:rPr lang="en-US" dirty="0" smtClean="0"/>
              <a:t>Currently, most common</a:t>
            </a:r>
          </a:p>
          <a:p>
            <a:endParaRPr lang="en-US" sz="800" dirty="0" smtClean="0"/>
          </a:p>
          <a:p>
            <a:r>
              <a:rPr lang="en-US" b="1" dirty="0" smtClean="0"/>
              <a:t>Processor affinity </a:t>
            </a:r>
            <a:r>
              <a:rPr lang="en-US" dirty="0" smtClean="0"/>
              <a:t>– process has affinity for processor on which it is currently running</a:t>
            </a:r>
          </a:p>
          <a:p>
            <a:pPr lvl="1"/>
            <a:r>
              <a:rPr lang="en-US" b="1" dirty="0" smtClean="0"/>
              <a:t>soft affinity</a:t>
            </a:r>
          </a:p>
          <a:p>
            <a:pPr lvl="1"/>
            <a:r>
              <a:rPr lang="en-US" b="1" dirty="0" smtClean="0"/>
              <a:t>hard affinity</a:t>
            </a:r>
          </a:p>
          <a:p>
            <a:pPr lvl="1"/>
            <a:r>
              <a:rPr lang="en-US" dirty="0" smtClean="0"/>
              <a:t>Variations including </a:t>
            </a:r>
            <a:r>
              <a:rPr lang="en-US" b="1" dirty="0" smtClean="0"/>
              <a:t>processor sets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1119720" y="277419"/>
            <a:ext cx="7567083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NUMA and CPU Scheduling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4995" name="Picture 4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3" y="1981201"/>
            <a:ext cx="5831417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TextBox 3"/>
          <p:cNvSpPr txBox="1">
            <a:spLocks noChangeArrowheads="1"/>
          </p:cNvSpPr>
          <p:nvPr/>
        </p:nvSpPr>
        <p:spPr bwMode="auto">
          <a:xfrm>
            <a:off x="2041526" y="5449493"/>
            <a:ext cx="4743450" cy="6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>
            <a:spAutoFit/>
          </a:bodyPr>
          <a:lstStyle/>
          <a:p>
            <a:r>
              <a:rPr lang="en-US"/>
              <a:t>Note that memory-placement algorithms can also consider affinity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865720" y="277417"/>
            <a:ext cx="7821083" cy="1164164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Multicore Processors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806450" y="1679511"/>
            <a:ext cx="7733242" cy="40843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Recent trend to place multiple processor cores on same physical chip</a:t>
            </a:r>
          </a:p>
          <a:p>
            <a:endParaRPr lang="en-US" dirty="0" smtClean="0"/>
          </a:p>
          <a:p>
            <a:r>
              <a:rPr lang="en-US" dirty="0" smtClean="0"/>
              <a:t>Faster and consumes less power</a:t>
            </a:r>
          </a:p>
          <a:p>
            <a:endParaRPr lang="en-US" dirty="0" smtClean="0"/>
          </a:p>
          <a:p>
            <a:r>
              <a:rPr lang="en-US" dirty="0" smtClean="0"/>
              <a:t>Multiple threads per core also growing</a:t>
            </a:r>
          </a:p>
          <a:p>
            <a:pPr lvl="1"/>
            <a:r>
              <a:rPr lang="en-US" dirty="0" smtClean="0"/>
              <a:t>Takes advantage of memory stall to make progress on another thread while memory retrieve happens</a:t>
            </a:r>
          </a:p>
          <a:p>
            <a:pPr lvl="1">
              <a:buFont typeface="Monotype Sorts" charset="2"/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Virtualization and Scheduling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Virtualization software schedules multiple guests onto CPU(s)</a:t>
            </a:r>
          </a:p>
          <a:p>
            <a:endParaRPr lang="en-US" smtClean="0"/>
          </a:p>
          <a:p>
            <a:r>
              <a:rPr lang="en-US" smtClean="0"/>
              <a:t>Each guest doing its own scheduling</a:t>
            </a:r>
          </a:p>
          <a:p>
            <a:pPr lvl="1"/>
            <a:r>
              <a:rPr lang="en-US" smtClean="0"/>
              <a:t>Not knowing it doesn’t own the CPUs</a:t>
            </a:r>
          </a:p>
          <a:p>
            <a:pPr lvl="1"/>
            <a:r>
              <a:rPr lang="en-US" smtClean="0"/>
              <a:t>Can result in poor response time</a:t>
            </a:r>
          </a:p>
          <a:p>
            <a:pPr lvl="1"/>
            <a:r>
              <a:rPr lang="en-US" smtClean="0"/>
              <a:t>Can effect time-of-day clocks in guests</a:t>
            </a:r>
          </a:p>
          <a:p>
            <a:pPr lvl="1"/>
            <a:endParaRPr lang="en-US" smtClean="0"/>
          </a:p>
          <a:p>
            <a:r>
              <a:rPr lang="en-US" smtClean="0"/>
              <a:t>Can undo good scheduling algorithm efforts of guests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37EA-3799-4148-AA7D-6D2EC638D0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</TotalTime>
  <Words>897</Words>
  <Application>Microsoft Office PowerPoint</Application>
  <PresentationFormat>On-screen Show (4:3)</PresentationFormat>
  <Paragraphs>243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Theme1</vt:lpstr>
      <vt:lpstr>   Operating System/ BTCS-2401    </vt:lpstr>
      <vt:lpstr>Topic 8th : CPU Scheduling</vt:lpstr>
      <vt:lpstr>Topics To Be Covered</vt:lpstr>
      <vt:lpstr>Thread Scheduling</vt:lpstr>
      <vt:lpstr>Pthread Scheduling</vt:lpstr>
      <vt:lpstr>Multiple-Processor Scheduling</vt:lpstr>
      <vt:lpstr>NUMA and CPU Scheduling</vt:lpstr>
      <vt:lpstr>Multicore Processors</vt:lpstr>
      <vt:lpstr>Virtualization and Scheduling</vt:lpstr>
      <vt:lpstr>Operating System Examples</vt:lpstr>
      <vt:lpstr>Solaris</vt:lpstr>
      <vt:lpstr>Solaris Scheduling (Cont.)</vt:lpstr>
      <vt:lpstr>Windows Scheduling</vt:lpstr>
      <vt:lpstr>Priorities and Time-slice length</vt:lpstr>
      <vt:lpstr>Algorithm Evaluation</vt:lpstr>
      <vt:lpstr>Queueing Models</vt:lpstr>
      <vt:lpstr>Simulations</vt:lpstr>
      <vt:lpstr>Implementation</vt:lpstr>
      <vt:lpstr>Dispatch Latency</vt:lpstr>
      <vt:lpstr>Solaris 2 Scheduling</vt:lpstr>
      <vt:lpstr>Summary</vt:lpstr>
      <vt:lpstr>Topics To Be Next Covered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SYSTEM(CS-202)</dc:title>
  <dc:creator>hp</dc:creator>
  <cp:lastModifiedBy>Admin</cp:lastModifiedBy>
  <cp:revision>5</cp:revision>
  <dcterms:created xsi:type="dcterms:W3CDTF">2013-01-03T09:47:27Z</dcterms:created>
  <dcterms:modified xsi:type="dcterms:W3CDTF">2023-06-19T10:51:30Z</dcterms:modified>
</cp:coreProperties>
</file>