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5" r:id="rId6"/>
    <p:sldId id="266" r:id="rId7"/>
    <p:sldId id="264" r:id="rId8"/>
    <p:sldId id="261" r:id="rId9"/>
    <p:sldId id="262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C7517-685C-419C-ABB5-863D847DFB28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89892-A89F-4D74-A82F-2D8141E0A1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89892-A89F-4D74-A82F-2D8141E0A1F8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333205-7F47-4A8C-A60F-B3D94AA46C4F}" type="slidenum">
              <a:rPr lang="en-US"/>
              <a:pPr/>
              <a:t>18</a:t>
            </a:fld>
            <a:endParaRPr lang="en-US"/>
          </a:p>
        </p:txBody>
      </p:sp>
      <p:sp>
        <p:nvSpPr>
          <p:cNvPr id="410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38F36D-8CAD-48FF-8201-9E36E02A0E55}" type="slidenum">
              <a:rPr lang="en-US"/>
              <a:pPr/>
              <a:t>19</a:t>
            </a:fld>
            <a:endParaRPr lang="en-US"/>
          </a:p>
        </p:txBody>
      </p:sp>
      <p:sp>
        <p:nvSpPr>
          <p:cNvPr id="412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43CD5F-EF60-41C3-B35C-D2E82864BD0A}" type="slidenum">
              <a:rPr lang="en-US"/>
              <a:pPr/>
              <a:t>20</a:t>
            </a:fld>
            <a:endParaRPr lang="en-US"/>
          </a:p>
        </p:txBody>
      </p:sp>
      <p:sp>
        <p:nvSpPr>
          <p:cNvPr id="461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C11B44-79E5-4007-865F-A27758C21847}" type="slidenum">
              <a:rPr lang="en-US"/>
              <a:pPr/>
              <a:t>10</a:t>
            </a:fld>
            <a:endParaRPr lang="en-US"/>
          </a:p>
        </p:txBody>
      </p:sp>
      <p:sp>
        <p:nvSpPr>
          <p:cNvPr id="394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4D6098-FF72-49C8-838C-CE50F6C4AB14}" type="slidenum">
              <a:rPr lang="en-US"/>
              <a:pPr/>
              <a:t>11</a:t>
            </a:fld>
            <a:endParaRPr lang="en-US"/>
          </a:p>
        </p:txBody>
      </p:sp>
      <p:sp>
        <p:nvSpPr>
          <p:cNvPr id="396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F57C16-10B0-487C-80B9-D958BAF7AEDB}" type="slidenum">
              <a:rPr lang="en-US"/>
              <a:pPr/>
              <a:t>12</a:t>
            </a:fld>
            <a:endParaRPr lang="en-US"/>
          </a:p>
        </p:txBody>
      </p:sp>
      <p:sp>
        <p:nvSpPr>
          <p:cNvPr id="398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C568C7-C608-4A32-9F1F-7C1B02C1E260}" type="slidenum">
              <a:rPr lang="en-US"/>
              <a:pPr/>
              <a:t>13</a:t>
            </a:fld>
            <a:endParaRPr lang="en-US"/>
          </a:p>
        </p:txBody>
      </p:sp>
      <p:sp>
        <p:nvSpPr>
          <p:cNvPr id="400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98CA73-1683-4592-9EB0-D56DB0B957B2}" type="slidenum">
              <a:rPr lang="en-US"/>
              <a:pPr/>
              <a:t>14</a:t>
            </a:fld>
            <a:endParaRPr lang="en-US"/>
          </a:p>
        </p:txBody>
      </p:sp>
      <p:sp>
        <p:nvSpPr>
          <p:cNvPr id="402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B6B0A3-9764-4CA6-ABCC-30358B0FC863}" type="slidenum">
              <a:rPr lang="en-US"/>
              <a:pPr/>
              <a:t>15</a:t>
            </a:fld>
            <a:endParaRPr lang="en-US"/>
          </a:p>
        </p:txBody>
      </p:sp>
      <p:sp>
        <p:nvSpPr>
          <p:cNvPr id="404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8CE518-37B0-46EF-A8FD-F8B94487CAD0}" type="slidenum">
              <a:rPr lang="en-US"/>
              <a:pPr/>
              <a:t>16</a:t>
            </a:fld>
            <a:endParaRPr lang="en-US"/>
          </a:p>
        </p:txBody>
      </p:sp>
      <p:sp>
        <p:nvSpPr>
          <p:cNvPr id="406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58AF36-E830-487A-BF34-67BD31B1C0AE}" type="slidenum">
              <a:rPr lang="en-US"/>
              <a:pPr/>
              <a:t>17</a:t>
            </a:fld>
            <a:endParaRPr lang="en-US"/>
          </a:p>
        </p:txBody>
      </p:sp>
      <p:sp>
        <p:nvSpPr>
          <p:cNvPr id="408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29AE-30AE-4D17-A283-0B1ABEE7A217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0A2D-C82E-4387-A811-36A22E49D6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29AE-30AE-4D17-A283-0B1ABEE7A217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0A2D-C82E-4387-A811-36A22E49D6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29AE-30AE-4D17-A283-0B1ABEE7A217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0A2D-C82E-4387-A811-36A22E49D6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29AE-30AE-4D17-A283-0B1ABEE7A217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0A2D-C82E-4387-A811-36A22E49D6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29AE-30AE-4D17-A283-0B1ABEE7A217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0A2D-C82E-4387-A811-36A22E49D6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29AE-30AE-4D17-A283-0B1ABEE7A217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0A2D-C82E-4387-A811-36A22E49D6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29AE-30AE-4D17-A283-0B1ABEE7A217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0A2D-C82E-4387-A811-36A22E49D6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29AE-30AE-4D17-A283-0B1ABEE7A217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0A2D-C82E-4387-A811-36A22E49D6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29AE-30AE-4D17-A283-0B1ABEE7A217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0A2D-C82E-4387-A811-36A22E49D6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29AE-30AE-4D17-A283-0B1ABEE7A217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0A2D-C82E-4387-A811-36A22E49D6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29AE-30AE-4D17-A283-0B1ABEE7A217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0A2D-C82E-4387-A811-36A22E49D6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B29AE-30AE-4D17-A283-0B1ABEE7A217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90A2D-C82E-4387-A811-36A22E49D63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PROGRAMMING FOR PROBLEM SOLVING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BCSE-1201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40576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 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2</a:t>
            </a:r>
            <a:r>
              <a:rPr lang="en-US" sz="9600" baseline="30000" dirty="0" smtClean="0">
                <a:latin typeface="+mn-lt"/>
              </a:rPr>
              <a:t>nd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Arrays in C &amp; C++</a:t>
            </a:r>
          </a:p>
        </p:txBody>
      </p:sp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096000" cy="1143000"/>
          </a:xfrm>
        </p:spPr>
        <p:txBody>
          <a:bodyPr/>
          <a:lstStyle/>
          <a:p>
            <a:r>
              <a:rPr lang="en-US" dirty="0"/>
              <a:t>Declaring Arrays </a:t>
            </a:r>
            <a:r>
              <a:rPr lang="en-US" sz="2800" dirty="0"/>
              <a:t>(continued)</a:t>
            </a:r>
            <a:endParaRPr lang="en-US" dirty="0"/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Outside of any function – always static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>
                <a:latin typeface="Courier New" pitchFamily="49" charset="0"/>
              </a:rPr>
              <a:t>int A[13];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400" b="1">
              <a:latin typeface="Courier New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>
                <a:latin typeface="Courier New" pitchFamily="49" charset="0"/>
              </a:rPr>
              <a:t>#define CLASS_SIZE 73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>
                <a:latin typeface="Courier New" pitchFamily="49" charset="0"/>
              </a:rPr>
              <a:t>double B[CLASS_SIZE];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400" b="1">
              <a:latin typeface="Courier New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>
                <a:latin typeface="Courier New" pitchFamily="49" charset="0"/>
              </a:rPr>
              <a:t>const int nElements = 25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>
                <a:latin typeface="Courier New" pitchFamily="49" charset="0"/>
              </a:rPr>
              <a:t>float C[nElements];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400" b="1">
              <a:latin typeface="Courier New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>
                <a:latin typeface="Courier New" pitchFamily="49" charset="0"/>
              </a:rPr>
              <a:t>static char D[256];	/*not visible to linker */</a:t>
            </a:r>
            <a:endParaRPr lang="en-US"/>
          </a:p>
        </p:txBody>
      </p:sp>
      <p:sp>
        <p:nvSpPr>
          <p:cNvPr id="393220" name="Text Box 4"/>
          <p:cNvSpPr txBox="1">
            <a:spLocks noChangeArrowheads="1"/>
          </p:cNvSpPr>
          <p:nvPr/>
        </p:nvSpPr>
        <p:spPr bwMode="auto">
          <a:xfrm>
            <a:off x="5715000" y="2895600"/>
            <a:ext cx="3124200" cy="83185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34950" indent="-234950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Static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  <a:sym typeface="Symbol" pitchFamily="18" charset="2"/>
              </a:rPr>
              <a:t> retains values across function calls</a:t>
            </a:r>
            <a:endParaRPr lang="en-US" sz="2000" i="1">
              <a:latin typeface="Times New Roman" pitchFamily="18" charset="0"/>
              <a:sym typeface="Symbol" pitchFamily="18" charset="2"/>
            </a:endParaRPr>
          </a:p>
        </p:txBody>
      </p:sp>
      <p:pic>
        <p:nvPicPr>
          <p:cNvPr id="8" name="Picture 7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Arrays in C &amp; C++</a:t>
            </a:r>
          </a:p>
        </p:txBody>
      </p: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553200" cy="1143000"/>
          </a:xfrm>
        </p:spPr>
        <p:txBody>
          <a:bodyPr/>
          <a:lstStyle/>
          <a:p>
            <a:r>
              <a:rPr lang="en-US" b="1" dirty="0"/>
              <a:t>Static Data Allocation</a:t>
            </a:r>
            <a:endParaRPr lang="en-US" sz="2800" b="1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04900" y="1454150"/>
            <a:ext cx="6483350" cy="3948113"/>
            <a:chOff x="696" y="672"/>
            <a:chExt cx="4084" cy="2487"/>
          </a:xfrm>
        </p:grpSpPr>
        <p:sp>
          <p:nvSpPr>
            <p:cNvPr id="395268" name="Rectangle 4"/>
            <p:cNvSpPr>
              <a:spLocks noChangeArrowheads="1"/>
            </p:cNvSpPr>
            <p:nvPr/>
          </p:nvSpPr>
          <p:spPr bwMode="auto">
            <a:xfrm>
              <a:off x="768" y="2928"/>
              <a:ext cx="90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0x00000000</a:t>
              </a:r>
            </a:p>
          </p:txBody>
        </p:sp>
        <p:sp>
          <p:nvSpPr>
            <p:cNvPr id="395269" name="Rectangle 5"/>
            <p:cNvSpPr>
              <a:spLocks noChangeArrowheads="1"/>
            </p:cNvSpPr>
            <p:nvPr/>
          </p:nvSpPr>
          <p:spPr bwMode="auto">
            <a:xfrm>
              <a:off x="736" y="672"/>
              <a:ext cx="97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0xFFFFFFFF</a:t>
              </a:r>
            </a:p>
          </p:txBody>
        </p:sp>
        <p:sp>
          <p:nvSpPr>
            <p:cNvPr id="395270" name="Rectangle 6"/>
            <p:cNvSpPr>
              <a:spLocks noChangeArrowheads="1"/>
            </p:cNvSpPr>
            <p:nvPr/>
          </p:nvSpPr>
          <p:spPr bwMode="auto">
            <a:xfrm>
              <a:off x="696" y="1858"/>
              <a:ext cx="105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address space</a:t>
              </a:r>
            </a:p>
          </p:txBody>
        </p:sp>
        <p:sp>
          <p:nvSpPr>
            <p:cNvPr id="395271" name="Line 7"/>
            <p:cNvSpPr>
              <a:spLocks noChangeShapeType="1"/>
            </p:cNvSpPr>
            <p:nvPr/>
          </p:nvSpPr>
          <p:spPr bwMode="auto">
            <a:xfrm flipV="1">
              <a:off x="1200" y="960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95272" name="Line 8"/>
            <p:cNvSpPr>
              <a:spLocks noChangeShapeType="1"/>
            </p:cNvSpPr>
            <p:nvPr/>
          </p:nvSpPr>
          <p:spPr bwMode="auto">
            <a:xfrm flipV="1">
              <a:off x="1200" y="2352"/>
              <a:ext cx="0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95273" name="Rectangle 9"/>
            <p:cNvSpPr>
              <a:spLocks noChangeArrowheads="1"/>
            </p:cNvSpPr>
            <p:nvPr/>
          </p:nvSpPr>
          <p:spPr bwMode="auto">
            <a:xfrm>
              <a:off x="2400" y="2640"/>
              <a:ext cx="1728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10000"/>
                </a:spcBef>
              </a:pPr>
              <a:r>
                <a:rPr lang="en-US"/>
                <a:t>program code</a:t>
              </a:r>
            </a:p>
            <a:p>
              <a:pPr algn="ctr">
                <a:spcBef>
                  <a:spcPct val="10000"/>
                </a:spcBef>
              </a:pPr>
              <a:r>
                <a:rPr lang="en-US"/>
                <a:t>(text)</a:t>
              </a:r>
            </a:p>
          </p:txBody>
        </p:sp>
        <p:sp>
          <p:nvSpPr>
            <p:cNvPr id="395274" name="Rectangle 10"/>
            <p:cNvSpPr>
              <a:spLocks noChangeArrowheads="1"/>
            </p:cNvSpPr>
            <p:nvPr/>
          </p:nvSpPr>
          <p:spPr bwMode="auto">
            <a:xfrm>
              <a:off x="2400" y="2160"/>
              <a:ext cx="1728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10000"/>
                </a:spcBef>
              </a:pPr>
              <a:r>
                <a:rPr lang="en-US"/>
                <a:t>static data</a:t>
              </a:r>
            </a:p>
          </p:txBody>
        </p:sp>
        <p:sp>
          <p:nvSpPr>
            <p:cNvPr id="395275" name="Rectangle 11"/>
            <p:cNvSpPr>
              <a:spLocks noChangeArrowheads="1"/>
            </p:cNvSpPr>
            <p:nvPr/>
          </p:nvSpPr>
          <p:spPr bwMode="auto">
            <a:xfrm>
              <a:off x="2400" y="1680"/>
              <a:ext cx="1728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10000"/>
                </a:spcBef>
              </a:pPr>
              <a:r>
                <a:rPr lang="en-US"/>
                <a:t>heap</a:t>
              </a:r>
            </a:p>
            <a:p>
              <a:pPr algn="ctr">
                <a:spcBef>
                  <a:spcPct val="10000"/>
                </a:spcBef>
              </a:pPr>
              <a:r>
                <a:rPr lang="en-US"/>
                <a:t>(dynamically allocated)</a:t>
              </a:r>
            </a:p>
          </p:txBody>
        </p:sp>
        <p:sp>
          <p:nvSpPr>
            <p:cNvPr id="395276" name="Rectangle 12"/>
            <p:cNvSpPr>
              <a:spLocks noChangeArrowheads="1"/>
            </p:cNvSpPr>
            <p:nvPr/>
          </p:nvSpPr>
          <p:spPr bwMode="auto">
            <a:xfrm>
              <a:off x="2400" y="1200"/>
              <a:ext cx="1728" cy="4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10000"/>
                </a:spcBef>
              </a:pPr>
              <a:endParaRPr lang="en-US"/>
            </a:p>
          </p:txBody>
        </p:sp>
        <p:sp>
          <p:nvSpPr>
            <p:cNvPr id="395277" name="Rectangle 13"/>
            <p:cNvSpPr>
              <a:spLocks noChangeArrowheads="1"/>
            </p:cNvSpPr>
            <p:nvPr/>
          </p:nvSpPr>
          <p:spPr bwMode="auto">
            <a:xfrm>
              <a:off x="2400" y="720"/>
              <a:ext cx="1728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10000"/>
                </a:spcBef>
              </a:pPr>
              <a:r>
                <a:rPr lang="en-US"/>
                <a:t>stack</a:t>
              </a:r>
            </a:p>
            <a:p>
              <a:pPr algn="ctr">
                <a:spcBef>
                  <a:spcPct val="10000"/>
                </a:spcBef>
              </a:pPr>
              <a:r>
                <a:rPr lang="en-US"/>
                <a:t>(dynamically allocated)</a:t>
              </a:r>
            </a:p>
          </p:txBody>
        </p:sp>
        <p:sp>
          <p:nvSpPr>
            <p:cNvPr id="395278" name="Line 14"/>
            <p:cNvSpPr>
              <a:spLocks noChangeShapeType="1"/>
            </p:cNvSpPr>
            <p:nvPr/>
          </p:nvSpPr>
          <p:spPr bwMode="auto">
            <a:xfrm>
              <a:off x="3264" y="120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79" name="Line 15"/>
            <p:cNvSpPr>
              <a:spLocks noChangeShapeType="1"/>
            </p:cNvSpPr>
            <p:nvPr/>
          </p:nvSpPr>
          <p:spPr bwMode="auto">
            <a:xfrm>
              <a:off x="3264" y="1536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80" name="Line 16"/>
            <p:cNvSpPr>
              <a:spLocks noChangeShapeType="1"/>
            </p:cNvSpPr>
            <p:nvPr/>
          </p:nvSpPr>
          <p:spPr bwMode="auto">
            <a:xfrm flipH="1">
              <a:off x="4224" y="1200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81" name="Line 17"/>
            <p:cNvSpPr>
              <a:spLocks noChangeShapeType="1"/>
            </p:cNvSpPr>
            <p:nvPr/>
          </p:nvSpPr>
          <p:spPr bwMode="auto">
            <a:xfrm flipH="1">
              <a:off x="4224" y="2832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82" name="Rectangle 18"/>
            <p:cNvSpPr>
              <a:spLocks noChangeArrowheads="1"/>
            </p:cNvSpPr>
            <p:nvPr/>
          </p:nvSpPr>
          <p:spPr bwMode="auto">
            <a:xfrm>
              <a:off x="4464" y="2745"/>
              <a:ext cx="31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10000"/>
                </a:spcBef>
              </a:pPr>
              <a:r>
                <a:rPr lang="en-US"/>
                <a:t>PC</a:t>
              </a:r>
            </a:p>
          </p:txBody>
        </p:sp>
        <p:sp>
          <p:nvSpPr>
            <p:cNvPr id="395283" name="Rectangle 19"/>
            <p:cNvSpPr>
              <a:spLocks noChangeArrowheads="1"/>
            </p:cNvSpPr>
            <p:nvPr/>
          </p:nvSpPr>
          <p:spPr bwMode="auto">
            <a:xfrm>
              <a:off x="4464" y="1104"/>
              <a:ext cx="30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10000"/>
                </a:spcBef>
              </a:pPr>
              <a:r>
                <a:rPr lang="en-US"/>
                <a:t>SP</a:t>
              </a: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 rot="923919">
            <a:off x="533400" y="3352800"/>
            <a:ext cx="3962400" cy="711200"/>
            <a:chOff x="2784" y="3454"/>
            <a:chExt cx="2496" cy="448"/>
          </a:xfrm>
        </p:grpSpPr>
        <p:sp>
          <p:nvSpPr>
            <p:cNvPr id="395285" name="Text Box 21"/>
            <p:cNvSpPr txBox="1">
              <a:spLocks noChangeArrowheads="1"/>
            </p:cNvSpPr>
            <p:nvPr/>
          </p:nvSpPr>
          <p:spPr bwMode="auto">
            <a:xfrm>
              <a:off x="2784" y="3454"/>
              <a:ext cx="1872" cy="448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marL="230188" indent="-230188">
                <a:spcBef>
                  <a:spcPct val="50000"/>
                </a:spcBef>
              </a:pPr>
              <a:r>
                <a:rPr lang="en-US" sz="2000" i="1">
                  <a:latin typeface="Times New Roman" pitchFamily="18" charset="0"/>
                </a:rPr>
                <a:t>Static</a:t>
              </a:r>
              <a:r>
                <a:rPr lang="en-US" sz="2000">
                  <a:latin typeface="Times New Roman" pitchFamily="18" charset="0"/>
                </a:rPr>
                <a:t> arrays allocated here when program is loaded.</a:t>
              </a:r>
            </a:p>
          </p:txBody>
        </p:sp>
        <p:sp>
          <p:nvSpPr>
            <p:cNvPr id="395286" name="Line 22"/>
            <p:cNvSpPr>
              <a:spLocks noChangeShapeType="1"/>
            </p:cNvSpPr>
            <p:nvPr/>
          </p:nvSpPr>
          <p:spPr bwMode="auto">
            <a:xfrm>
              <a:off x="4656" y="368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6" name="Picture 25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Arrays in C &amp; C++</a:t>
            </a:r>
          </a:p>
        </p:txBody>
      </p:sp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553200" cy="1143000"/>
          </a:xfrm>
        </p:spPr>
        <p:txBody>
          <a:bodyPr/>
          <a:lstStyle/>
          <a:p>
            <a:r>
              <a:rPr lang="en-US" dirty="0"/>
              <a:t>Declaring Arrays </a:t>
            </a:r>
            <a:r>
              <a:rPr lang="en-US" sz="2800" dirty="0"/>
              <a:t>(continued)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Inside function or compound statement – usually automatic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>
                <a:latin typeface="Courier New" pitchFamily="49" charset="0"/>
              </a:rPr>
              <a:t>void f( …) 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int A[13];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sz="1800" b="1">
              <a:latin typeface="Courier New" pitchFamily="49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#define CLASS_SIZE 73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double B[CLASS_SIZE];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sz="1800" b="1">
              <a:latin typeface="Courier New" pitchFamily="49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const int nElements = 25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float C[nElements];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sz="1800" b="1">
              <a:latin typeface="Courier New" pitchFamily="49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static char D[256];	/*static, not visible outside function */</a:t>
            </a:r>
            <a:br>
              <a:rPr lang="en-US" sz="1800" b="1">
                <a:latin typeface="Courier New" pitchFamily="49" charset="0"/>
              </a:rPr>
            </a:br>
            <a:endParaRPr lang="en-US" sz="1800" b="1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>
                <a:latin typeface="Courier New" pitchFamily="49" charset="0"/>
              </a:rPr>
              <a:t>}	//f</a:t>
            </a:r>
          </a:p>
        </p:txBody>
      </p:sp>
      <p:pic>
        <p:nvPicPr>
          <p:cNvPr id="7" name="Picture 6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Arrays in C &amp; C++</a:t>
            </a:r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Data Allocation</a:t>
            </a:r>
            <a:endParaRPr lang="en-US" sz="280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04900" y="1454150"/>
            <a:ext cx="6483350" cy="3948113"/>
            <a:chOff x="696" y="672"/>
            <a:chExt cx="4084" cy="2487"/>
          </a:xfrm>
        </p:grpSpPr>
        <p:sp>
          <p:nvSpPr>
            <p:cNvPr id="399364" name="Rectangle 4"/>
            <p:cNvSpPr>
              <a:spLocks noChangeArrowheads="1"/>
            </p:cNvSpPr>
            <p:nvPr/>
          </p:nvSpPr>
          <p:spPr bwMode="auto">
            <a:xfrm>
              <a:off x="768" y="2928"/>
              <a:ext cx="90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0x00000000</a:t>
              </a:r>
            </a:p>
          </p:txBody>
        </p:sp>
        <p:sp>
          <p:nvSpPr>
            <p:cNvPr id="399365" name="Rectangle 5"/>
            <p:cNvSpPr>
              <a:spLocks noChangeArrowheads="1"/>
            </p:cNvSpPr>
            <p:nvPr/>
          </p:nvSpPr>
          <p:spPr bwMode="auto">
            <a:xfrm>
              <a:off x="736" y="672"/>
              <a:ext cx="97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0xFFFFFFFF</a:t>
              </a:r>
            </a:p>
          </p:txBody>
        </p:sp>
        <p:sp>
          <p:nvSpPr>
            <p:cNvPr id="399366" name="Rectangle 6"/>
            <p:cNvSpPr>
              <a:spLocks noChangeArrowheads="1"/>
            </p:cNvSpPr>
            <p:nvPr/>
          </p:nvSpPr>
          <p:spPr bwMode="auto">
            <a:xfrm>
              <a:off x="696" y="1858"/>
              <a:ext cx="105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address space</a:t>
              </a:r>
            </a:p>
          </p:txBody>
        </p:sp>
        <p:sp>
          <p:nvSpPr>
            <p:cNvPr id="399367" name="Line 7"/>
            <p:cNvSpPr>
              <a:spLocks noChangeShapeType="1"/>
            </p:cNvSpPr>
            <p:nvPr/>
          </p:nvSpPr>
          <p:spPr bwMode="auto">
            <a:xfrm flipV="1">
              <a:off x="1200" y="960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99368" name="Line 8"/>
            <p:cNvSpPr>
              <a:spLocks noChangeShapeType="1"/>
            </p:cNvSpPr>
            <p:nvPr/>
          </p:nvSpPr>
          <p:spPr bwMode="auto">
            <a:xfrm flipV="1">
              <a:off x="1200" y="2352"/>
              <a:ext cx="0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99369" name="Rectangle 9"/>
            <p:cNvSpPr>
              <a:spLocks noChangeArrowheads="1"/>
            </p:cNvSpPr>
            <p:nvPr/>
          </p:nvSpPr>
          <p:spPr bwMode="auto">
            <a:xfrm>
              <a:off x="2400" y="2640"/>
              <a:ext cx="1728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10000"/>
                </a:spcBef>
              </a:pPr>
              <a:r>
                <a:rPr lang="en-US"/>
                <a:t>program code</a:t>
              </a:r>
            </a:p>
            <a:p>
              <a:pPr algn="ctr">
                <a:spcBef>
                  <a:spcPct val="10000"/>
                </a:spcBef>
              </a:pPr>
              <a:r>
                <a:rPr lang="en-US"/>
                <a:t>(text)</a:t>
              </a:r>
            </a:p>
          </p:txBody>
        </p:sp>
        <p:sp>
          <p:nvSpPr>
            <p:cNvPr id="399370" name="Rectangle 10"/>
            <p:cNvSpPr>
              <a:spLocks noChangeArrowheads="1"/>
            </p:cNvSpPr>
            <p:nvPr/>
          </p:nvSpPr>
          <p:spPr bwMode="auto">
            <a:xfrm>
              <a:off x="2400" y="2160"/>
              <a:ext cx="1728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10000"/>
                </a:spcBef>
              </a:pPr>
              <a:r>
                <a:rPr lang="en-US"/>
                <a:t>static data</a:t>
              </a:r>
            </a:p>
          </p:txBody>
        </p:sp>
        <p:sp>
          <p:nvSpPr>
            <p:cNvPr id="399371" name="Rectangle 11"/>
            <p:cNvSpPr>
              <a:spLocks noChangeArrowheads="1"/>
            </p:cNvSpPr>
            <p:nvPr/>
          </p:nvSpPr>
          <p:spPr bwMode="auto">
            <a:xfrm>
              <a:off x="2400" y="1680"/>
              <a:ext cx="1728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10000"/>
                </a:spcBef>
              </a:pPr>
              <a:r>
                <a:rPr lang="en-US"/>
                <a:t>heap</a:t>
              </a:r>
            </a:p>
            <a:p>
              <a:pPr algn="ctr">
                <a:spcBef>
                  <a:spcPct val="10000"/>
                </a:spcBef>
              </a:pPr>
              <a:r>
                <a:rPr lang="en-US"/>
                <a:t>(dynamically allocated)</a:t>
              </a:r>
            </a:p>
          </p:txBody>
        </p:sp>
        <p:sp>
          <p:nvSpPr>
            <p:cNvPr id="399372" name="Rectangle 12"/>
            <p:cNvSpPr>
              <a:spLocks noChangeArrowheads="1"/>
            </p:cNvSpPr>
            <p:nvPr/>
          </p:nvSpPr>
          <p:spPr bwMode="auto">
            <a:xfrm>
              <a:off x="2400" y="1200"/>
              <a:ext cx="1728" cy="4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10000"/>
                </a:spcBef>
              </a:pPr>
              <a:endParaRPr lang="en-US"/>
            </a:p>
          </p:txBody>
        </p:sp>
        <p:sp>
          <p:nvSpPr>
            <p:cNvPr id="399373" name="Rectangle 13"/>
            <p:cNvSpPr>
              <a:spLocks noChangeArrowheads="1"/>
            </p:cNvSpPr>
            <p:nvPr/>
          </p:nvSpPr>
          <p:spPr bwMode="auto">
            <a:xfrm>
              <a:off x="2400" y="720"/>
              <a:ext cx="1728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10000"/>
                </a:spcBef>
              </a:pPr>
              <a:r>
                <a:rPr lang="en-US"/>
                <a:t>stack</a:t>
              </a:r>
            </a:p>
            <a:p>
              <a:pPr algn="ctr">
                <a:spcBef>
                  <a:spcPct val="10000"/>
                </a:spcBef>
              </a:pPr>
              <a:r>
                <a:rPr lang="en-US"/>
                <a:t>(dynamically allocated)</a:t>
              </a:r>
            </a:p>
          </p:txBody>
        </p:sp>
        <p:sp>
          <p:nvSpPr>
            <p:cNvPr id="399374" name="Line 14"/>
            <p:cNvSpPr>
              <a:spLocks noChangeShapeType="1"/>
            </p:cNvSpPr>
            <p:nvPr/>
          </p:nvSpPr>
          <p:spPr bwMode="auto">
            <a:xfrm>
              <a:off x="3264" y="120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75" name="Line 15"/>
            <p:cNvSpPr>
              <a:spLocks noChangeShapeType="1"/>
            </p:cNvSpPr>
            <p:nvPr/>
          </p:nvSpPr>
          <p:spPr bwMode="auto">
            <a:xfrm>
              <a:off x="3264" y="1536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76" name="Line 16"/>
            <p:cNvSpPr>
              <a:spLocks noChangeShapeType="1"/>
            </p:cNvSpPr>
            <p:nvPr/>
          </p:nvSpPr>
          <p:spPr bwMode="auto">
            <a:xfrm flipH="1">
              <a:off x="4224" y="1200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77" name="Line 17"/>
            <p:cNvSpPr>
              <a:spLocks noChangeShapeType="1"/>
            </p:cNvSpPr>
            <p:nvPr/>
          </p:nvSpPr>
          <p:spPr bwMode="auto">
            <a:xfrm flipH="1">
              <a:off x="4224" y="2832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78" name="Rectangle 18"/>
            <p:cNvSpPr>
              <a:spLocks noChangeArrowheads="1"/>
            </p:cNvSpPr>
            <p:nvPr/>
          </p:nvSpPr>
          <p:spPr bwMode="auto">
            <a:xfrm>
              <a:off x="4464" y="2745"/>
              <a:ext cx="31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10000"/>
                </a:spcBef>
              </a:pPr>
              <a:r>
                <a:rPr lang="en-US"/>
                <a:t>PC</a:t>
              </a:r>
            </a:p>
          </p:txBody>
        </p:sp>
        <p:sp>
          <p:nvSpPr>
            <p:cNvPr id="399379" name="Rectangle 19"/>
            <p:cNvSpPr>
              <a:spLocks noChangeArrowheads="1"/>
            </p:cNvSpPr>
            <p:nvPr/>
          </p:nvSpPr>
          <p:spPr bwMode="auto">
            <a:xfrm>
              <a:off x="4464" y="1104"/>
              <a:ext cx="30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10000"/>
                </a:spcBef>
              </a:pPr>
              <a:r>
                <a:rPr lang="en-US"/>
                <a:t>SP</a:t>
              </a: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 rot="923919">
            <a:off x="533400" y="1066800"/>
            <a:ext cx="3962400" cy="711200"/>
            <a:chOff x="2784" y="3455"/>
            <a:chExt cx="2496" cy="448"/>
          </a:xfrm>
        </p:grpSpPr>
        <p:sp>
          <p:nvSpPr>
            <p:cNvPr id="399381" name="Text Box 21"/>
            <p:cNvSpPr txBox="1">
              <a:spLocks noChangeArrowheads="1"/>
            </p:cNvSpPr>
            <p:nvPr/>
          </p:nvSpPr>
          <p:spPr bwMode="auto">
            <a:xfrm>
              <a:off x="2784" y="3455"/>
              <a:ext cx="1872" cy="448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marL="230188" indent="-230188">
                <a:spcBef>
                  <a:spcPct val="50000"/>
                </a:spcBef>
              </a:pPr>
              <a:r>
                <a:rPr lang="en-US" sz="2000" i="1">
                  <a:latin typeface="Times New Roman" pitchFamily="18" charset="0"/>
                </a:rPr>
                <a:t>Automatic</a:t>
              </a:r>
              <a:r>
                <a:rPr lang="en-US" sz="2000">
                  <a:latin typeface="Times New Roman" pitchFamily="18" charset="0"/>
                </a:rPr>
                <a:t> arrays allocated here upon entry to block.</a:t>
              </a:r>
            </a:p>
          </p:txBody>
        </p:sp>
        <p:sp>
          <p:nvSpPr>
            <p:cNvPr id="399382" name="Line 22"/>
            <p:cNvSpPr>
              <a:spLocks noChangeShapeType="1"/>
            </p:cNvSpPr>
            <p:nvPr/>
          </p:nvSpPr>
          <p:spPr bwMode="auto">
            <a:xfrm>
              <a:off x="4656" y="368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6" name="Picture 25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Arrays in C &amp; C++</a:t>
            </a:r>
          </a:p>
        </p:txBody>
      </p:sp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019800" cy="1143000"/>
          </a:xfrm>
        </p:spPr>
        <p:txBody>
          <a:bodyPr/>
          <a:lstStyle/>
          <a:p>
            <a:r>
              <a:rPr lang="en-US" dirty="0"/>
              <a:t>Declaring Arrays </a:t>
            </a:r>
            <a:r>
              <a:rPr lang="en-US" sz="2800" dirty="0"/>
              <a:t>(continued)</a:t>
            </a: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Inside function or compound statement – usually automatic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>
                <a:latin typeface="Courier New" pitchFamily="49" charset="0"/>
              </a:rPr>
              <a:t>void f( …) 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int A[13];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sz="1800" b="1">
              <a:latin typeface="Courier New" pitchFamily="49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#define CLASS_SIZE 73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double B[CLASS_SIZE];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sz="1800" b="1">
              <a:latin typeface="Courier New" pitchFamily="49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const int nElements = 25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float C[nElements];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sz="1800" b="1">
              <a:latin typeface="Courier New" pitchFamily="49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static char D[256];	/*static, not visible outside function */</a:t>
            </a:r>
            <a:br>
              <a:rPr lang="en-US" sz="1800" b="1">
                <a:latin typeface="Courier New" pitchFamily="49" charset="0"/>
              </a:rPr>
            </a:br>
            <a:endParaRPr lang="en-US" sz="1800" b="1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>
                <a:latin typeface="Courier New" pitchFamily="49" charset="0"/>
              </a:rPr>
              <a:t>}	//f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-1246594">
            <a:off x="4419600" y="3505200"/>
            <a:ext cx="3960813" cy="1016000"/>
            <a:chOff x="3120" y="426"/>
            <a:chExt cx="2495" cy="640"/>
          </a:xfrm>
        </p:grpSpPr>
        <p:sp>
          <p:nvSpPr>
            <p:cNvPr id="401413" name="Text Box 5"/>
            <p:cNvSpPr txBox="1">
              <a:spLocks noChangeArrowheads="1"/>
            </p:cNvSpPr>
            <p:nvPr/>
          </p:nvSpPr>
          <p:spPr bwMode="auto">
            <a:xfrm>
              <a:off x="3743" y="426"/>
              <a:ext cx="1872" cy="6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marL="230188" indent="-230188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This array is allocated in static data area when program is loaded</a:t>
              </a:r>
            </a:p>
          </p:txBody>
        </p:sp>
        <p:sp>
          <p:nvSpPr>
            <p:cNvPr id="401414" name="Line 6"/>
            <p:cNvSpPr>
              <a:spLocks noChangeShapeType="1"/>
            </p:cNvSpPr>
            <p:nvPr/>
          </p:nvSpPr>
          <p:spPr bwMode="auto">
            <a:xfrm flipH="1">
              <a:off x="3120" y="749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0" name="Picture 9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Arrays in C &amp; C++</a:t>
            </a:r>
          </a:p>
        </p:txBody>
      </p:sp>
      <p:sp>
        <p:nvSpPr>
          <p:cNvPr id="403458" name="Rectangle 2"/>
          <p:cNvSpPr>
            <a:spLocks noChangeArrowheads="1"/>
          </p:cNvSpPr>
          <p:nvPr/>
        </p:nvSpPr>
        <p:spPr bwMode="auto">
          <a:xfrm>
            <a:off x="5791200" y="2057400"/>
            <a:ext cx="1752600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495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Dynamic Array Size Determination</a:t>
            </a:r>
          </a:p>
        </p:txBody>
      </p:sp>
      <p:sp>
        <p:nvSpPr>
          <p:cNvPr id="40346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dirty="0" err="1">
                <a:latin typeface="Courier New" pitchFamily="49" charset="0"/>
              </a:rPr>
              <a:t>gcc</a:t>
            </a:r>
            <a:r>
              <a:rPr lang="en-US" sz="2800" dirty="0"/>
              <a:t> supports the following:–</a:t>
            </a:r>
          </a:p>
          <a:p>
            <a:pPr lvl="1">
              <a:buFontTx/>
              <a:buNone/>
            </a:pP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US" sz="2000" b="1" dirty="0" err="1">
                <a:latin typeface="Courier New" pitchFamily="49" charset="0"/>
              </a:rPr>
              <a:t>func</a:t>
            </a:r>
            <a:r>
              <a:rPr lang="en-US" sz="2000" b="1" dirty="0">
                <a:latin typeface="Courier New" pitchFamily="49" charset="0"/>
              </a:rPr>
              <a:t>(&lt;other parameters&gt;, const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n) {</a:t>
            </a:r>
            <a:br>
              <a:rPr lang="en-US" sz="2000" b="1" dirty="0">
                <a:latin typeface="Courier New" pitchFamily="49" charset="0"/>
              </a:rPr>
            </a:br>
            <a:r>
              <a:rPr lang="en-US" sz="2000" b="1" dirty="0">
                <a:latin typeface="Courier New" pitchFamily="49" charset="0"/>
              </a:rPr>
              <a:t>double </a:t>
            </a:r>
            <a:r>
              <a:rPr lang="en-US" sz="2000" b="1" dirty="0" err="1">
                <a:latin typeface="Courier New" pitchFamily="49" charset="0"/>
              </a:rPr>
              <a:t>Arr</a:t>
            </a:r>
            <a:r>
              <a:rPr lang="en-US" sz="2000" b="1" dirty="0">
                <a:latin typeface="Courier New" pitchFamily="49" charset="0"/>
              </a:rPr>
              <a:t>[2*n];</a:t>
            </a:r>
            <a:br>
              <a:rPr lang="en-US" sz="2000" b="1" dirty="0">
                <a:latin typeface="Courier New" pitchFamily="49" charset="0"/>
              </a:rPr>
            </a:br>
            <a:r>
              <a:rPr lang="en-US" sz="2000" b="1" dirty="0">
                <a:latin typeface="Courier New" pitchFamily="49" charset="0"/>
              </a:rPr>
              <a:t/>
            </a:r>
            <a:br>
              <a:rPr lang="en-US" sz="2000" b="1" dirty="0">
                <a:latin typeface="Courier New" pitchFamily="49" charset="0"/>
              </a:rPr>
            </a:br>
            <a:endParaRPr lang="en-US" sz="2000" b="1" dirty="0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en-US" sz="2000" b="1" dirty="0">
                <a:latin typeface="Courier New" pitchFamily="49" charset="0"/>
              </a:rPr>
              <a:t>}	//</a:t>
            </a:r>
            <a:r>
              <a:rPr lang="en-US" sz="2000" b="1" dirty="0" err="1">
                <a:latin typeface="Courier New" pitchFamily="49" charset="0"/>
              </a:rPr>
              <a:t>func</a:t>
            </a:r>
            <a:r>
              <a:rPr lang="en-US" sz="2000" b="1" dirty="0">
                <a:latin typeface="Courier New" pitchFamily="49" charset="0"/>
              </a:rPr>
              <a:t/>
            </a:r>
            <a:br>
              <a:rPr lang="en-US" sz="2000" b="1" dirty="0">
                <a:latin typeface="Courier New" pitchFamily="49" charset="0"/>
              </a:rPr>
            </a:br>
            <a:endParaRPr lang="en-US" sz="2000" b="1" dirty="0">
              <a:latin typeface="Courier New" pitchFamily="49" charset="0"/>
            </a:endParaRPr>
          </a:p>
          <a:p>
            <a:r>
              <a:rPr lang="en-US" sz="2800" dirty="0"/>
              <a:t>I.e., array size is determined by evaluating an expression at run-time</a:t>
            </a:r>
          </a:p>
          <a:p>
            <a:pPr lvl="2"/>
            <a:r>
              <a:rPr lang="en-US" sz="2000" dirty="0"/>
              <a:t>Automatic allocation on </a:t>
            </a:r>
            <a:r>
              <a:rPr lang="en-US" sz="2000" i="1" dirty="0"/>
              <a:t>The Stack</a:t>
            </a:r>
          </a:p>
          <a:p>
            <a:pPr lvl="2"/>
            <a:r>
              <a:rPr lang="en-US" sz="2000" dirty="0"/>
              <a:t>Not in </a:t>
            </a:r>
            <a:r>
              <a:rPr lang="en-US" sz="2000" i="1" dirty="0"/>
              <a:t>C88</a:t>
            </a:r>
            <a:r>
              <a:rPr lang="en-US" sz="2000" dirty="0"/>
              <a:t> ANSI standard, not in Kernighan &amp; Ritchie</a:t>
            </a:r>
          </a:p>
          <a:p>
            <a:pPr lvl="2"/>
            <a:r>
              <a:rPr lang="en-US" sz="2000" dirty="0"/>
              <a:t>Part of </a:t>
            </a:r>
            <a:r>
              <a:rPr lang="en-US" sz="2000" i="1" dirty="0"/>
              <a:t>C99</a:t>
            </a:r>
            <a:r>
              <a:rPr lang="en-US" sz="2000" dirty="0"/>
              <a:t> and </a:t>
            </a:r>
            <a:r>
              <a:rPr lang="en-US" sz="2000" i="1" dirty="0"/>
              <a:t>C</a:t>
            </a:r>
            <a:r>
              <a:rPr lang="en-US" sz="2000" dirty="0"/>
              <a:t>++</a:t>
            </a:r>
          </a:p>
        </p:txBody>
      </p:sp>
      <p:pic>
        <p:nvPicPr>
          <p:cNvPr id="8" name="Picture 7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Arrays in C &amp; C++</a:t>
            </a:r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 Initialization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>
                <a:latin typeface="Courier New" pitchFamily="49" charset="0"/>
              </a:rPr>
              <a:t>int A[5] = {2, 4, 8, 16, 32};</a:t>
            </a:r>
          </a:p>
          <a:p>
            <a:pPr lvl="2"/>
            <a:r>
              <a:rPr lang="en-US" sz="1800"/>
              <a:t>Static or automatic</a:t>
            </a:r>
          </a:p>
          <a:p>
            <a:r>
              <a:rPr lang="en-US" sz="2400" b="1">
                <a:latin typeface="Courier New" pitchFamily="49" charset="0"/>
              </a:rPr>
              <a:t>int B[20] = {2, 4, 8, 16, 32};</a:t>
            </a:r>
          </a:p>
          <a:p>
            <a:pPr lvl="2"/>
            <a:r>
              <a:rPr lang="en-US" sz="1800"/>
              <a:t>Unspecified elements are guaranteed to be zero</a:t>
            </a:r>
          </a:p>
          <a:p>
            <a:r>
              <a:rPr lang="en-US" sz="2400" b="1">
                <a:latin typeface="Courier New" pitchFamily="49" charset="0"/>
              </a:rPr>
              <a:t>int C[4] = {2, 4, 8, 16, 32};</a:t>
            </a:r>
          </a:p>
          <a:p>
            <a:pPr lvl="2"/>
            <a:r>
              <a:rPr lang="en-US" sz="1800"/>
              <a:t>Error — compiler detects too many initial values</a:t>
            </a:r>
          </a:p>
          <a:p>
            <a:r>
              <a:rPr lang="en-US" sz="2400" b="1">
                <a:latin typeface="Courier New" pitchFamily="49" charset="0"/>
              </a:rPr>
              <a:t>int D[5] = {2*n, 4*n, 8*n, 16*n, 32*n};</a:t>
            </a:r>
          </a:p>
          <a:p>
            <a:pPr lvl="2"/>
            <a:r>
              <a:rPr lang="en-US" sz="1800"/>
              <a:t>Automatically only; array initialized to expressions</a:t>
            </a:r>
          </a:p>
          <a:p>
            <a:r>
              <a:rPr lang="en-US" sz="2400" b="1">
                <a:latin typeface="Courier New" pitchFamily="49" charset="0"/>
              </a:rPr>
              <a:t>int E[n] = {1};</a:t>
            </a:r>
          </a:p>
          <a:p>
            <a:pPr lvl="2"/>
            <a:r>
              <a:rPr lang="en-US" sz="2000" b="1">
                <a:latin typeface="Courier New" pitchFamily="49" charset="0"/>
              </a:rPr>
              <a:t>gcc</a:t>
            </a:r>
            <a:r>
              <a:rPr lang="en-US" sz="1800"/>
              <a:t>, C99, C++</a:t>
            </a:r>
          </a:p>
          <a:p>
            <a:pPr lvl="2"/>
            <a:r>
              <a:rPr lang="en-US" sz="1800"/>
              <a:t>Dynamically allocated array (automatic only). Zeroth element initialized to </a:t>
            </a:r>
            <a:r>
              <a:rPr lang="en-US" sz="1800" i="1"/>
              <a:t>1</a:t>
            </a:r>
            <a:r>
              <a:rPr lang="en-US" sz="1800"/>
              <a:t>; all other elements initialized to </a:t>
            </a:r>
            <a:r>
              <a:rPr lang="en-US" sz="1800" i="1"/>
              <a:t>0</a:t>
            </a:r>
            <a:endParaRPr lang="en-US" sz="1800" b="1">
              <a:latin typeface="Courier New" pitchFamily="49" charset="0"/>
            </a:endParaRPr>
          </a:p>
        </p:txBody>
      </p:sp>
      <p:pic>
        <p:nvPicPr>
          <p:cNvPr id="7" name="Picture 6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0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Arrays in C &amp; C++</a:t>
            </a:r>
          </a:p>
        </p:txBody>
      </p:sp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7150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dirty="0"/>
              <a:t>Implicit Array Size Determination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>
                <a:latin typeface="Courier New" pitchFamily="49" charset="0"/>
              </a:rPr>
              <a:t>int days[] = {31, 28, 31, 30, 31, 30, 31, 31, 30, 31, 30, 31};</a:t>
            </a:r>
          </a:p>
          <a:p>
            <a:pPr lvl="1"/>
            <a:endParaRPr lang="en-US" sz="2400"/>
          </a:p>
          <a:p>
            <a:pPr lvl="1"/>
            <a:r>
              <a:rPr lang="en-US" sz="2400"/>
              <a:t>Array is created with as many elements as initial values</a:t>
            </a:r>
          </a:p>
          <a:p>
            <a:pPr lvl="2"/>
            <a:r>
              <a:rPr lang="en-US" sz="2000"/>
              <a:t>In this case, 12 elements</a:t>
            </a:r>
          </a:p>
          <a:p>
            <a:pPr lvl="1"/>
            <a:r>
              <a:rPr lang="en-US" sz="2400"/>
              <a:t>Values must be compile-time constants (for static arrays)</a:t>
            </a:r>
          </a:p>
          <a:p>
            <a:pPr lvl="1"/>
            <a:r>
              <a:rPr lang="en-US" sz="2400"/>
              <a:t>Values may be run-time expressions (for automatic arrays)</a:t>
            </a:r>
          </a:p>
          <a:p>
            <a:pPr lvl="1"/>
            <a:r>
              <a:rPr lang="en-US" sz="2400"/>
              <a:t>See p. 86 of K&amp;R</a:t>
            </a:r>
            <a:endParaRPr lang="en-US"/>
          </a:p>
        </p:txBody>
      </p:sp>
      <p:pic>
        <p:nvPicPr>
          <p:cNvPr id="7" name="Picture 6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Arrays in C &amp; C++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CS-2303, C-Term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89B0E-9F29-4192-BBDF-2AFB393241CF}" type="slidenum">
              <a:rPr lang="en-US"/>
              <a:pPr/>
              <a:t>18</a:t>
            </a:fld>
            <a:endParaRPr 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2484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dirty="0"/>
              <a:t>Getting Size of Implicit Array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648200"/>
          </a:xfrm>
        </p:spPr>
        <p:txBody>
          <a:bodyPr/>
          <a:lstStyle/>
          <a:p>
            <a:r>
              <a:rPr lang="en-US" sz="2400" b="1">
                <a:latin typeface="Courier New" pitchFamily="49" charset="0"/>
              </a:rPr>
              <a:t>sizeof</a:t>
            </a:r>
            <a:r>
              <a:rPr lang="en-US" sz="2800"/>
              <a:t> operator – returns # of bytes of memory required by operand</a:t>
            </a:r>
          </a:p>
          <a:p>
            <a:pPr lvl="2"/>
            <a:r>
              <a:rPr lang="en-US" sz="2000"/>
              <a:t>See p.135 of K&amp;R, </a:t>
            </a:r>
            <a:r>
              <a:rPr lang="en-US" sz="2000">
                <a:cs typeface="Times New Roman" pitchFamily="18" charset="0"/>
              </a:rPr>
              <a:t>§7.7 of D&amp;D</a:t>
            </a:r>
          </a:p>
          <a:p>
            <a:r>
              <a:rPr lang="en-US" sz="2800"/>
              <a:t>Examples:–</a:t>
            </a:r>
          </a:p>
          <a:p>
            <a:pPr lvl="2"/>
            <a:r>
              <a:rPr lang="en-US" sz="2000" b="1">
                <a:latin typeface="Courier New" pitchFamily="49" charset="0"/>
              </a:rPr>
              <a:t>sizeof (int)</a:t>
            </a:r>
            <a:r>
              <a:rPr lang="en-US" sz="2000"/>
              <a:t> – # of bytes per </a:t>
            </a:r>
            <a:r>
              <a:rPr lang="en-US" sz="2000" b="1">
                <a:latin typeface="Courier New" pitchFamily="49" charset="0"/>
              </a:rPr>
              <a:t>int</a:t>
            </a:r>
          </a:p>
          <a:p>
            <a:pPr lvl="2"/>
            <a:r>
              <a:rPr lang="en-US" sz="2000" b="1">
                <a:latin typeface="Courier New" pitchFamily="49" charset="0"/>
              </a:rPr>
              <a:t>sizeof (float)</a:t>
            </a:r>
            <a:r>
              <a:rPr lang="en-US" sz="2000"/>
              <a:t> – # of bytes per </a:t>
            </a:r>
            <a:r>
              <a:rPr lang="en-US" sz="2000" b="1">
                <a:latin typeface="Courier New" pitchFamily="49" charset="0"/>
              </a:rPr>
              <a:t>float</a:t>
            </a:r>
          </a:p>
          <a:p>
            <a:pPr lvl="2"/>
            <a:r>
              <a:rPr lang="en-US" sz="2000" b="1">
                <a:latin typeface="Courier New" pitchFamily="49" charset="0"/>
              </a:rPr>
              <a:t>sizeof days</a:t>
            </a:r>
            <a:r>
              <a:rPr lang="en-US" sz="2000"/>
              <a:t> – # of bytes in array </a:t>
            </a:r>
            <a:r>
              <a:rPr lang="en-US" sz="2000" b="1">
                <a:latin typeface="Courier New" pitchFamily="49" charset="0"/>
              </a:rPr>
              <a:t>days </a:t>
            </a:r>
            <a:r>
              <a:rPr lang="en-US" sz="1800"/>
              <a:t>(previous slide)</a:t>
            </a:r>
          </a:p>
          <a:p>
            <a:pPr lvl="2"/>
            <a:r>
              <a:rPr lang="en-US" sz="1800"/>
              <a:t># of elements in </a:t>
            </a:r>
            <a:r>
              <a:rPr lang="en-US" sz="1800" b="1">
                <a:latin typeface="Courier New" pitchFamily="49" charset="0"/>
              </a:rPr>
              <a:t>days</a:t>
            </a:r>
            <a:r>
              <a:rPr lang="en-US" sz="1800"/>
              <a:t> = </a:t>
            </a:r>
            <a:r>
              <a:rPr lang="en-US" sz="1800" b="1">
                <a:latin typeface="Courier New" pitchFamily="49" charset="0"/>
              </a:rPr>
              <a:t>(sizeof days)/sizeof(int)</a:t>
            </a:r>
          </a:p>
          <a:p>
            <a:r>
              <a:rPr lang="en-US" sz="2800"/>
              <a:t>Must be able to be determined at compile time</a:t>
            </a:r>
          </a:p>
          <a:p>
            <a:pPr lvl="2"/>
            <a:r>
              <a:rPr lang="en-US" sz="2000"/>
              <a:t>Getting size of dynamically allocated arrays not supported</a:t>
            </a:r>
          </a:p>
        </p:txBody>
      </p:sp>
      <p:pic>
        <p:nvPicPr>
          <p:cNvPr id="7" name="Picture 6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Arrays in C &amp; C++</a:t>
            </a:r>
          </a:p>
        </p:txBody>
      </p:sp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6294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dirty="0"/>
              <a:t>Getting Size of Implicit Array</a:t>
            </a:r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648200"/>
          </a:xfrm>
        </p:spPr>
        <p:txBody>
          <a:bodyPr/>
          <a:lstStyle/>
          <a:p>
            <a:r>
              <a:rPr lang="en-US" sz="2400" b="1">
                <a:latin typeface="Courier New" pitchFamily="49" charset="0"/>
              </a:rPr>
              <a:t>sizeof</a:t>
            </a:r>
            <a:r>
              <a:rPr lang="en-US" sz="2800"/>
              <a:t> operator – returns # of bytes of memory required by operand</a:t>
            </a:r>
          </a:p>
          <a:p>
            <a:pPr lvl="2"/>
            <a:r>
              <a:rPr lang="en-US" sz="2000"/>
              <a:t>See p.135</a:t>
            </a:r>
          </a:p>
          <a:p>
            <a:r>
              <a:rPr lang="en-US" sz="2800"/>
              <a:t>Examples:–</a:t>
            </a:r>
          </a:p>
          <a:p>
            <a:pPr lvl="2"/>
            <a:r>
              <a:rPr lang="en-US" sz="2000" b="1">
                <a:latin typeface="Courier New" pitchFamily="49" charset="0"/>
              </a:rPr>
              <a:t>sizeof (int)</a:t>
            </a:r>
            <a:r>
              <a:rPr lang="en-US" sz="2000"/>
              <a:t> – # of bytes per </a:t>
            </a:r>
            <a:r>
              <a:rPr lang="en-US" sz="2000" b="1">
                <a:latin typeface="Courier New" pitchFamily="49" charset="0"/>
              </a:rPr>
              <a:t>int</a:t>
            </a:r>
          </a:p>
          <a:p>
            <a:pPr lvl="2"/>
            <a:r>
              <a:rPr lang="en-US" sz="2000" b="1">
                <a:latin typeface="Courier New" pitchFamily="49" charset="0"/>
              </a:rPr>
              <a:t>sizeof (float)</a:t>
            </a:r>
            <a:r>
              <a:rPr lang="en-US" sz="2000"/>
              <a:t> – # of bytes per </a:t>
            </a:r>
            <a:r>
              <a:rPr lang="en-US" sz="2000" b="1">
                <a:latin typeface="Courier New" pitchFamily="49" charset="0"/>
              </a:rPr>
              <a:t>float</a:t>
            </a:r>
          </a:p>
          <a:p>
            <a:pPr lvl="2"/>
            <a:r>
              <a:rPr lang="en-US" sz="2000" b="1">
                <a:latin typeface="Courier New" pitchFamily="49" charset="0"/>
              </a:rPr>
              <a:t>sizeof days</a:t>
            </a:r>
            <a:r>
              <a:rPr lang="en-US" sz="2000"/>
              <a:t> – # of bytes in array </a:t>
            </a:r>
            <a:r>
              <a:rPr lang="en-US" sz="2000" b="1">
                <a:latin typeface="Courier New" pitchFamily="49" charset="0"/>
              </a:rPr>
              <a:t>days </a:t>
            </a:r>
            <a:r>
              <a:rPr lang="en-US" sz="1800"/>
              <a:t>(previous slide)</a:t>
            </a:r>
          </a:p>
          <a:p>
            <a:pPr lvl="2"/>
            <a:r>
              <a:rPr lang="en-US" sz="1800"/>
              <a:t># of elements in </a:t>
            </a:r>
            <a:r>
              <a:rPr lang="en-US" sz="1800" b="1">
                <a:latin typeface="Courier New" pitchFamily="49" charset="0"/>
              </a:rPr>
              <a:t>days</a:t>
            </a:r>
            <a:r>
              <a:rPr lang="en-US" sz="1800"/>
              <a:t> = </a:t>
            </a:r>
            <a:r>
              <a:rPr lang="en-US" sz="1800" b="1">
                <a:latin typeface="Courier New" pitchFamily="49" charset="0"/>
              </a:rPr>
              <a:t>(sizeof days)/sizeof(int)</a:t>
            </a:r>
          </a:p>
          <a:p>
            <a:r>
              <a:rPr lang="en-US" sz="2800"/>
              <a:t>Must be able to be determined at compile time</a:t>
            </a:r>
          </a:p>
          <a:p>
            <a:pPr lvl="2"/>
            <a:r>
              <a:rPr lang="en-US" sz="2000"/>
              <a:t>Getting size of dynamically allocated arrays not supported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-1246594">
            <a:off x="3429000" y="2284413"/>
            <a:ext cx="3959225" cy="711200"/>
            <a:chOff x="3120" y="521"/>
            <a:chExt cx="2494" cy="448"/>
          </a:xfrm>
        </p:grpSpPr>
        <p:sp>
          <p:nvSpPr>
            <p:cNvPr id="411653" name="Text Box 5"/>
            <p:cNvSpPr txBox="1">
              <a:spLocks noChangeArrowheads="1"/>
            </p:cNvSpPr>
            <p:nvPr/>
          </p:nvSpPr>
          <p:spPr bwMode="auto">
            <a:xfrm>
              <a:off x="3742" y="521"/>
              <a:ext cx="1872" cy="44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marL="230188" indent="-230188">
                <a:spcBef>
                  <a:spcPct val="50000"/>
                </a:spcBef>
              </a:pPr>
              <a:r>
                <a:rPr lang="en-US" b="1">
                  <a:latin typeface="Courier New" pitchFamily="49" charset="0"/>
                </a:rPr>
                <a:t>sizeof</a:t>
              </a:r>
              <a:r>
                <a:rPr lang="en-US" sz="2000">
                  <a:latin typeface="Times New Roman" pitchFamily="18" charset="0"/>
                </a:rPr>
                <a:t> with parentheses is size of the </a:t>
              </a:r>
              <a:r>
                <a:rPr lang="en-US" sz="2000" i="1">
                  <a:latin typeface="Times New Roman" pitchFamily="18" charset="0"/>
                </a:rPr>
                <a:t>type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411654" name="Line 6"/>
            <p:cNvSpPr>
              <a:spLocks noChangeShapeType="1"/>
            </p:cNvSpPr>
            <p:nvPr/>
          </p:nvSpPr>
          <p:spPr bwMode="auto">
            <a:xfrm flipH="1">
              <a:off x="3120" y="749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 rot="-1246594">
            <a:off x="3429000" y="3122613"/>
            <a:ext cx="3957638" cy="711200"/>
            <a:chOff x="3120" y="520"/>
            <a:chExt cx="2493" cy="448"/>
          </a:xfrm>
        </p:grpSpPr>
        <p:sp>
          <p:nvSpPr>
            <p:cNvPr id="411656" name="Text Box 8"/>
            <p:cNvSpPr txBox="1">
              <a:spLocks noChangeArrowheads="1"/>
            </p:cNvSpPr>
            <p:nvPr/>
          </p:nvSpPr>
          <p:spPr bwMode="auto">
            <a:xfrm>
              <a:off x="3741" y="520"/>
              <a:ext cx="1872" cy="448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marL="230188" indent="-230188">
                <a:spcBef>
                  <a:spcPct val="50000"/>
                </a:spcBef>
              </a:pPr>
              <a:r>
                <a:rPr lang="en-US" b="1">
                  <a:latin typeface="Courier New" pitchFamily="49" charset="0"/>
                </a:rPr>
                <a:t>sizeof</a:t>
              </a:r>
              <a:r>
                <a:rPr lang="en-US" sz="2000">
                  <a:latin typeface="Times New Roman" pitchFamily="18" charset="0"/>
                </a:rPr>
                <a:t> – no parentheses means size of the object</a:t>
              </a:r>
            </a:p>
          </p:txBody>
        </p:sp>
        <p:sp>
          <p:nvSpPr>
            <p:cNvPr id="411657" name="Line 9"/>
            <p:cNvSpPr>
              <a:spLocks noChangeShapeType="1"/>
            </p:cNvSpPr>
            <p:nvPr/>
          </p:nvSpPr>
          <p:spPr bwMode="auto">
            <a:xfrm flipH="1">
              <a:off x="3120" y="749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3" name="Picture 1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TOPIC</a:t>
            </a:r>
            <a:r>
              <a:rPr lang="en-US" b="1" dirty="0" smtClean="0"/>
              <a:t>:-</a:t>
            </a:r>
            <a:r>
              <a:rPr lang="en-US" dirty="0" smtClean="0"/>
              <a:t> </a:t>
            </a:r>
            <a:r>
              <a:rPr lang="en-US" b="1" dirty="0" smtClean="0"/>
              <a:t>Array</a:t>
            </a:r>
            <a:endParaRPr lang="en-US" b="1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Arrays in C &amp; C++</a:t>
            </a:r>
          </a:p>
        </p:txBody>
      </p:sp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0960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dirty="0"/>
              <a:t>Initializing a Two-Dimensional Array</a:t>
            </a: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Courier New" pitchFamily="49" charset="0"/>
              </a:rPr>
              <a:t>static char </a:t>
            </a:r>
            <a:r>
              <a:rPr lang="en-US" sz="2400" b="1" dirty="0" err="1">
                <a:latin typeface="Courier New" pitchFamily="49" charset="0"/>
              </a:rPr>
              <a:t>daytab</a:t>
            </a:r>
            <a:r>
              <a:rPr lang="en-US" sz="2400" b="1" dirty="0">
                <a:latin typeface="Courier New" pitchFamily="49" charset="0"/>
              </a:rPr>
              <a:t>[2][12] =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Courier New" pitchFamily="49" charset="0"/>
              </a:rPr>
              <a:t>	{31,28,31,30,31,30,31,31,30,31,30,31},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Courier New" pitchFamily="49" charset="0"/>
              </a:rPr>
              <a:t>	{31,29,31,30,31,30,31,31,30,31,30,31}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Courier New" pitchFamily="49" charset="0"/>
              </a:rPr>
              <a:t>};	//	</a:t>
            </a:r>
            <a:r>
              <a:rPr lang="en-US" sz="2400" b="1" dirty="0" err="1">
                <a:latin typeface="Courier New" pitchFamily="49" charset="0"/>
              </a:rPr>
              <a:t>daytab</a:t>
            </a:r>
            <a:endParaRPr lang="en-US" sz="2400" b="1" dirty="0">
              <a:latin typeface="Courier New" pitchFamily="49" charset="0"/>
            </a:endParaRPr>
          </a:p>
          <a:p>
            <a:pPr lvl="2">
              <a:lnSpc>
                <a:spcPct val="90000"/>
              </a:lnSpc>
            </a:pPr>
            <a:endParaRPr lang="en-US" sz="1800" b="1" dirty="0">
              <a:latin typeface="Courier New" pitchFamily="49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i="1" dirty="0"/>
              <a:t>OR</a:t>
            </a:r>
          </a:p>
          <a:p>
            <a:pPr lvl="2">
              <a:lnSpc>
                <a:spcPct val="90000"/>
              </a:lnSpc>
            </a:pP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Courier New" pitchFamily="49" charset="0"/>
              </a:rPr>
              <a:t>static char </a:t>
            </a:r>
            <a:r>
              <a:rPr lang="en-US" sz="2400" b="1" dirty="0" err="1">
                <a:latin typeface="Courier New" pitchFamily="49" charset="0"/>
              </a:rPr>
              <a:t>daytab</a:t>
            </a:r>
            <a:r>
              <a:rPr lang="en-US" sz="2400" b="1" dirty="0">
                <a:latin typeface="Courier New" pitchFamily="49" charset="0"/>
              </a:rPr>
              <a:t>[2][12] =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Courier New" pitchFamily="49" charset="0"/>
              </a:rPr>
              <a:t>	31,28,31,30,31,30,31,31,30,31,30,31,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Courier New" pitchFamily="49" charset="0"/>
              </a:rPr>
              <a:t>	31,29,31,30,31,30,31,31,30,31,30,31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Courier New" pitchFamily="49" charset="0"/>
              </a:rPr>
              <a:t>};	//	</a:t>
            </a:r>
            <a:r>
              <a:rPr lang="en-US" sz="2400" b="1" dirty="0" err="1">
                <a:latin typeface="Courier New" pitchFamily="49" charset="0"/>
              </a:rPr>
              <a:t>daytab</a:t>
            </a:r>
            <a:endParaRPr lang="en-US" sz="2400" b="1" dirty="0">
              <a:latin typeface="Courier New" pitchFamily="49" charset="0"/>
            </a:endParaRPr>
          </a:p>
        </p:txBody>
      </p:sp>
      <p:pic>
        <p:nvPicPr>
          <p:cNvPr id="7" name="Picture 6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00" cy="1143000"/>
          </a:xfrm>
        </p:spPr>
        <p:txBody>
          <a:bodyPr/>
          <a:lstStyle/>
          <a:p>
            <a:pPr algn="just"/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collection of objects of the </a:t>
            </a:r>
            <a:r>
              <a:rPr lang="en-US" i="1" dirty="0" smtClean="0"/>
              <a:t>same type</a:t>
            </a:r>
            <a:r>
              <a:rPr lang="en-US" dirty="0" smtClean="0"/>
              <a:t> stored contiguously in memory under one name</a:t>
            </a:r>
          </a:p>
          <a:p>
            <a:pPr lvl="2"/>
            <a:r>
              <a:rPr lang="en-US" dirty="0" smtClean="0"/>
              <a:t>May be type of any kind of variable</a:t>
            </a:r>
          </a:p>
          <a:p>
            <a:pPr lvl="2"/>
            <a:r>
              <a:rPr lang="en-US" dirty="0" smtClean="0"/>
              <a:t>May even be collection of arrays!</a:t>
            </a:r>
          </a:p>
          <a:p>
            <a:r>
              <a:rPr lang="en-US" dirty="0" smtClean="0"/>
              <a:t>For ease of access to any member of array</a:t>
            </a:r>
          </a:p>
          <a:p>
            <a:r>
              <a:rPr lang="en-US" dirty="0" smtClean="0"/>
              <a:t>For passing to functions as a group</a:t>
            </a:r>
          </a:p>
          <a:p>
            <a:pPr lvl="2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1143000"/>
          </a:xfrm>
        </p:spPr>
        <p:txBody>
          <a:bodyPr/>
          <a:lstStyle/>
          <a:p>
            <a:pPr algn="just"/>
            <a:r>
              <a:rPr lang="en-US" b="1" dirty="0" smtClean="0"/>
              <a:t>Examples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err="1" smtClean="0">
                <a:latin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</a:rPr>
              <a:t> A[10]</a:t>
            </a:r>
          </a:p>
          <a:p>
            <a:pPr lvl="2"/>
            <a:r>
              <a:rPr lang="en-US" dirty="0" smtClean="0"/>
              <a:t>An array of ten integers</a:t>
            </a:r>
          </a:p>
          <a:p>
            <a:pPr lvl="2"/>
            <a:r>
              <a:rPr lang="en-US" sz="2200" b="1" dirty="0" smtClean="0">
                <a:latin typeface="Courier New" pitchFamily="49" charset="0"/>
              </a:rPr>
              <a:t>A[0]</a:t>
            </a:r>
            <a:r>
              <a:rPr lang="en-US" dirty="0" smtClean="0"/>
              <a:t>, </a:t>
            </a:r>
            <a:r>
              <a:rPr lang="en-US" sz="2200" b="1" dirty="0" smtClean="0">
                <a:latin typeface="Courier New" pitchFamily="49" charset="0"/>
              </a:rPr>
              <a:t>A[1]</a:t>
            </a:r>
            <a:r>
              <a:rPr lang="en-US" dirty="0" smtClean="0"/>
              <a:t>, …, </a:t>
            </a:r>
            <a:r>
              <a:rPr lang="en-US" sz="2200" b="1" dirty="0" smtClean="0">
                <a:latin typeface="Courier New" pitchFamily="49" charset="0"/>
              </a:rPr>
              <a:t>A[9]</a:t>
            </a:r>
          </a:p>
          <a:p>
            <a:r>
              <a:rPr lang="en-US" sz="2800" b="1" dirty="0" smtClean="0">
                <a:latin typeface="Courier New" pitchFamily="49" charset="0"/>
              </a:rPr>
              <a:t>double B[20]</a:t>
            </a:r>
          </a:p>
          <a:p>
            <a:pPr lvl="2"/>
            <a:r>
              <a:rPr lang="en-US" dirty="0" smtClean="0"/>
              <a:t>An array of twenty long floating point numbers</a:t>
            </a:r>
          </a:p>
          <a:p>
            <a:pPr lvl="2"/>
            <a:r>
              <a:rPr lang="en-US" sz="2200" b="1" dirty="0" smtClean="0">
                <a:latin typeface="Courier New" pitchFamily="49" charset="0"/>
              </a:rPr>
              <a:t>B[0]</a:t>
            </a:r>
            <a:r>
              <a:rPr lang="en-US" dirty="0" smtClean="0"/>
              <a:t>, </a:t>
            </a:r>
            <a:r>
              <a:rPr lang="en-US" sz="2200" b="1" dirty="0" smtClean="0">
                <a:latin typeface="Courier New" pitchFamily="49" charset="0"/>
              </a:rPr>
              <a:t>B[1]</a:t>
            </a:r>
            <a:r>
              <a:rPr lang="en-US" dirty="0" smtClean="0"/>
              <a:t>, …, </a:t>
            </a:r>
            <a:r>
              <a:rPr lang="en-US" sz="2200" b="1" dirty="0" smtClean="0">
                <a:latin typeface="Courier New" pitchFamily="49" charset="0"/>
              </a:rPr>
              <a:t>B[19]</a:t>
            </a:r>
          </a:p>
          <a:p>
            <a:pPr lvl="2"/>
            <a:endParaRPr lang="en-US" sz="2200" b="1" dirty="0">
              <a:solidFill>
                <a:schemeClr val="hlink"/>
              </a:solidFill>
              <a:latin typeface="Courier New" pitchFamily="49" charset="0"/>
            </a:endParaRPr>
          </a:p>
          <a:p>
            <a:pPr lvl="2"/>
            <a:r>
              <a:rPr lang="en-US" sz="2800" dirty="0" smtClean="0"/>
              <a:t>Array indexes </a:t>
            </a:r>
            <a:r>
              <a:rPr lang="en-US" sz="2800" i="1" dirty="0" smtClean="0"/>
              <a:t>always</a:t>
            </a:r>
            <a:r>
              <a:rPr lang="en-US" sz="2800" dirty="0" smtClean="0"/>
              <a:t> start at zero</a:t>
            </a:r>
            <a:endParaRPr lang="en-US" sz="2800" dirty="0" smtClean="0">
              <a:latin typeface="Courier New" pitchFamily="49" charset="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err="1" smtClean="0">
                <a:latin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</a:rPr>
              <a:t> C[]</a:t>
            </a:r>
          </a:p>
          <a:p>
            <a:pPr lvl="2"/>
            <a:r>
              <a:rPr lang="en-US" dirty="0" smtClean="0"/>
              <a:t>An array of an unknown number of integers (allowable in a parameter of a function)</a:t>
            </a:r>
          </a:p>
          <a:p>
            <a:pPr lvl="2"/>
            <a:r>
              <a:rPr lang="en-US" b="1" dirty="0" smtClean="0">
                <a:latin typeface="Courier New" pitchFamily="49" charset="0"/>
              </a:rPr>
              <a:t>C[0]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</a:rPr>
              <a:t>C[1]</a:t>
            </a:r>
            <a:r>
              <a:rPr lang="en-US" dirty="0" smtClean="0"/>
              <a:t>, …, </a:t>
            </a:r>
            <a:r>
              <a:rPr lang="en-US" b="1" dirty="0" smtClean="0">
                <a:latin typeface="Courier New" pitchFamily="49" charset="0"/>
              </a:rPr>
              <a:t>C</a:t>
            </a:r>
            <a:r>
              <a:rPr lang="en-US" sz="2200" b="1" dirty="0" smtClean="0">
                <a:latin typeface="Courier New" pitchFamily="49" charset="0"/>
              </a:rPr>
              <a:t>[</a:t>
            </a:r>
            <a:r>
              <a:rPr lang="en-US" i="1" dirty="0" smtClean="0"/>
              <a:t>max-1</a:t>
            </a:r>
            <a:r>
              <a:rPr lang="en-US" sz="2200" b="1" dirty="0" smtClean="0">
                <a:latin typeface="Courier New" pitchFamily="49" charset="0"/>
              </a:rPr>
              <a:t>]</a:t>
            </a:r>
          </a:p>
          <a:p>
            <a:r>
              <a:rPr lang="en-US" sz="2800" b="1" dirty="0" err="1" smtClean="0">
                <a:latin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</a:rPr>
              <a:t> D[10][20]</a:t>
            </a:r>
          </a:p>
          <a:p>
            <a:pPr lvl="2"/>
            <a:r>
              <a:rPr lang="en-US" dirty="0" smtClean="0"/>
              <a:t>An array of ten rows, each of which is an array of twenty integers</a:t>
            </a:r>
          </a:p>
          <a:p>
            <a:pPr lvl="2"/>
            <a:r>
              <a:rPr lang="en-US" b="1" dirty="0" smtClean="0">
                <a:latin typeface="Courier New" pitchFamily="49" charset="0"/>
              </a:rPr>
              <a:t>D[0][0]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</a:rPr>
              <a:t>D[0][1]</a:t>
            </a:r>
            <a:r>
              <a:rPr lang="en-US" dirty="0" smtClean="0"/>
              <a:t>, …, </a:t>
            </a:r>
            <a:r>
              <a:rPr lang="en-US" b="1" dirty="0" smtClean="0">
                <a:latin typeface="Courier New" pitchFamily="49" charset="0"/>
              </a:rPr>
              <a:t>D[1][0]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</a:rPr>
              <a:t>D[1][1]</a:t>
            </a:r>
            <a:r>
              <a:rPr lang="en-US" dirty="0" smtClean="0"/>
              <a:t>, …, </a:t>
            </a:r>
            <a:r>
              <a:rPr lang="en-US" b="1" dirty="0" smtClean="0">
                <a:latin typeface="Courier New" pitchFamily="49" charset="0"/>
              </a:rPr>
              <a:t>D[9][19]</a:t>
            </a:r>
            <a:endParaRPr lang="en-US" sz="2200" b="1" dirty="0" smtClean="0">
              <a:latin typeface="Courier New" pitchFamily="49" charset="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1143000"/>
          </a:xfrm>
        </p:spPr>
        <p:txBody>
          <a:bodyPr/>
          <a:lstStyle/>
          <a:p>
            <a:r>
              <a:rPr lang="en-US" dirty="0" smtClean="0"/>
              <a:t>Two-dimensional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dirty="0" err="1" smtClean="0">
                <a:latin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</a:rPr>
              <a:t> D[10][20]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i="1" dirty="0" smtClean="0"/>
              <a:t>one-dimensional array</a:t>
            </a:r>
            <a:r>
              <a:rPr lang="en-US" dirty="0" smtClean="0"/>
              <a:t> with 10 elements, each of which is an array with 20 elements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I.e., </a:t>
            </a:r>
            <a:r>
              <a:rPr lang="en-US" sz="2800" b="1" dirty="0" err="1" smtClean="0">
                <a:latin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</a:rPr>
              <a:t> D[10][20]	/*[row][</a:t>
            </a:r>
            <a:r>
              <a:rPr lang="en-US" sz="2800" b="1" dirty="0" err="1" smtClean="0">
                <a:latin typeface="Courier New" pitchFamily="49" charset="0"/>
              </a:rPr>
              <a:t>col</a:t>
            </a:r>
            <a:r>
              <a:rPr lang="en-US" sz="2800" b="1" dirty="0" smtClean="0">
                <a:latin typeface="Courier New" pitchFamily="49" charset="0"/>
              </a:rPr>
              <a:t>]*/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Last subscript varies the fastest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I.e., elements of last subscript are stored contiguously in memory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Also, three or more dimensions</a:t>
            </a:r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29200" cy="1143000"/>
          </a:xfrm>
        </p:spPr>
        <p:txBody>
          <a:bodyPr/>
          <a:lstStyle/>
          <a:p>
            <a:pPr algn="just"/>
            <a:r>
              <a:rPr lang="en-US" dirty="0" smtClean="0"/>
              <a:t>Array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be used wherever a variable of the same type may be used</a:t>
            </a:r>
          </a:p>
          <a:p>
            <a:pPr lvl="2"/>
            <a:r>
              <a:rPr lang="en-US" dirty="0" smtClean="0"/>
              <a:t>In an expression (including arguments)</a:t>
            </a:r>
          </a:p>
          <a:p>
            <a:pPr lvl="2"/>
            <a:r>
              <a:rPr lang="en-US" dirty="0" smtClean="0"/>
              <a:t>On left side of assignment </a:t>
            </a:r>
          </a:p>
          <a:p>
            <a:endParaRPr lang="en-US" dirty="0" smtClean="0"/>
          </a:p>
          <a:p>
            <a:r>
              <a:rPr lang="en-US" dirty="0" smtClean="0"/>
              <a:t>Examples:–</a:t>
            </a:r>
          </a:p>
          <a:p>
            <a:pPr lvl="2"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A[3] = x + y;</a:t>
            </a:r>
          </a:p>
          <a:p>
            <a:pPr lvl="2"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x = y – A[3];</a:t>
            </a:r>
          </a:p>
          <a:p>
            <a:pPr lvl="2"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z = sin(A[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]) + </a:t>
            </a:r>
            <a:r>
              <a:rPr lang="en-US" b="1" dirty="0" err="1" smtClean="0">
                <a:latin typeface="Courier New" pitchFamily="49" charset="0"/>
              </a:rPr>
              <a:t>cos</a:t>
            </a:r>
            <a:r>
              <a:rPr lang="en-US" b="1" dirty="0" smtClean="0">
                <a:latin typeface="Courier New" pitchFamily="49" charset="0"/>
              </a:rPr>
              <a:t>(B[j]);</a:t>
            </a:r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34000" cy="1143000"/>
          </a:xfrm>
        </p:spPr>
        <p:txBody>
          <a:bodyPr/>
          <a:lstStyle/>
          <a:p>
            <a:r>
              <a:rPr lang="en-US" dirty="0" smtClean="0"/>
              <a:t>Declaring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or automatic</a:t>
            </a:r>
          </a:p>
          <a:p>
            <a:r>
              <a:rPr lang="en-US" dirty="0" smtClean="0"/>
              <a:t>Array size may be determined explicitly or implicitly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Array size may be determined at run-time</a:t>
            </a:r>
          </a:p>
          <a:p>
            <a:pPr lvl="2"/>
            <a:r>
              <a:rPr lang="en-US" dirty="0" smtClean="0"/>
              <a:t>Automatic only</a:t>
            </a:r>
          </a:p>
          <a:p>
            <a:pPr lvl="2"/>
            <a:r>
              <a:rPr lang="en-US" dirty="0" smtClean="0"/>
              <a:t>Not in textbook</a:t>
            </a:r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Outside of any function – always static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 dirty="0" err="1" smtClean="0">
                <a:latin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</a:rPr>
              <a:t> A[13];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400" b="1" dirty="0" smtClean="0">
              <a:latin typeface="Courier New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#define CLASS_SIZE 73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double B[CLASS_SIZE];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400" b="1" dirty="0" smtClean="0">
              <a:latin typeface="Courier New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const </a:t>
            </a:r>
            <a:r>
              <a:rPr lang="en-US" sz="2400" b="1" dirty="0" err="1" smtClean="0">
                <a:latin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</a:rPr>
              <a:t>nElements</a:t>
            </a:r>
            <a:r>
              <a:rPr lang="en-US" sz="2400" b="1" dirty="0" smtClean="0">
                <a:latin typeface="Courier New" pitchFamily="49" charset="0"/>
              </a:rPr>
              <a:t> = 25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float C[</a:t>
            </a:r>
            <a:r>
              <a:rPr lang="en-US" sz="2400" b="1" dirty="0" err="1" smtClean="0">
                <a:latin typeface="Courier New" pitchFamily="49" charset="0"/>
              </a:rPr>
              <a:t>nElements</a:t>
            </a:r>
            <a:r>
              <a:rPr lang="en-US" sz="2400" b="1" dirty="0" smtClean="0">
                <a:latin typeface="Courier New" pitchFamily="49" charset="0"/>
              </a:rPr>
              <a:t>];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400" b="1" dirty="0" smtClean="0">
              <a:latin typeface="Courier New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static char S[256];	/*not visible to linker */</a:t>
            </a:r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1083</Words>
  <Application>Microsoft Office PowerPoint</Application>
  <PresentationFormat>On-screen Show (4:3)</PresentationFormat>
  <Paragraphs>236</Paragraphs>
  <Slides>20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    PROGRAMMING FOR PROBLEM SOLVING BCSE-1201    </vt:lpstr>
      <vt:lpstr>TOPIC:- Array</vt:lpstr>
      <vt:lpstr>INTRODUCTION</vt:lpstr>
      <vt:lpstr>Examples</vt:lpstr>
      <vt:lpstr>Slide 5</vt:lpstr>
      <vt:lpstr>Two-dimensional Arrays</vt:lpstr>
      <vt:lpstr>Array Element</vt:lpstr>
      <vt:lpstr>Declaring Arrays</vt:lpstr>
      <vt:lpstr>Slide 9</vt:lpstr>
      <vt:lpstr>Declaring Arrays (continued)</vt:lpstr>
      <vt:lpstr>Static Data Allocation</vt:lpstr>
      <vt:lpstr>Declaring Arrays (continued)</vt:lpstr>
      <vt:lpstr>Static Data Allocation</vt:lpstr>
      <vt:lpstr>Declaring Arrays (continued)</vt:lpstr>
      <vt:lpstr>Dynamic Array Size Determination</vt:lpstr>
      <vt:lpstr>Array Initialization</vt:lpstr>
      <vt:lpstr>Implicit Array Size Determination</vt:lpstr>
      <vt:lpstr>Getting Size of Implicit Array</vt:lpstr>
      <vt:lpstr>Getting Size of Implicit Array</vt:lpstr>
      <vt:lpstr>Initializing a Two-Dimensional Array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PROGRAMMING FOR PROBLEM SOLVING BCSE-1201    </dc:title>
  <dc:creator>Intel</dc:creator>
  <cp:lastModifiedBy>Intel</cp:lastModifiedBy>
  <cp:revision>4</cp:revision>
  <dcterms:created xsi:type="dcterms:W3CDTF">2023-07-09T04:20:44Z</dcterms:created>
  <dcterms:modified xsi:type="dcterms:W3CDTF">2023-07-09T04:38:58Z</dcterms:modified>
</cp:coreProperties>
</file>