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1" r:id="rId1"/>
  </p:sldMasterIdLst>
  <p:notesMasterIdLst>
    <p:notesMasterId r:id="rId27"/>
  </p:notesMasterIdLst>
  <p:handoutMasterIdLst>
    <p:handoutMasterId r:id="rId28"/>
  </p:handoutMasterIdLst>
  <p:sldIdLst>
    <p:sldId id="394" r:id="rId2"/>
    <p:sldId id="392" r:id="rId3"/>
    <p:sldId id="274" r:id="rId4"/>
    <p:sldId id="369" r:id="rId5"/>
    <p:sldId id="275" r:id="rId6"/>
    <p:sldId id="382" r:id="rId7"/>
    <p:sldId id="383" r:id="rId8"/>
    <p:sldId id="352" r:id="rId9"/>
    <p:sldId id="276" r:id="rId10"/>
    <p:sldId id="278" r:id="rId11"/>
    <p:sldId id="384" r:id="rId12"/>
    <p:sldId id="386" r:id="rId13"/>
    <p:sldId id="282" r:id="rId14"/>
    <p:sldId id="328" r:id="rId15"/>
    <p:sldId id="283" r:id="rId16"/>
    <p:sldId id="284" r:id="rId17"/>
    <p:sldId id="289" r:id="rId18"/>
    <p:sldId id="387" r:id="rId19"/>
    <p:sldId id="290" r:id="rId20"/>
    <p:sldId id="291" r:id="rId21"/>
    <p:sldId id="292" r:id="rId22"/>
    <p:sldId id="293" r:id="rId23"/>
    <p:sldId id="389" r:id="rId24"/>
    <p:sldId id="393" r:id="rId25"/>
    <p:sldId id="390" r:id="rId26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00" indent="-195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600" indent="-3904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488" indent="-5872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0788" indent="-78243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429" algn="l" defTabSz="914171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514" algn="l" defTabSz="914171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199600" algn="l" defTabSz="914171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6686" algn="l" defTabSz="914171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900"/>
    <a:srgbClr val="663300"/>
    <a:srgbClr val="FF0000"/>
    <a:srgbClr val="0000CC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00" y="-90"/>
      </p:cViewPr>
      <p:guideLst>
        <p:guide orient="horz" pos="1528"/>
        <p:guide pos="19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6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F05226D5-815E-4BE3-8E0C-B107B0A3A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D61D868B-0BBE-4BD7-BC3A-4FB4CC4C1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6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4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07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4735" algn="l" defTabSz="6529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7683" algn="l" defTabSz="6529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0629" algn="l" defTabSz="6529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3575" algn="l" defTabSz="6529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CBF4E-2360-4CB1-89B2-8521CDF5E03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F5F286-84F3-41DB-93D1-757483ABDB8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B7212-23AB-4535-9485-5FA74FD1F67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B30495-EBFB-483F-90A8-9B6642FD42D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E4DEE-B6EC-4ACD-A990-D47B1B10F49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7F068-9D03-467B-8189-904951BAA06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07FB9-F196-4C70-BDB2-E9A34DC59AD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D7704-48E2-4187-9AAD-75B4C92CCB2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CBF4E-2360-4CB1-89B2-8521CDF5E03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84BD6-CE40-4DAB-96D9-2A18F4E8340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C22E21-DF58-4932-B2A5-EC741316AB2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FBFB80-706C-45CB-9209-DAD8774DF3C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42A09-B4E8-42DC-ADEA-420F9EAEC7A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AB714D-8D6B-4753-8E7D-326409D249A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AE144-1C66-4A69-BBE2-68053EB2BE8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523B8-2EE4-4717-845B-F95A01B556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C2139-E577-43BF-9FF2-1F9D94F86B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Page Fault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80298" y="2545087"/>
            <a:ext cx="11541125" cy="5613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If there is a reference to a page, first reference to that page will trap to operating system: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page fault</a:t>
            </a:r>
            <a:endParaRPr lang="en-US" b="1" dirty="0" smtClean="0">
              <a:solidFill>
                <a:srgbClr val="3366FF"/>
              </a:solidFill>
              <a:sym typeface="Symbol" charset="2"/>
            </a:endParaRPr>
          </a:p>
          <a:p>
            <a:pPr>
              <a:lnSpc>
                <a:spcPct val="90000"/>
              </a:lnSpc>
              <a:buFont typeface="Monotype Sorts" charset="2"/>
              <a:buAutoNum type="arabicPeriod"/>
            </a:pPr>
            <a:r>
              <a:rPr lang="en-US" dirty="0" smtClean="0">
                <a:sym typeface="Symbol" charset="2"/>
              </a:rPr>
              <a:t>Operating system looks at another table to decide:</a:t>
            </a:r>
          </a:p>
          <a:p>
            <a:pPr marL="1141127" lvl="1" indent="-488828">
              <a:lnSpc>
                <a:spcPct val="90000"/>
              </a:lnSpc>
            </a:pPr>
            <a:r>
              <a:rPr lang="en-US" dirty="0" smtClean="0"/>
              <a:t>Invalid reference </a:t>
            </a:r>
            <a:r>
              <a:rPr lang="en-US" dirty="0" smtClean="0">
                <a:sym typeface="Symbol" charset="2"/>
              </a:rPr>
              <a:t> abort</a:t>
            </a:r>
          </a:p>
          <a:p>
            <a:pPr marL="1141127" lvl="1" indent="-488828">
              <a:lnSpc>
                <a:spcPct val="90000"/>
              </a:lnSpc>
            </a:pPr>
            <a:r>
              <a:rPr lang="en-US" dirty="0" smtClean="0">
                <a:sym typeface="Symbol" charset="2"/>
              </a:rPr>
              <a:t>Just not in memory</a:t>
            </a:r>
          </a:p>
          <a:p>
            <a:pPr>
              <a:lnSpc>
                <a:spcPct val="90000"/>
              </a:lnSpc>
              <a:buFont typeface="Monotype Sorts" charset="2"/>
              <a:buAutoNum type="arabicPeriod"/>
            </a:pPr>
            <a:r>
              <a:rPr lang="en-US" dirty="0" smtClean="0">
                <a:sym typeface="Symbol" charset="2"/>
              </a:rPr>
              <a:t>Get empty frame</a:t>
            </a:r>
          </a:p>
          <a:p>
            <a:pPr>
              <a:lnSpc>
                <a:spcPct val="90000"/>
              </a:lnSpc>
              <a:buFont typeface="Monotype Sorts" charset="2"/>
              <a:buAutoNum type="arabicPeriod"/>
            </a:pPr>
            <a:r>
              <a:rPr lang="en-US" dirty="0" smtClean="0">
                <a:sym typeface="Symbol" charset="2"/>
              </a:rPr>
              <a:t>Swap page into frame via scheduled disk operation</a:t>
            </a:r>
          </a:p>
          <a:p>
            <a:pPr>
              <a:lnSpc>
                <a:spcPct val="90000"/>
              </a:lnSpc>
              <a:buFont typeface="Monotype Sorts" charset="2"/>
              <a:buAutoNum type="arabicPeriod"/>
            </a:pPr>
            <a:r>
              <a:rPr lang="en-US" dirty="0" smtClean="0">
                <a:sym typeface="Symbol" charset="2"/>
              </a:rPr>
              <a:t>Reset tables to indicate page now in memory</a:t>
            </a:r>
            <a:br>
              <a:rPr lang="en-US" dirty="0" smtClean="0">
                <a:sym typeface="Symbol" charset="2"/>
              </a:rPr>
            </a:br>
            <a:r>
              <a:rPr lang="en-US" dirty="0" smtClean="0">
                <a:sym typeface="Symbol" charset="2"/>
              </a:rPr>
              <a:t>Set validation bit = v</a:t>
            </a:r>
          </a:p>
          <a:p>
            <a:pPr>
              <a:lnSpc>
                <a:spcPct val="90000"/>
              </a:lnSpc>
              <a:buFont typeface="Monotype Sorts" charset="2"/>
              <a:buAutoNum type="arabicPeriod"/>
            </a:pPr>
            <a:r>
              <a:rPr lang="en-US" dirty="0" smtClean="0">
                <a:sym typeface="Symbol" charset="2"/>
              </a:rPr>
              <a:t>Restart the instruction that caused the page fault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Aspects of Demand Paging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Extreme case – start process with </a:t>
            </a:r>
            <a:r>
              <a:rPr lang="en-US" i="1" dirty="0" smtClean="0"/>
              <a:t>no</a:t>
            </a:r>
            <a:r>
              <a:rPr lang="en-US" dirty="0" smtClean="0"/>
              <a:t> pages in memory</a:t>
            </a:r>
          </a:p>
          <a:p>
            <a:pPr lvl="1"/>
            <a:r>
              <a:rPr lang="en-US" dirty="0" smtClean="0"/>
              <a:t>OS sets instruction pointer to first instruction of process, non-memory-resident -&gt; page fault</a:t>
            </a:r>
          </a:p>
          <a:p>
            <a:pPr lvl="1"/>
            <a:r>
              <a:rPr lang="en-US" dirty="0" smtClean="0"/>
              <a:t>And for every other process pages on first access</a:t>
            </a:r>
          </a:p>
          <a:p>
            <a:pPr lvl="1"/>
            <a:r>
              <a:rPr lang="en-US" dirty="0" smtClean="0"/>
              <a:t>Pure demand paging</a:t>
            </a:r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Actually, a given instruction could access multiple pages -&gt; multiple page faults</a:t>
            </a:r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Hardware support needed for demand paging</a:t>
            </a:r>
          </a:p>
          <a:p>
            <a:pPr lvl="1"/>
            <a:r>
              <a:rPr lang="en-US" dirty="0" smtClean="0"/>
              <a:t>Page table with valid / invalid bit</a:t>
            </a:r>
          </a:p>
          <a:p>
            <a:pPr lvl="1"/>
            <a:r>
              <a:rPr lang="en-US" smtClean="0"/>
              <a:t>Secondary memory</a:t>
            </a:r>
            <a:endParaRPr lang="en-US" dirty="0" smtClean="0"/>
          </a:p>
          <a:p>
            <a:pPr lvl="1"/>
            <a:r>
              <a:rPr lang="en-US" dirty="0" smtClean="0"/>
              <a:t>Instruction restart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Demand Paging Optimizations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Copy entire process image to swap space at process load time</a:t>
            </a:r>
          </a:p>
          <a:p>
            <a:pPr lvl="1"/>
            <a:r>
              <a:rPr lang="en-US" smtClean="0"/>
              <a:t>Then page in and out of swap space</a:t>
            </a:r>
          </a:p>
          <a:p>
            <a:pPr lvl="1"/>
            <a:r>
              <a:rPr lang="en-US" smtClean="0"/>
              <a:t>Used in older BSD Unix</a:t>
            </a:r>
          </a:p>
          <a:p>
            <a:endParaRPr lang="en-US" smtClean="0"/>
          </a:p>
          <a:p>
            <a:r>
              <a:rPr lang="en-US" smtClean="0"/>
              <a:t>Demand page in from program binary on disk, but discard rather than paging out when freeing frame</a:t>
            </a:r>
          </a:p>
          <a:p>
            <a:pPr lvl="1"/>
            <a:r>
              <a:rPr lang="en-US" smtClean="0"/>
              <a:t>Used in Solaris and current BSD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3044" y="369889"/>
            <a:ext cx="11587163" cy="106702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Page Replacement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5"/>
            <a:ext cx="11571288" cy="6040439"/>
          </a:xfrm>
        </p:spPr>
        <p:txBody>
          <a:bodyPr>
            <a:normAutofit/>
          </a:bodyPr>
          <a:lstStyle/>
          <a:p>
            <a:r>
              <a:rPr lang="en-US" dirty="0" smtClean="0"/>
              <a:t>Prevent over-allocation of memory by modifying page-fault service routine to include page replacement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 modify (dirty) bit to reduce overhead of page transfers – only modified pages are written to disk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Page replacement completes separation between logical memory and physical memory – large virtual memory can be provided on a smaller physical memory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578497"/>
            <a:ext cx="11410950" cy="95172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Basic Page Replacement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247781" y="1772822"/>
            <a:ext cx="11480801" cy="6624735"/>
          </a:xfrm>
        </p:spPr>
        <p:txBody>
          <a:bodyPr>
            <a:normAutofit fontScale="85000" lnSpcReduction="20000"/>
          </a:bodyPr>
          <a:lstStyle/>
          <a:p>
            <a:pPr marL="542790" indent="-542790">
              <a:buFont typeface="Monotype Sorts" charset="2"/>
              <a:buAutoNum type="arabicPeriod"/>
            </a:pPr>
            <a:r>
              <a:rPr lang="en-US" dirty="0" smtClean="0"/>
              <a:t>Find the location of the desired page on disk</a:t>
            </a:r>
            <a:br>
              <a:rPr lang="en-US" dirty="0" smtClean="0"/>
            </a:br>
            <a:endParaRPr lang="en-US" dirty="0" smtClean="0"/>
          </a:p>
          <a:p>
            <a:pPr marL="542790" indent="-542790">
              <a:buFont typeface="Monotype Sorts" charset="2"/>
              <a:buAutoNum type="arabicPeriod"/>
            </a:pPr>
            <a:r>
              <a:rPr lang="en-US" dirty="0" smtClean="0"/>
              <a:t>Find a free frame:</a:t>
            </a:r>
            <a:br>
              <a:rPr lang="en-US" dirty="0" smtClean="0"/>
            </a:br>
            <a:r>
              <a:rPr lang="en-US" dirty="0" smtClean="0"/>
              <a:t>   -  If there is a free frame, use it</a:t>
            </a:r>
            <a:br>
              <a:rPr lang="en-US" dirty="0" smtClean="0"/>
            </a:br>
            <a:r>
              <a:rPr lang="en-US" dirty="0" smtClean="0"/>
              <a:t>   -  If there is no free frame, use a page replacement algorithm to select a victim frame</a:t>
            </a:r>
            <a:r>
              <a:rPr lang="en-US" b="1" dirty="0" smtClean="0">
                <a:solidFill>
                  <a:srgbClr val="3366FF"/>
                </a:solidFill>
              </a:rPr>
              <a:t/>
            </a:r>
            <a:br>
              <a:rPr lang="en-US" b="1" dirty="0" smtClean="0">
                <a:solidFill>
                  <a:srgbClr val="3366FF"/>
                </a:solidFill>
              </a:rPr>
            </a:br>
            <a:r>
              <a:rPr lang="en-US" b="1" dirty="0" smtClean="0">
                <a:solidFill>
                  <a:srgbClr val="3366FF"/>
                </a:solidFill>
              </a:rPr>
              <a:t>	- </a:t>
            </a:r>
            <a:r>
              <a:rPr lang="en-US" dirty="0" smtClean="0"/>
              <a:t>Write victim frame to disk if dirty</a:t>
            </a:r>
            <a:br>
              <a:rPr lang="en-US" dirty="0" smtClean="0"/>
            </a:br>
            <a:endParaRPr lang="en-US" dirty="0" smtClean="0"/>
          </a:p>
          <a:p>
            <a:pPr marL="542790" indent="-542790">
              <a:buFont typeface="Monotype Sorts" charset="2"/>
              <a:buAutoNum type="arabicPeriod"/>
            </a:pPr>
            <a:r>
              <a:rPr lang="en-US" dirty="0" smtClean="0"/>
              <a:t>Bring  the desired page into the (newly) free frame; update the page and frame tables</a:t>
            </a:r>
            <a:br>
              <a:rPr lang="en-US" dirty="0" smtClean="0"/>
            </a:br>
            <a:endParaRPr lang="en-US" dirty="0" smtClean="0"/>
          </a:p>
          <a:p>
            <a:pPr marL="542790" indent="-542790">
              <a:buFont typeface="Monotype Sorts" charset="2"/>
              <a:buAutoNum type="arabicPeriod"/>
            </a:pPr>
            <a:r>
              <a:rPr lang="en-US" dirty="0" smtClean="0"/>
              <a:t>Continue the process by restarting the instruction that caused the trap</a:t>
            </a:r>
          </a:p>
          <a:p>
            <a:pPr marL="542790" indent="-542790">
              <a:buFont typeface="Monotype Sorts" charset="2"/>
              <a:buAutoNum type="arabicPeriod"/>
            </a:pPr>
            <a:endParaRPr lang="en-US" dirty="0" smtClean="0"/>
          </a:p>
          <a:p>
            <a:pPr marL="542790" indent="-542790">
              <a:buNone/>
            </a:pPr>
            <a:r>
              <a:rPr lang="en-US" dirty="0" smtClean="0"/>
              <a:t>Note now potentially 2 page transfers for page fault – increasing EAT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655" y="522516"/>
            <a:ext cx="11512550" cy="1101013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Page and Frame Replacement Algorithms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209682" y="1810140"/>
            <a:ext cx="11642726" cy="5811448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4493091" algn="ctr"/>
              </a:tabLst>
            </a:pPr>
            <a:r>
              <a:rPr lang="en-US" dirty="0" smtClean="0"/>
              <a:t>Frame-allocation algorithm determines </a:t>
            </a:r>
          </a:p>
          <a:p>
            <a:pPr lvl="1">
              <a:tabLst>
                <a:tab pos="4493091" algn="ctr"/>
              </a:tabLst>
            </a:pPr>
            <a:r>
              <a:rPr lang="en-US" dirty="0" smtClean="0"/>
              <a:t>How many frames to give each process</a:t>
            </a:r>
          </a:p>
          <a:p>
            <a:pPr lvl="1">
              <a:tabLst>
                <a:tab pos="4493091" algn="ctr"/>
              </a:tabLst>
            </a:pPr>
            <a:r>
              <a:rPr lang="en-US" dirty="0" smtClean="0"/>
              <a:t>Which frames to replace</a:t>
            </a:r>
          </a:p>
          <a:p>
            <a:pPr>
              <a:tabLst>
                <a:tab pos="4493091" algn="ctr"/>
              </a:tabLst>
            </a:pPr>
            <a:r>
              <a:rPr lang="en-US" dirty="0" smtClean="0"/>
              <a:t>Page-replacement algorithm</a:t>
            </a:r>
            <a:endParaRPr lang="en-US" b="1" dirty="0" smtClean="0">
              <a:solidFill>
                <a:srgbClr val="3366FF"/>
              </a:solidFill>
            </a:endParaRPr>
          </a:p>
          <a:p>
            <a:pPr lvl="1">
              <a:tabLst>
                <a:tab pos="4493091" algn="ctr"/>
              </a:tabLst>
            </a:pPr>
            <a:r>
              <a:rPr lang="en-US" dirty="0" smtClean="0"/>
              <a:t>Want lowest page-fault rate on both first access and re-access</a:t>
            </a:r>
          </a:p>
          <a:p>
            <a:pPr>
              <a:buNone/>
              <a:tabLst>
                <a:tab pos="4493091" algn="ctr"/>
              </a:tabLst>
            </a:pPr>
            <a:endParaRPr lang="en-US" dirty="0" smtClean="0"/>
          </a:p>
          <a:p>
            <a:pPr>
              <a:tabLst>
                <a:tab pos="4493091" algn="ctr"/>
              </a:tabLst>
            </a:pPr>
            <a:r>
              <a:rPr lang="en-US" dirty="0" smtClean="0"/>
              <a:t>Evaluate algorithm by running it on a particular string of memory references (reference string) and computing the number of page faults on that string</a:t>
            </a:r>
          </a:p>
          <a:p>
            <a:pPr lvl="1">
              <a:tabLst>
                <a:tab pos="4493091" algn="ctr"/>
              </a:tabLst>
            </a:pPr>
            <a:r>
              <a:rPr lang="en-US" dirty="0" smtClean="0"/>
              <a:t>String is just page numbers, not full addresses</a:t>
            </a:r>
          </a:p>
          <a:p>
            <a:pPr lvl="1">
              <a:tabLst>
                <a:tab pos="4493091" algn="ctr"/>
              </a:tabLst>
            </a:pPr>
            <a:r>
              <a:rPr lang="en-US" dirty="0" smtClean="0"/>
              <a:t>Repeated access to the same page does not cause a page fault</a:t>
            </a:r>
          </a:p>
          <a:p>
            <a:pPr>
              <a:tabLst>
                <a:tab pos="4493091" algn="ctr"/>
              </a:tabLst>
            </a:pPr>
            <a:r>
              <a:rPr lang="en-US" dirty="0" smtClean="0"/>
              <a:t>In all our examples, the reference string is 7,0,1,2,0,3,0,4,2,3,0,3,0,3,2,1,2,0,1,7,0,1 </a:t>
            </a:r>
          </a:p>
          <a:p>
            <a:pPr>
              <a:buNone/>
              <a:tabLst>
                <a:tab pos="4493091" algn="ctr"/>
              </a:tabLst>
            </a:pPr>
            <a:r>
              <a:rPr lang="en-US" dirty="0" smtClean="0"/>
              <a:t>	              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82" y="317248"/>
            <a:ext cx="11731625" cy="100770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First-In-First-Out (FIFO) Algorithm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247775" y="1679517"/>
            <a:ext cx="10544175" cy="705394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Reference string:7,0,1,2,0,3,0,4,2,3,0,3,0,3,2,1,2,0,1,7,0,1</a:t>
            </a:r>
          </a:p>
          <a:p>
            <a:r>
              <a:rPr lang="en-US" dirty="0" smtClean="0"/>
              <a:t>3 frames (3 pages can be in memory at a time per process)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Monotype Sorts" charset="2"/>
              <a:buNone/>
            </a:pPr>
            <a:endParaRPr lang="en-US" sz="1100" dirty="0" smtClean="0"/>
          </a:p>
          <a:p>
            <a:pPr>
              <a:buFont typeface="Monotype Sorts" charset="2"/>
              <a:buNone/>
            </a:pPr>
            <a:endParaRPr lang="en-US" sz="1100" dirty="0" smtClean="0"/>
          </a:p>
          <a:p>
            <a:endParaRPr lang="en-US" dirty="0" smtClean="0"/>
          </a:p>
          <a:p>
            <a:r>
              <a:rPr lang="en-US" dirty="0" smtClean="0"/>
              <a:t>Can vary by reference string: consider 1,2,3,4,1,2,5,1,2,3,4,5</a:t>
            </a:r>
          </a:p>
          <a:p>
            <a:pPr lvl="1"/>
            <a:r>
              <a:rPr lang="en-US" dirty="0" smtClean="0"/>
              <a:t>Adding more frames can cause more page faults! </a:t>
            </a:r>
          </a:p>
          <a:p>
            <a:pPr lvl="2"/>
            <a:r>
              <a:rPr lang="en-US" dirty="0" err="1" smtClean="0"/>
              <a:t>Belady</a:t>
            </a:r>
            <a:r>
              <a:rPr lang="en-US" dirty="0" smtClean="0"/>
              <a:t> ’s  Anomaly</a:t>
            </a:r>
            <a:endParaRPr lang="en-US" b="1" dirty="0" smtClean="0">
              <a:solidFill>
                <a:srgbClr val="3366FF"/>
              </a:solidFill>
            </a:endParaRPr>
          </a:p>
          <a:p>
            <a:pPr>
              <a:buFont typeface="Monotype Sorts" charset="2"/>
              <a:buNone/>
            </a:pPr>
            <a:endParaRPr lang="en-US" sz="1100" dirty="0" smtClean="0"/>
          </a:p>
          <a:p>
            <a:r>
              <a:rPr lang="en-US" dirty="0" smtClean="0"/>
              <a:t>How to track ages of pages? </a:t>
            </a:r>
          </a:p>
          <a:p>
            <a:pPr lvl="1"/>
            <a:r>
              <a:rPr lang="en-US" dirty="0" smtClean="0"/>
              <a:t>Just use a FIFO queue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162550" y="2967039"/>
            <a:ext cx="5715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589" tIns="65295" rIns="130589" bIns="65295" anchor="ctr"/>
          <a:lstStyle/>
          <a:p>
            <a:pPr algn="ctr"/>
            <a:r>
              <a:rPr lang="en-US">
                <a:latin typeface="Helvetica" charset="0"/>
              </a:rPr>
              <a:t>7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162550" y="3576639"/>
            <a:ext cx="5715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589" tIns="65295" rIns="130589" bIns="65295" anchor="ctr"/>
          <a:lstStyle/>
          <a:p>
            <a:pPr algn="ctr"/>
            <a:r>
              <a:rPr lang="en-US">
                <a:latin typeface="Helvetica" charset="0"/>
              </a:rPr>
              <a:t>0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5162550" y="4186239"/>
            <a:ext cx="5715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589" tIns="65295" rIns="130589" bIns="65295" anchor="ctr"/>
          <a:lstStyle/>
          <a:p>
            <a:pPr algn="ctr"/>
            <a:r>
              <a:rPr lang="en-US">
                <a:latin typeface="Helvetica" charset="0"/>
              </a:rPr>
              <a:t>1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618045" y="305276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1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618045" y="364331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2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618045" y="427831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3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884870" y="310356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2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884870" y="369411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3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884870" y="4329114"/>
            <a:ext cx="391969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0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418268" y="3103564"/>
            <a:ext cx="3911600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589" tIns="65295" rIns="130589" bIns="65295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4   0   7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418268" y="3694114"/>
            <a:ext cx="3328988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589" tIns="65295" rIns="130589" bIns="65295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2   1   0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418271" y="4329114"/>
            <a:ext cx="3502025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589" tIns="65295" rIns="130589" bIns="65295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3   2   1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8809040" y="3648075"/>
            <a:ext cx="1712843" cy="4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589" tIns="65295" rIns="130589" bIns="6529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15 page faults</a:t>
            </a:r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1889"/>
            <a:ext cx="12344400" cy="1063691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Counting Algorithms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241432" y="1709739"/>
            <a:ext cx="11549063" cy="6069012"/>
          </a:xfrm>
        </p:spPr>
        <p:txBody>
          <a:bodyPr/>
          <a:lstStyle/>
          <a:p>
            <a:r>
              <a:rPr lang="en-US" dirty="0" smtClean="0"/>
              <a:t>Keep a counter of the number of references that have been made to each page</a:t>
            </a:r>
          </a:p>
          <a:p>
            <a:pPr lvl="1"/>
            <a:r>
              <a:rPr lang="en-US" dirty="0" smtClean="0"/>
              <a:t>Not common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LFU Algorithm replaces page with smallest count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MFU Algorithm based on the argument that the page with the smallest count was probably just brought in and has yet to be used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85800" y="938790"/>
            <a:ext cx="12344400" cy="1281903"/>
          </a:xfrm>
        </p:spPr>
        <p:txBody>
          <a:bodyPr/>
          <a:lstStyle/>
          <a:p>
            <a:r>
              <a:rPr lang="en-US" dirty="0" smtClean="0"/>
              <a:t>Page-Buffering Algorithms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Keep a pool of free frames, always</a:t>
            </a:r>
          </a:p>
          <a:p>
            <a:pPr lvl="1"/>
            <a:r>
              <a:rPr lang="en-US" smtClean="0"/>
              <a:t>Then frame available when needed, not found at fault time</a:t>
            </a:r>
          </a:p>
          <a:p>
            <a:pPr lvl="1"/>
            <a:r>
              <a:rPr lang="en-US" smtClean="0"/>
              <a:t>Read page into free frame and select victim to evict and add to free pool</a:t>
            </a:r>
          </a:p>
          <a:p>
            <a:pPr lvl="1"/>
            <a:r>
              <a:rPr lang="en-US" smtClean="0"/>
              <a:t>When convenient, evict victim</a:t>
            </a:r>
          </a:p>
          <a:p>
            <a:r>
              <a:rPr lang="en-US" smtClean="0"/>
              <a:t>Possibly, keep list of modified pages</a:t>
            </a:r>
          </a:p>
          <a:p>
            <a:pPr lvl="1"/>
            <a:r>
              <a:rPr lang="en-US" smtClean="0"/>
              <a:t>When backing store otherwise idle, write pages there and set to non-dirty</a:t>
            </a:r>
          </a:p>
          <a:p>
            <a:r>
              <a:rPr lang="en-US" smtClean="0"/>
              <a:t>Possibly, keep free frame contents intact and note what is in them</a:t>
            </a:r>
          </a:p>
          <a:p>
            <a:pPr lvl="1"/>
            <a:r>
              <a:rPr lang="en-US" smtClean="0"/>
              <a:t>If referenced again before reused, no need to load contents again from disk</a:t>
            </a:r>
          </a:p>
          <a:p>
            <a:pPr lvl="1"/>
            <a:r>
              <a:rPr lang="en-US" smtClean="0"/>
              <a:t>Generally useful to reduce penalty if wrong victim frame selected 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854" y="369894"/>
            <a:ext cx="118173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Allocation of Frames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241432" y="1900240"/>
            <a:ext cx="11026775" cy="59785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Each process needs </a:t>
            </a:r>
            <a:r>
              <a:rPr lang="en-US" i="1" smtClean="0"/>
              <a:t>minimum</a:t>
            </a:r>
            <a:r>
              <a:rPr lang="en-US" smtClean="0"/>
              <a:t> number of frames</a:t>
            </a:r>
          </a:p>
          <a:p>
            <a:r>
              <a:rPr lang="en-US" smtClean="0"/>
              <a:t>Example:  IBM 370 – 6 pages to handle SS MOVE instruction:</a:t>
            </a:r>
          </a:p>
          <a:p>
            <a:pPr lvl="1"/>
            <a:r>
              <a:rPr lang="en-US" smtClean="0"/>
              <a:t>instruction is 6 bytes, might span 2 pages</a:t>
            </a:r>
          </a:p>
          <a:p>
            <a:pPr lvl="1"/>
            <a:r>
              <a:rPr lang="en-US" smtClean="0"/>
              <a:t>2 pages to handle </a:t>
            </a:r>
            <a:r>
              <a:rPr lang="en-US" i="1" smtClean="0"/>
              <a:t>from</a:t>
            </a:r>
          </a:p>
          <a:p>
            <a:pPr lvl="1"/>
            <a:r>
              <a:rPr lang="en-US" smtClean="0"/>
              <a:t>2 pages to handle </a:t>
            </a:r>
            <a:r>
              <a:rPr lang="en-US" i="1" smtClean="0"/>
              <a:t>to</a:t>
            </a:r>
          </a:p>
          <a:p>
            <a:r>
              <a:rPr lang="en-US" i="1" smtClean="0"/>
              <a:t>Maximum </a:t>
            </a:r>
            <a:r>
              <a:rPr lang="en-US" smtClean="0"/>
              <a:t>of course is total frames in the system</a:t>
            </a:r>
          </a:p>
          <a:p>
            <a:r>
              <a:rPr lang="en-US" smtClean="0"/>
              <a:t>Two major allocation schemes</a:t>
            </a:r>
          </a:p>
          <a:p>
            <a:pPr lvl="1"/>
            <a:r>
              <a:rPr lang="en-US" smtClean="0"/>
              <a:t>fixed allocation</a:t>
            </a:r>
          </a:p>
          <a:p>
            <a:pPr lvl="1"/>
            <a:r>
              <a:rPr lang="en-US" smtClean="0"/>
              <a:t>priority allocation</a:t>
            </a:r>
          </a:p>
          <a:p>
            <a:r>
              <a:rPr lang="en-US" smtClean="0"/>
              <a:t>Many variations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100" dirty="0" smtClean="0"/>
              <a:t>Topic 16</a:t>
            </a:r>
            <a:r>
              <a:rPr lang="en-US" sz="7100" baseline="30000" dirty="0" smtClean="0"/>
              <a:t>th</a:t>
            </a:r>
            <a:r>
              <a:rPr lang="en-US" sz="7100" dirty="0" smtClean="0"/>
              <a:t> : Virtual </a:t>
            </a:r>
            <a:r>
              <a:rPr lang="en-US" sz="7100" dirty="0" smtClean="0"/>
              <a:t>Memory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 tIns="45713" bIns="45713"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8082" y="369894"/>
            <a:ext cx="119221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Fixed Allocation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xfrm>
            <a:off x="1352556" y="1731965"/>
            <a:ext cx="11328401" cy="5121275"/>
          </a:xfrm>
        </p:spPr>
        <p:txBody>
          <a:bodyPr/>
          <a:lstStyle/>
          <a:p>
            <a:r>
              <a:rPr lang="en-US" dirty="0" smtClean="0"/>
              <a:t>Equal allocation – For example, if there are 100 frames (after allocating frames for the OS) and 5 processes, give each process 20 frames</a:t>
            </a:r>
          </a:p>
          <a:p>
            <a:pPr lvl="1"/>
            <a:r>
              <a:rPr lang="en-US" dirty="0" smtClean="0"/>
              <a:t>Keep some as free frame buffer pool</a:t>
            </a:r>
          </a:p>
          <a:p>
            <a:endParaRPr lang="en-US" sz="1100" dirty="0" smtClean="0"/>
          </a:p>
          <a:p>
            <a:r>
              <a:rPr lang="en-US" dirty="0" smtClean="0"/>
              <a:t>Proportional allocation – Allocate according to the size of process</a:t>
            </a:r>
          </a:p>
          <a:p>
            <a:pPr lvl="1"/>
            <a:r>
              <a:rPr lang="en-US" dirty="0" smtClean="0"/>
              <a:t>Dynamic as degree of multiprogramming, process sizes change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0164" y="369894"/>
            <a:ext cx="117300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Priority Allocation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209682" y="1739907"/>
            <a:ext cx="11537951" cy="5859463"/>
          </a:xfrm>
        </p:spPr>
        <p:txBody>
          <a:bodyPr/>
          <a:lstStyle/>
          <a:p>
            <a:r>
              <a:rPr lang="en-US" smtClean="0"/>
              <a:t>Use a proportional allocation scheme using priorities rather than size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If process </a:t>
            </a:r>
            <a:r>
              <a:rPr lang="en-US" i="1" smtClean="0"/>
              <a:t>P</a:t>
            </a:r>
            <a:r>
              <a:rPr lang="en-US" i="1" baseline="-25000" smtClean="0"/>
              <a:t>i</a:t>
            </a:r>
            <a:r>
              <a:rPr lang="en-US" smtClean="0"/>
              <a:t> generates a page fault,</a:t>
            </a:r>
          </a:p>
          <a:p>
            <a:pPr lvl="1"/>
            <a:r>
              <a:rPr lang="en-US" smtClean="0"/>
              <a:t>select for replacement one of its frames</a:t>
            </a:r>
          </a:p>
          <a:p>
            <a:pPr lvl="1"/>
            <a:r>
              <a:rPr lang="en-US" smtClean="0"/>
              <a:t>select for replacement a frame from a process with lower priority number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6232" y="369894"/>
            <a:ext cx="114839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Global vs. Local Allocation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241426" y="1843088"/>
            <a:ext cx="11410950" cy="59610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– Global replacement process selects a replacement frame from the set of all frames; one process can take a frame from another</a:t>
            </a:r>
          </a:p>
          <a:p>
            <a:pPr lvl="1"/>
            <a:r>
              <a:rPr lang="en-US" dirty="0" smtClean="0"/>
              <a:t>But then process execution time can vary greatly</a:t>
            </a:r>
          </a:p>
          <a:p>
            <a:pPr lvl="1"/>
            <a:r>
              <a:rPr lang="en-US" dirty="0" smtClean="0"/>
              <a:t>But greater throughput so more common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Local replacement– each process selects from only its own set of allocated frames</a:t>
            </a:r>
          </a:p>
          <a:p>
            <a:pPr lvl="1"/>
            <a:r>
              <a:rPr lang="en-US" dirty="0" smtClean="0"/>
              <a:t>More consistent per-process performance</a:t>
            </a:r>
          </a:p>
          <a:p>
            <a:pPr lvl="1"/>
            <a:r>
              <a:rPr lang="en-US" dirty="0" smtClean="0"/>
              <a:t>But possibly underutilized memory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903" y="1358938"/>
            <a:ext cx="11555412" cy="7683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Summary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633699"/>
            <a:ext cx="12344400" cy="604043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Demand Paging</a:t>
            </a:r>
          </a:p>
          <a:p>
            <a:r>
              <a:rPr lang="en-US" dirty="0" smtClean="0"/>
              <a:t>Copy-on-Write</a:t>
            </a:r>
          </a:p>
          <a:p>
            <a:r>
              <a:rPr lang="en-US" dirty="0" smtClean="0"/>
              <a:t>Page Replacement</a:t>
            </a:r>
          </a:p>
          <a:p>
            <a:r>
              <a:rPr lang="en-US" dirty="0" smtClean="0"/>
              <a:t>Allocation of Frames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508000"/>
            <a:ext cx="11777472" cy="2438400"/>
          </a:xfrm>
        </p:spPr>
        <p:txBody>
          <a:bodyPr/>
          <a:lstStyle/>
          <a:p>
            <a:pPr algn="ctr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8300" dirty="0" smtClean="0"/>
              <a:t>Thrashing</a:t>
            </a:r>
          </a:p>
          <a:p>
            <a:pPr algn="l">
              <a:buFont typeface="Arial" pitchFamily="34" charset="0"/>
              <a:buChar char="•"/>
            </a:pPr>
            <a:r>
              <a:rPr lang="en-US" sz="18300" dirty="0" smtClean="0"/>
              <a:t>Memory-Mapped Files</a:t>
            </a:r>
          </a:p>
          <a:p>
            <a:pPr algn="l">
              <a:buFont typeface="Arial" pitchFamily="34" charset="0"/>
              <a:buChar char="•"/>
            </a:pPr>
            <a:r>
              <a:rPr lang="en-US" sz="18300" dirty="0" smtClean="0"/>
              <a:t>Allocating Kernel Memory</a:t>
            </a:r>
          </a:p>
          <a:p>
            <a:pPr algn="l">
              <a:buFont typeface="Arial" pitchFamily="34" charset="0"/>
              <a:buChar char="•"/>
            </a:pPr>
            <a:r>
              <a:rPr lang="en-US" sz="18300" dirty="0" smtClean="0"/>
              <a:t>Other Considerations</a:t>
            </a:r>
          </a:p>
          <a:p>
            <a:pPr algn="l">
              <a:buFont typeface="Arial" pitchFamily="34" charset="0"/>
              <a:buChar char="•"/>
            </a:pPr>
            <a:r>
              <a:rPr lang="en-US" sz="18300" dirty="0" smtClean="0"/>
              <a:t>Operating-System Examples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903" y="1358939"/>
            <a:ext cx="11555412" cy="7683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Topics To Be Covered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633701"/>
            <a:ext cx="12344400" cy="604043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Demand Paging</a:t>
            </a:r>
          </a:p>
          <a:p>
            <a:r>
              <a:rPr lang="en-US" dirty="0" smtClean="0"/>
              <a:t>Copy-on-Write</a:t>
            </a:r>
          </a:p>
          <a:p>
            <a:r>
              <a:rPr lang="en-US" dirty="0" smtClean="0"/>
              <a:t>Page Replacement</a:t>
            </a:r>
          </a:p>
          <a:p>
            <a:r>
              <a:rPr lang="en-US" dirty="0" smtClean="0"/>
              <a:t>Allocation of Frames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8784"/>
            <a:ext cx="12344400" cy="126324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09680" y="2463281"/>
            <a:ext cx="11482388" cy="5896947"/>
          </a:xfrm>
        </p:spPr>
        <p:txBody>
          <a:bodyPr/>
          <a:lstStyle/>
          <a:p>
            <a:r>
              <a:rPr lang="en-US" dirty="0" smtClean="0"/>
              <a:t>To describe the benefits of a virtual memory system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explain the concepts of demand paging, page-replacement algorithms, and allocation of page frames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discuss the principle of the working-set model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17613" y="2631232"/>
            <a:ext cx="11498262" cy="5635691"/>
          </a:xfrm>
        </p:spPr>
        <p:txBody>
          <a:bodyPr>
            <a:normAutofit/>
          </a:bodyPr>
          <a:lstStyle/>
          <a:p>
            <a:r>
              <a:rPr lang="en-US" dirty="0" smtClean="0"/>
              <a:t>Code needs to be in memory to execute, but entire program rarely used</a:t>
            </a:r>
          </a:p>
          <a:p>
            <a:pPr lvl="1"/>
            <a:r>
              <a:rPr lang="en-US" dirty="0" smtClean="0"/>
              <a:t>Error code, unusual routines, large data structures</a:t>
            </a:r>
          </a:p>
          <a:p>
            <a:r>
              <a:rPr lang="en-US" dirty="0" smtClean="0"/>
              <a:t>Entire program code not needed at same time</a:t>
            </a:r>
          </a:p>
          <a:p>
            <a:r>
              <a:rPr lang="en-US" dirty="0" smtClean="0"/>
              <a:t>Consider ability to execute partially-loaded program</a:t>
            </a:r>
          </a:p>
          <a:p>
            <a:pPr lvl="1"/>
            <a:r>
              <a:rPr lang="en-US" dirty="0" smtClean="0"/>
              <a:t>Program no longer constrained by limits of physical memory</a:t>
            </a:r>
          </a:p>
          <a:p>
            <a:pPr lvl="1"/>
            <a:r>
              <a:rPr lang="en-US" dirty="0" smtClean="0"/>
              <a:t>Program and programs could be larger than physical memory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68323" y="2540395"/>
            <a:ext cx="11498262" cy="60404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Virtual memory -separation of user logical memory from physical memory</a:t>
            </a:r>
          </a:p>
          <a:p>
            <a:pPr lvl="1"/>
            <a:r>
              <a:rPr lang="en-US" dirty="0" smtClean="0"/>
              <a:t>Only part of the program needs to be in memory for execution</a:t>
            </a:r>
          </a:p>
          <a:p>
            <a:pPr lvl="1"/>
            <a:r>
              <a:rPr lang="en-US" dirty="0" smtClean="0"/>
              <a:t>Logical address space can therefore be much larger than physical address space</a:t>
            </a:r>
          </a:p>
          <a:p>
            <a:pPr lvl="1"/>
            <a:r>
              <a:rPr lang="en-US" dirty="0" smtClean="0"/>
              <a:t>Allows address spaces to be shared by several processes</a:t>
            </a:r>
          </a:p>
          <a:p>
            <a:pPr lvl="1"/>
            <a:r>
              <a:rPr lang="en-US" dirty="0" smtClean="0"/>
              <a:t>Allows for more efficient process creation</a:t>
            </a:r>
          </a:p>
          <a:p>
            <a:pPr lvl="1"/>
            <a:r>
              <a:rPr lang="en-US" dirty="0" smtClean="0"/>
              <a:t>More programs running concurrently</a:t>
            </a:r>
          </a:p>
          <a:p>
            <a:pPr lvl="1"/>
            <a:r>
              <a:rPr lang="en-US" dirty="0" smtClean="0"/>
              <a:t>Less I/O needed to load or swap processes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Virtual memory can be implemented via:</a:t>
            </a:r>
          </a:p>
          <a:p>
            <a:pPr lvl="1"/>
            <a:r>
              <a:rPr lang="en-US" dirty="0" smtClean="0"/>
              <a:t>Demand paging </a:t>
            </a:r>
          </a:p>
          <a:p>
            <a:pPr lvl="1"/>
            <a:r>
              <a:rPr lang="en-US" dirty="0" smtClean="0"/>
              <a:t>Demand segmentation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Address Space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sparse address spaces with holes left for growth, dynamically linked libraries, etc</a:t>
            </a:r>
          </a:p>
          <a:p>
            <a:r>
              <a:rPr lang="en-US" dirty="0" smtClean="0"/>
              <a:t>System libraries shared via mapping into virtual address space</a:t>
            </a:r>
          </a:p>
          <a:p>
            <a:r>
              <a:rPr lang="en-US" dirty="0" smtClean="0"/>
              <a:t>Shared memory by mapping pages read-write into virtual address space</a:t>
            </a:r>
          </a:p>
          <a:p>
            <a:r>
              <a:rPr lang="en-US" dirty="0" smtClean="0"/>
              <a:t>Pages can be shared during </a:t>
            </a:r>
            <a:r>
              <a:rPr lang="en-US" dirty="0" smtClean="0">
                <a:latin typeface="Courier New" charset="0"/>
                <a:cs typeface="Courier New" charset="0"/>
              </a:rPr>
              <a:t>fork()</a:t>
            </a:r>
            <a:r>
              <a:rPr lang="en-US" dirty="0" smtClean="0"/>
              <a:t>, speeding process creation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396" y="1153665"/>
            <a:ext cx="116871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Shared Library Using Virtual Memory</a:t>
            </a:r>
          </a:p>
        </p:txBody>
      </p:sp>
      <p:pic>
        <p:nvPicPr>
          <p:cNvPr id="1229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1237" y="2872701"/>
            <a:ext cx="10155239" cy="596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Demand Paging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97709" y="2447089"/>
            <a:ext cx="11542713" cy="604043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Could bring entire process into memory at load 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Or bring a page into memory only when it is needed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Less I/O needed, no unnecessary I/O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Less memory needed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Faster response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More users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Page is needed </a:t>
            </a:r>
            <a:r>
              <a:rPr lang="en-US" dirty="0" smtClean="0">
                <a:sym typeface="Symbol" charset="2"/>
              </a:rPr>
              <a:t> reference to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invalid reference </a:t>
            </a:r>
            <a:r>
              <a:rPr lang="en-US" dirty="0" smtClean="0">
                <a:sym typeface="Symbol" charset="2"/>
              </a:rPr>
              <a:t> abort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charset="2"/>
              </a:rPr>
              <a:t>not-in-memory  bring to memory</a:t>
            </a:r>
          </a:p>
          <a:p>
            <a:pPr lvl="1">
              <a:lnSpc>
                <a:spcPct val="90000"/>
              </a:lnSpc>
            </a:pPr>
            <a:endParaRPr lang="en-US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ym typeface="Symbol" charset="2"/>
              </a:rPr>
              <a:t> Lazy Swapper -never swaps a page into memory unless page will be needed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charset="2"/>
              </a:rPr>
              <a:t>Swapper that deals with pages is a pager</a:t>
            </a:r>
            <a:endParaRPr lang="en-US" b="1" dirty="0" smtClean="0">
              <a:solidFill>
                <a:srgbClr val="3366FF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buFont typeface="Monotype Sorts" charset="2"/>
              <a:buNone/>
            </a:pPr>
            <a:endParaRPr lang="en-US" dirty="0" smtClean="0">
              <a:sym typeface="Symbol" charset="2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5566</TotalTime>
  <Words>1064</Words>
  <Application>Microsoft Office PowerPoint</Application>
  <PresentationFormat>Custom</PresentationFormat>
  <Paragraphs>238</Paragraphs>
  <Slides>25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16th : Virtual Memory</vt:lpstr>
      <vt:lpstr>Topics To Be Covered</vt:lpstr>
      <vt:lpstr>Objectives</vt:lpstr>
      <vt:lpstr>Background</vt:lpstr>
      <vt:lpstr>Background</vt:lpstr>
      <vt:lpstr>Virtual Address Space</vt:lpstr>
      <vt:lpstr>Shared Library Using Virtual Memory</vt:lpstr>
      <vt:lpstr>Demand Paging</vt:lpstr>
      <vt:lpstr>Page Fault</vt:lpstr>
      <vt:lpstr>Aspects of Demand Paging</vt:lpstr>
      <vt:lpstr>Demand Paging Optimizations</vt:lpstr>
      <vt:lpstr>Page Replacement</vt:lpstr>
      <vt:lpstr>Basic Page Replacement</vt:lpstr>
      <vt:lpstr>Page and Frame Replacement Algorithms</vt:lpstr>
      <vt:lpstr>First-In-First-Out (FIFO) Algorithm</vt:lpstr>
      <vt:lpstr>Counting Algorithms</vt:lpstr>
      <vt:lpstr>Page-Buffering Algorithms</vt:lpstr>
      <vt:lpstr>Allocation of Frames</vt:lpstr>
      <vt:lpstr>Fixed Allocation</vt:lpstr>
      <vt:lpstr>Priority Allocation</vt:lpstr>
      <vt:lpstr>Global vs. Local Allocation</vt:lpstr>
      <vt:lpstr>Summary</vt:lpstr>
      <vt:lpstr>Topics To Be Next Covered  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298</cp:revision>
  <cp:lastPrinted>2011-03-09T17:58:52Z</cp:lastPrinted>
  <dcterms:created xsi:type="dcterms:W3CDTF">2011-03-09T15:02:33Z</dcterms:created>
  <dcterms:modified xsi:type="dcterms:W3CDTF">2023-06-20T04:30:27Z</dcterms:modified>
</cp:coreProperties>
</file>