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378" r:id="rId2"/>
    <p:sldId id="282" r:id="rId3"/>
    <p:sldId id="370" r:id="rId4"/>
    <p:sldId id="371" r:id="rId5"/>
    <p:sldId id="372" r:id="rId6"/>
    <p:sldId id="373" r:id="rId7"/>
    <p:sldId id="374" r:id="rId8"/>
    <p:sldId id="375" r:id="rId9"/>
    <p:sldId id="376" r:id="rId10"/>
    <p:sldId id="377" r:id="rId11"/>
    <p:sldId id="34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66FF"/>
    <a:srgbClr val="00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0959" autoAdjust="0"/>
    <p:restoredTop sz="94729"/>
  </p:normalViewPr>
  <p:slideViewPr>
    <p:cSldViewPr>
      <p:cViewPr>
        <p:scale>
          <a:sx n="70" d="100"/>
          <a:sy n="70" d="100"/>
        </p:scale>
        <p:origin x="-168" y="3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-2934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5E0460-E654-42CE-A030-2BB41F91300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093022-06E1-473B-909F-B1570F97129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03562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38084" y="762000"/>
            <a:ext cx="11113284" cy="2286000"/>
          </a:xfrm>
        </p:spPr>
        <p:txBody>
          <a:bodyPr>
            <a:noAutofit/>
          </a:bodyPr>
          <a:lstStyle/>
          <a:p>
            <a:r>
              <a:rPr lang="en-IN" sz="72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72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72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72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72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72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66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Mathematics-III</a:t>
            </a:r>
            <a:br>
              <a:rPr lang="en-IN" sz="66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66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(BTCS-2302</a:t>
            </a:r>
            <a:r>
              <a:rPr lang="en-IN" sz="72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)</a:t>
            </a:r>
            <a:r>
              <a:rPr lang="en-US" sz="8000" dirty="0" smtClean="0"/>
              <a:t/>
            </a:r>
            <a:br>
              <a:rPr lang="en-US" sz="8000" dirty="0" smtClean="0"/>
            </a:br>
            <a:r>
              <a:rPr lang="en-US" sz="8000" dirty="0" smtClean="0"/>
              <a:t/>
            </a:r>
            <a:br>
              <a:rPr lang="en-US" sz="8000" dirty="0" smtClean="0"/>
            </a:br>
            <a:r>
              <a:rPr lang="en-US" sz="8000" dirty="0"/>
              <a:t/>
            </a:r>
            <a:br>
              <a:rPr lang="en-US" sz="8000" dirty="0"/>
            </a:br>
            <a:endParaRPr lang="en-US" sz="8000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="" xmlns:a16="http://schemas.microsoft.com/office/drawing/2014/main" id="{9DF95F34-A162-CA4C-889B-0891699B6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75000" y="6365229"/>
            <a:ext cx="4114800" cy="365125"/>
          </a:xfrm>
        </p:spPr>
        <p:txBody>
          <a:bodyPr/>
          <a:lstStyle/>
          <a:p>
            <a:r>
              <a:rPr lang="en-US" b="1" dirty="0" err="1">
                <a:solidFill>
                  <a:schemeClr val="bg1"/>
                </a:solidFill>
              </a:rPr>
              <a:t>Dr.Nitin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Thapar_SOMC_ITFM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="" xmlns:a16="http://schemas.microsoft.com/office/drawing/2014/main" id="{C3EF51EB-3DA5-4842-B82C-4F75593C5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4074E40B-79F9-F74D-8D9E-1BC4B8F861E8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12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="" xmlns:a16="http://schemas.microsoft.com/office/drawing/2014/main" id="{64FE491C-50AE-C347-9BEA-9FF9A5452B72}"/>
              </a:ext>
            </a:extLst>
          </p:cNvPr>
          <p:cNvSpPr/>
          <p:nvPr/>
        </p:nvSpPr>
        <p:spPr>
          <a:xfrm>
            <a:off x="-1295400" y="6330244"/>
            <a:ext cx="858520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2000" b="1" cap="none" spc="0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</a:t>
            </a:r>
            <a:r>
              <a:rPr lang="en-GB" b="1" cap="none" spc="0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www.rimt.ac.in</a:t>
            </a:r>
            <a:endParaRPr lang="en-GB" sz="2400" b="1" cap="none" spc="0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6167438" y="4038600"/>
            <a:ext cx="5748516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36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36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36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36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3600" dirty="0"/>
              <a:t>Prepared by</a:t>
            </a:r>
            <a:r>
              <a:rPr lang="en-IN" sz="3600" dirty="0" smtClean="0"/>
              <a:t>: Sachin Syan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380960" y="2590800"/>
            <a:ext cx="6357982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16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16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+mn-lt"/>
              </a:rPr>
            </a:br>
            <a:r>
              <a:rPr lang="en-US" sz="4000" dirty="0">
                <a:latin typeface="+mn-lt"/>
              </a:rPr>
              <a:t>Course Name</a:t>
            </a:r>
            <a:r>
              <a:rPr lang="en-US" sz="4000" dirty="0" smtClean="0">
                <a:latin typeface="+mn-lt"/>
              </a:rPr>
              <a:t>: B.Tech. (CSE) </a:t>
            </a:r>
            <a:r>
              <a:rPr lang="en-US" sz="4000" dirty="0">
                <a:latin typeface="+mn-lt"/>
              </a:rPr>
              <a:t/>
            </a:r>
            <a:br>
              <a:rPr lang="en-US" sz="4000" dirty="0">
                <a:latin typeface="+mn-lt"/>
              </a:rPr>
            </a:br>
            <a:r>
              <a:rPr lang="en-US" sz="4000" dirty="0">
                <a:latin typeface="+mn-lt"/>
              </a:rPr>
              <a:t>Semester</a:t>
            </a:r>
            <a:r>
              <a:rPr lang="en-US" sz="4000" dirty="0" smtClean="0">
                <a:latin typeface="+mn-lt"/>
              </a:rPr>
              <a:t>: 3rd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endParaRPr lang="en-US" sz="1800" dirty="0"/>
          </a:p>
        </p:txBody>
      </p:sp>
      <p:sp>
        <p:nvSpPr>
          <p:cNvPr id="1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and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and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1">
                <a:lumMod val="95000"/>
                <a:lumOff val="5000"/>
                <a:tint val="45000"/>
                <a:satMod val="400000"/>
              </a:schemeClr>
            </a:duotone>
            <a:lum bright="-39000" contrast="55000"/>
          </a:blip>
          <a:srcRect/>
          <a:stretch>
            <a:fillRect/>
          </a:stretch>
        </p:blipFill>
        <p:spPr bwMode="auto">
          <a:xfrm>
            <a:off x="-119106" y="928670"/>
            <a:ext cx="12287685" cy="528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939784"/>
          </a:xfrm>
        </p:spPr>
        <p:txBody>
          <a:bodyPr/>
          <a:lstStyle/>
          <a:p>
            <a:pPr algn="ctr"/>
            <a:r>
              <a:rPr lang="en-IN" b="1" dirty="0" smtClean="0"/>
              <a:t>Topics Discussed in Next Lecture</a:t>
            </a:r>
            <a:endParaRPr lang="en-IN" b="1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and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09600" y="1285861"/>
            <a:ext cx="11344316" cy="4840306"/>
          </a:xfrm>
        </p:spPr>
        <p:txBody>
          <a:bodyPr>
            <a:normAutofit/>
          </a:bodyPr>
          <a:lstStyle/>
          <a:p>
            <a:pPr marL="12700" marR="895350">
              <a:lnSpc>
                <a:spcPct val="111500"/>
              </a:lnSpc>
              <a:spcBef>
                <a:spcPts val="15"/>
              </a:spcBef>
            </a:pPr>
            <a:r>
              <a:rPr lang="en-IN" sz="4400" dirty="0" smtClean="0">
                <a:latin typeface="Andalus" pitchFamily="18" charset="-78"/>
                <a:cs typeface="Andalus" pitchFamily="18" charset="-78"/>
              </a:rPr>
              <a:t>Inverse Laplace Transform</a:t>
            </a:r>
          </a:p>
          <a:p>
            <a:pPr marL="12700" marR="895350">
              <a:lnSpc>
                <a:spcPct val="111500"/>
              </a:lnSpc>
              <a:spcBef>
                <a:spcPts val="15"/>
              </a:spcBef>
            </a:pPr>
            <a:r>
              <a:rPr lang="en-IN" sz="4400" dirty="0" smtClean="0">
                <a:latin typeface="Andalus" pitchFamily="18" charset="-78"/>
                <a:cs typeface="Andalus" pitchFamily="18" charset="-78"/>
              </a:rPr>
              <a:t>Applications of Laplace Transform</a:t>
            </a:r>
            <a:endParaRPr lang="en-IN" sz="4400" dirty="0">
              <a:latin typeface="Andalus" pitchFamily="18" charset="-78"/>
              <a:cs typeface="Andalus" pitchFamily="18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69976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868346"/>
          </a:xfrm>
        </p:spPr>
        <p:txBody>
          <a:bodyPr/>
          <a:lstStyle/>
          <a:p>
            <a:pPr algn="ctr"/>
            <a:r>
              <a:rPr lang="en-IN" b="1" dirty="0" smtClean="0"/>
              <a:t>Topic Discussed</a:t>
            </a:r>
            <a:endParaRPr lang="en-IN" b="1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and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609600" y="1285861"/>
            <a:ext cx="11344316" cy="4840306"/>
          </a:xfrm>
        </p:spPr>
        <p:txBody>
          <a:bodyPr>
            <a:normAutofit fontScale="85000" lnSpcReduction="10000"/>
          </a:bodyPr>
          <a:lstStyle/>
          <a:p>
            <a:pPr marL="12700" marR="895350">
              <a:lnSpc>
                <a:spcPct val="111500"/>
              </a:lnSpc>
              <a:spcBef>
                <a:spcPts val="15"/>
              </a:spcBef>
            </a:pPr>
            <a:r>
              <a:rPr lang="en-IN" sz="4400" dirty="0" smtClean="0">
                <a:latin typeface="Andalus" pitchFamily="18" charset="-78"/>
                <a:cs typeface="Andalus" pitchFamily="18" charset="-78"/>
              </a:rPr>
              <a:t>Laplace</a:t>
            </a:r>
            <a:r>
              <a:rPr lang="en-IN" sz="4400" spc="-3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IN" sz="4400" spc="-25" dirty="0" smtClean="0">
                <a:latin typeface="Andalus" pitchFamily="18" charset="-78"/>
                <a:cs typeface="Andalus" pitchFamily="18" charset="-78"/>
              </a:rPr>
              <a:t>Transform</a:t>
            </a:r>
            <a:r>
              <a:rPr lang="en-IN" sz="4400" spc="-3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IN" sz="4400" dirty="0" smtClean="0">
                <a:latin typeface="Andalus" pitchFamily="18" charset="-78"/>
                <a:cs typeface="Andalus" pitchFamily="18" charset="-78"/>
              </a:rPr>
              <a:t>of</a:t>
            </a:r>
            <a:r>
              <a:rPr lang="en-IN" sz="4400" spc="-15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IN" sz="4400" dirty="0" smtClean="0">
                <a:latin typeface="Andalus" pitchFamily="18" charset="-78"/>
                <a:cs typeface="Andalus" pitchFamily="18" charset="-78"/>
              </a:rPr>
              <a:t>Some</a:t>
            </a:r>
            <a:r>
              <a:rPr lang="en-IN" sz="4400" spc="-2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IN" sz="4400" dirty="0" smtClean="0">
                <a:latin typeface="Andalus" pitchFamily="18" charset="-78"/>
                <a:cs typeface="Andalus" pitchFamily="18" charset="-78"/>
              </a:rPr>
              <a:t>Important</a:t>
            </a:r>
            <a:r>
              <a:rPr lang="en-IN" sz="4400" spc="-25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IN" sz="4400" spc="-10" dirty="0" smtClean="0">
                <a:latin typeface="Andalus" pitchFamily="18" charset="-78"/>
                <a:cs typeface="Andalus" pitchFamily="18" charset="-78"/>
              </a:rPr>
              <a:t>Functions</a:t>
            </a:r>
          </a:p>
          <a:p>
            <a:pPr marL="12700" marR="895350">
              <a:lnSpc>
                <a:spcPct val="111500"/>
              </a:lnSpc>
              <a:spcBef>
                <a:spcPts val="15"/>
              </a:spcBef>
            </a:pPr>
            <a:r>
              <a:rPr lang="en-IN" sz="4400" dirty="0" smtClean="0">
                <a:latin typeface="Andalus" pitchFamily="18" charset="-78"/>
                <a:cs typeface="Andalus" pitchFamily="18" charset="-78"/>
              </a:rPr>
              <a:t>Laplace Transform of 1/t 𝑓(𝑡)</a:t>
            </a:r>
          </a:p>
          <a:p>
            <a:pPr marL="12700" marR="895350">
              <a:lnSpc>
                <a:spcPct val="111500"/>
              </a:lnSpc>
              <a:spcBef>
                <a:spcPts val="15"/>
              </a:spcBef>
            </a:pPr>
            <a:r>
              <a:rPr lang="en-IN" sz="4400" dirty="0" smtClean="0">
                <a:latin typeface="Andalus" pitchFamily="18" charset="-78"/>
                <a:cs typeface="Andalus" pitchFamily="18" charset="-78"/>
              </a:rPr>
              <a:t>Laplace Transform of t .𝑓(𝑡)</a:t>
            </a:r>
          </a:p>
          <a:p>
            <a:pPr marL="12700" marR="895350">
              <a:lnSpc>
                <a:spcPct val="111500"/>
              </a:lnSpc>
              <a:spcBef>
                <a:spcPts val="15"/>
              </a:spcBef>
            </a:pPr>
            <a:r>
              <a:rPr lang="en-IN" sz="4400" dirty="0" smtClean="0">
                <a:latin typeface="Andalus" pitchFamily="18" charset="-78"/>
                <a:cs typeface="Andalus" pitchFamily="18" charset="-78"/>
              </a:rPr>
              <a:t>Unit Step Function</a:t>
            </a:r>
          </a:p>
          <a:p>
            <a:pPr marL="12700" marR="895350">
              <a:lnSpc>
                <a:spcPct val="111500"/>
              </a:lnSpc>
              <a:spcBef>
                <a:spcPts val="15"/>
              </a:spcBef>
            </a:pPr>
            <a:r>
              <a:rPr lang="en-IN" sz="4400" dirty="0" smtClean="0">
                <a:latin typeface="Andalus" pitchFamily="18" charset="-78"/>
                <a:cs typeface="Andalus" pitchFamily="18" charset="-78"/>
              </a:rPr>
              <a:t>Laplace Transform of Unit Step Function</a:t>
            </a:r>
          </a:p>
          <a:p>
            <a:pPr marL="12700" marR="895350">
              <a:lnSpc>
                <a:spcPct val="111500"/>
              </a:lnSpc>
              <a:spcBef>
                <a:spcPts val="15"/>
              </a:spcBef>
            </a:pPr>
            <a:r>
              <a:rPr lang="en-IN" sz="4400" dirty="0" smtClean="0">
                <a:latin typeface="Andalus" pitchFamily="18" charset="-78"/>
                <a:cs typeface="Andalus" pitchFamily="18" charset="-78"/>
              </a:rPr>
              <a:t>Periodic Functions</a:t>
            </a:r>
          </a:p>
          <a:p>
            <a:pPr marL="12700" marR="895350">
              <a:lnSpc>
                <a:spcPct val="111500"/>
              </a:lnSpc>
              <a:spcBef>
                <a:spcPts val="15"/>
              </a:spcBef>
            </a:pPr>
            <a:r>
              <a:rPr lang="en-IN" sz="4400" dirty="0" smtClean="0">
                <a:latin typeface="Andalus" pitchFamily="18" charset="-78"/>
                <a:cs typeface="Andalus" pitchFamily="18" charset="-78"/>
              </a:rPr>
              <a:t>Some Important Formulae of Laplace Transform</a:t>
            </a:r>
            <a:endParaRPr lang="en-IN" sz="4400" dirty="0">
              <a:latin typeface="Andalus" pitchFamily="18" charset="-78"/>
              <a:cs typeface="Andalus" pitchFamily="18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12877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and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tx1">
                <a:lumMod val="95000"/>
                <a:lumOff val="5000"/>
                <a:tint val="45000"/>
                <a:satMod val="400000"/>
              </a:schemeClr>
            </a:duotone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33000" contrast="64000"/>
          </a:blip>
          <a:srcRect/>
          <a:stretch>
            <a:fillRect/>
          </a:stretch>
        </p:blipFill>
        <p:spPr bwMode="auto">
          <a:xfrm>
            <a:off x="777917" y="1071547"/>
            <a:ext cx="9180472" cy="528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object 2"/>
          <p:cNvSpPr txBox="1"/>
          <p:nvPr/>
        </p:nvSpPr>
        <p:spPr>
          <a:xfrm>
            <a:off x="1133042" y="229496"/>
            <a:ext cx="8534857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spc="-35" smtClean="0">
                <a:latin typeface="Calibri Light"/>
                <a:cs typeface="Calibri Light"/>
              </a:rPr>
              <a:t>LAPLACE</a:t>
            </a:r>
            <a:r>
              <a:rPr sz="4000" b="1" spc="-160" smtClean="0">
                <a:latin typeface="Calibri Light"/>
                <a:cs typeface="Calibri Light"/>
              </a:rPr>
              <a:t> </a:t>
            </a:r>
            <a:r>
              <a:rPr sz="4000" b="1" spc="-55">
                <a:latin typeface="Calibri Light"/>
                <a:cs typeface="Calibri Light"/>
              </a:rPr>
              <a:t>TRANSFORM</a:t>
            </a:r>
            <a:r>
              <a:rPr sz="4000" b="1" spc="-170">
                <a:latin typeface="Calibri Light"/>
                <a:cs typeface="Calibri Light"/>
              </a:rPr>
              <a:t> </a:t>
            </a:r>
            <a:r>
              <a:rPr sz="4000" b="1" spc="-25" smtClean="0">
                <a:latin typeface="Calibri Light"/>
                <a:cs typeface="Calibri Light"/>
              </a:rPr>
              <a:t>OF</a:t>
            </a:r>
            <a:r>
              <a:rPr lang="en-IN" sz="4000" b="1" spc="-25" dirty="0" smtClean="0">
                <a:latin typeface="Calibri Light"/>
                <a:cs typeface="Calibri Light"/>
              </a:rPr>
              <a:t> (1 / t )f(t)</a:t>
            </a:r>
            <a:endParaRPr sz="4000" b="1">
              <a:latin typeface="Calibri Light"/>
              <a:cs typeface="Calibri Ligh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and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9" name="object 2"/>
          <p:cNvSpPr txBox="1"/>
          <p:nvPr/>
        </p:nvSpPr>
        <p:spPr>
          <a:xfrm>
            <a:off x="1133042" y="229496"/>
            <a:ext cx="8534857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spc="-35" smtClean="0">
                <a:latin typeface="Calibri Light"/>
                <a:cs typeface="Calibri Light"/>
              </a:rPr>
              <a:t>LAPLACE</a:t>
            </a:r>
            <a:r>
              <a:rPr sz="4000" b="1" spc="-160" smtClean="0">
                <a:latin typeface="Calibri Light"/>
                <a:cs typeface="Calibri Light"/>
              </a:rPr>
              <a:t> </a:t>
            </a:r>
            <a:r>
              <a:rPr sz="4000" b="1" spc="-55">
                <a:latin typeface="Calibri Light"/>
                <a:cs typeface="Calibri Light"/>
              </a:rPr>
              <a:t>TRANSFORM</a:t>
            </a:r>
            <a:r>
              <a:rPr sz="4000" b="1" spc="-170">
                <a:latin typeface="Calibri Light"/>
                <a:cs typeface="Calibri Light"/>
              </a:rPr>
              <a:t> </a:t>
            </a:r>
            <a:r>
              <a:rPr sz="4000" b="1" spc="-25" smtClean="0">
                <a:latin typeface="Calibri Light"/>
                <a:cs typeface="Calibri Light"/>
              </a:rPr>
              <a:t>OF</a:t>
            </a:r>
            <a:r>
              <a:rPr lang="en-IN" sz="4000" b="1" spc="-25" dirty="0" smtClean="0">
                <a:latin typeface="Calibri Light"/>
                <a:cs typeface="Calibri Light"/>
              </a:rPr>
              <a:t>  t. f(t)</a:t>
            </a:r>
            <a:endParaRPr sz="4000" b="1">
              <a:latin typeface="Calibri Light"/>
              <a:cs typeface="Calibri Light"/>
            </a:endParaRP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1">
                <a:lumMod val="95000"/>
                <a:lumOff val="5000"/>
                <a:tint val="45000"/>
                <a:satMod val="400000"/>
              </a:schemeClr>
            </a:duotone>
            <a:lum bright="-33000" contrast="86000"/>
          </a:blip>
          <a:srcRect/>
          <a:stretch>
            <a:fillRect/>
          </a:stretch>
        </p:blipFill>
        <p:spPr bwMode="auto">
          <a:xfrm>
            <a:off x="643739" y="928670"/>
            <a:ext cx="10739302" cy="535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and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7" name="object 2"/>
          <p:cNvSpPr txBox="1">
            <a:spLocks noGrp="1"/>
          </p:cNvSpPr>
          <p:nvPr>
            <p:ph type="title"/>
          </p:nvPr>
        </p:nvSpPr>
        <p:spPr>
          <a:xfrm>
            <a:off x="1809720" y="71414"/>
            <a:ext cx="8099044" cy="1157701"/>
          </a:xfrm>
          <a:prstGeom prst="rect">
            <a:avLst/>
          </a:prstGeom>
        </p:spPr>
        <p:txBody>
          <a:bodyPr vert="horz" wrap="square" lIns="0" tIns="475945" rIns="0" bIns="0" rtlCol="0">
            <a:spAutoFit/>
          </a:bodyPr>
          <a:lstStyle/>
          <a:p>
            <a:pPr marL="1112520">
              <a:lnSpc>
                <a:spcPct val="100000"/>
              </a:lnSpc>
              <a:spcBef>
                <a:spcPts val="105"/>
              </a:spcBef>
            </a:pPr>
            <a:r>
              <a:rPr b="1" smtClean="0"/>
              <a:t>UNIT</a:t>
            </a:r>
            <a:r>
              <a:rPr b="1" spc="-204" smtClean="0"/>
              <a:t> </a:t>
            </a:r>
            <a:r>
              <a:rPr b="1" dirty="0"/>
              <a:t>STEP</a:t>
            </a:r>
            <a:r>
              <a:rPr b="1" spc="-204" dirty="0"/>
              <a:t> </a:t>
            </a:r>
            <a:r>
              <a:rPr b="1" spc="-25" dirty="0"/>
              <a:t>FUNCTION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tx1">
                <a:lumMod val="95000"/>
                <a:lumOff val="5000"/>
                <a:tint val="45000"/>
                <a:satMod val="400000"/>
              </a:schemeClr>
            </a:duotone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35000" contrast="86000"/>
          </a:blip>
          <a:srcRect/>
          <a:stretch>
            <a:fillRect/>
          </a:stretch>
        </p:blipFill>
        <p:spPr bwMode="auto">
          <a:xfrm>
            <a:off x="0" y="2071678"/>
            <a:ext cx="12104515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and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5" name="object 2"/>
          <p:cNvSpPr txBox="1">
            <a:spLocks noGrp="1"/>
          </p:cNvSpPr>
          <p:nvPr>
            <p:ph type="title"/>
          </p:nvPr>
        </p:nvSpPr>
        <p:spPr>
          <a:xfrm>
            <a:off x="0" y="714356"/>
            <a:ext cx="11668164" cy="705321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880110" marR="5080" indent="-867410">
              <a:lnSpc>
                <a:spcPts val="4750"/>
              </a:lnSpc>
              <a:spcBef>
                <a:spcPts val="700"/>
              </a:spcBef>
            </a:pPr>
            <a:r>
              <a:rPr b="1" spc="-20" smtClean="0"/>
              <a:t>LAPLACE</a:t>
            </a:r>
            <a:r>
              <a:rPr b="1" spc="-180" smtClean="0"/>
              <a:t> </a:t>
            </a:r>
            <a:r>
              <a:rPr b="1" spc="-40" dirty="0"/>
              <a:t>TRANSFORM</a:t>
            </a:r>
            <a:r>
              <a:rPr b="1" spc="-195" dirty="0"/>
              <a:t> </a:t>
            </a:r>
            <a:r>
              <a:rPr b="1" spc="-25" dirty="0"/>
              <a:t>OF </a:t>
            </a:r>
            <a:r>
              <a:rPr b="1" dirty="0"/>
              <a:t>UNIT</a:t>
            </a:r>
            <a:r>
              <a:rPr b="1" spc="-235" dirty="0"/>
              <a:t> </a:t>
            </a:r>
            <a:r>
              <a:rPr b="1" dirty="0"/>
              <a:t>STEP</a:t>
            </a:r>
            <a:r>
              <a:rPr b="1" spc="-225" dirty="0"/>
              <a:t> </a:t>
            </a:r>
            <a:r>
              <a:rPr b="1" spc="-10" dirty="0"/>
              <a:t>FUNCTION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1">
                <a:lumMod val="95000"/>
                <a:lumOff val="5000"/>
                <a:tint val="45000"/>
                <a:satMod val="400000"/>
              </a:schemeClr>
            </a:duotone>
            <a:lum bright="-44000" contrast="96000"/>
          </a:blip>
          <a:srcRect/>
          <a:stretch>
            <a:fillRect/>
          </a:stretch>
        </p:blipFill>
        <p:spPr bwMode="auto">
          <a:xfrm>
            <a:off x="452398" y="1728788"/>
            <a:ext cx="10858576" cy="44862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and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tx1">
                <a:lumMod val="95000"/>
                <a:lumOff val="5000"/>
                <a:tint val="45000"/>
                <a:satMod val="400000"/>
              </a:schemeClr>
            </a:duotone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44000" contrast="96000"/>
          </a:blip>
          <a:srcRect/>
          <a:stretch>
            <a:fillRect/>
          </a:stretch>
        </p:blipFill>
        <p:spPr bwMode="auto">
          <a:xfrm>
            <a:off x="71082" y="857232"/>
            <a:ext cx="12049836" cy="5500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and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1">
                <a:lumMod val="95000"/>
                <a:lumOff val="5000"/>
                <a:tint val="45000"/>
                <a:satMod val="400000"/>
              </a:schemeClr>
            </a:duotone>
            <a:lum bright="-39000" contrast="55000"/>
          </a:blip>
          <a:srcRect/>
          <a:stretch>
            <a:fillRect/>
          </a:stretch>
        </p:blipFill>
        <p:spPr bwMode="auto">
          <a:xfrm>
            <a:off x="-14434" y="1109339"/>
            <a:ext cx="11968350" cy="51771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object 2"/>
          <p:cNvSpPr txBox="1">
            <a:spLocks noGrp="1"/>
          </p:cNvSpPr>
          <p:nvPr>
            <p:ph type="title"/>
          </p:nvPr>
        </p:nvSpPr>
        <p:spPr>
          <a:xfrm>
            <a:off x="2046477" y="147066"/>
            <a:ext cx="8099044" cy="915763"/>
          </a:xfrm>
          <a:prstGeom prst="rect">
            <a:avLst/>
          </a:prstGeom>
        </p:spPr>
        <p:txBody>
          <a:bodyPr vert="horz" wrap="square" lIns="0" tIns="236346" rIns="0" bIns="0" rtlCol="0">
            <a:spAutoFit/>
          </a:bodyPr>
          <a:lstStyle/>
          <a:p>
            <a:pPr marL="1207770">
              <a:lnSpc>
                <a:spcPct val="100000"/>
              </a:lnSpc>
              <a:spcBef>
                <a:spcPts val="105"/>
              </a:spcBef>
            </a:pPr>
            <a:r>
              <a:rPr b="1" dirty="0"/>
              <a:t>16.</a:t>
            </a:r>
            <a:r>
              <a:rPr b="1" spc="-165" dirty="0"/>
              <a:t> </a:t>
            </a:r>
            <a:r>
              <a:rPr b="1" spc="-20" dirty="0"/>
              <a:t>PERIODIC</a:t>
            </a:r>
            <a:r>
              <a:rPr b="1" spc="-180" dirty="0"/>
              <a:t> </a:t>
            </a:r>
            <a:r>
              <a:rPr b="1" spc="-30" dirty="0"/>
              <a:t>FUNCTIONS</a:t>
            </a:r>
          </a:p>
        </p:txBody>
      </p:sp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and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lum bright="-39000" contrast="55000"/>
            <a:duotone>
              <a:prstClr val="black"/>
              <a:schemeClr val="tx1">
                <a:lumMod val="95000"/>
                <a:lumOff val="5000"/>
                <a:tint val="45000"/>
                <a:satMod val="400000"/>
              </a:schemeClr>
            </a:duotone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09654" y="1338263"/>
            <a:ext cx="9190226" cy="4448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601</TotalTime>
  <Words>197</Words>
  <Application>Microsoft Office PowerPoint</Application>
  <PresentationFormat>Custom</PresentationFormat>
  <Paragraphs>43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   Mathematics-III (BTCS-2302)   </vt:lpstr>
      <vt:lpstr>Topic Discussed</vt:lpstr>
      <vt:lpstr>Slide 3</vt:lpstr>
      <vt:lpstr>Slide 4</vt:lpstr>
      <vt:lpstr>UNIT STEP FUNCTION</vt:lpstr>
      <vt:lpstr>LAPLACE TRANSFORM OF UNIT STEP FUNCTION</vt:lpstr>
      <vt:lpstr>Slide 7</vt:lpstr>
      <vt:lpstr>16. PERIODIC FUNCTIONS</vt:lpstr>
      <vt:lpstr>Slide 9</vt:lpstr>
      <vt:lpstr>Slide 10</vt:lpstr>
      <vt:lpstr>Topics Discussed in Next Lecture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FINANCIAL MANAGEMENT</dc:title>
  <dc:creator>DELL</dc:creator>
  <cp:lastModifiedBy>Admin</cp:lastModifiedBy>
  <cp:revision>90</cp:revision>
  <dcterms:created xsi:type="dcterms:W3CDTF">2020-11-12T04:35:12Z</dcterms:created>
  <dcterms:modified xsi:type="dcterms:W3CDTF">2023-07-26T09:00:13Z</dcterms:modified>
</cp:coreProperties>
</file>