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1"/>
  </p:notesMasterIdLst>
  <p:sldIdLst>
    <p:sldId id="256" r:id="rId2"/>
    <p:sldId id="282" r:id="rId3"/>
    <p:sldId id="385" r:id="rId4"/>
    <p:sldId id="403" r:id="rId5"/>
    <p:sldId id="405" r:id="rId6"/>
    <p:sldId id="404" r:id="rId7"/>
    <p:sldId id="406" r:id="rId8"/>
    <p:sldId id="407" r:id="rId9"/>
    <p:sldId id="408" r:id="rId10"/>
    <p:sldId id="409" r:id="rId11"/>
    <p:sldId id="410" r:id="rId12"/>
    <p:sldId id="411" r:id="rId13"/>
    <p:sldId id="412" r:id="rId14"/>
    <p:sldId id="413" r:id="rId15"/>
    <p:sldId id="415" r:id="rId16"/>
    <p:sldId id="414" r:id="rId17"/>
    <p:sldId id="416" r:id="rId18"/>
    <p:sldId id="417" r:id="rId19"/>
    <p:sldId id="418" r:id="rId20"/>
    <p:sldId id="419" r:id="rId21"/>
    <p:sldId id="420" r:id="rId22"/>
    <p:sldId id="421" r:id="rId23"/>
    <p:sldId id="422" r:id="rId24"/>
    <p:sldId id="423" r:id="rId25"/>
    <p:sldId id="424" r:id="rId26"/>
    <p:sldId id="425" r:id="rId27"/>
    <p:sldId id="426" r:id="rId28"/>
    <p:sldId id="427" r:id="rId29"/>
    <p:sldId id="345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00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0959" autoAdjust="0"/>
    <p:restoredTop sz="94729"/>
  </p:normalViewPr>
  <p:slideViewPr>
    <p:cSldViewPr>
      <p:cViewPr>
        <p:scale>
          <a:sx n="50" d="100"/>
          <a:sy n="50" d="100"/>
        </p:scale>
        <p:origin x="-1578" y="-39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0" d="100"/>
          <a:sy n="50" d="100"/>
        </p:scale>
        <p:origin x="-2934" y="-96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01/08/2023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8.png"/><Relationship Id="rId7" Type="http://schemas.openxmlformats.org/officeDocument/2006/relationships/image" Target="../media/image3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png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3.png"/><Relationship Id="rId7" Type="http://schemas.openxmlformats.org/officeDocument/2006/relationships/image" Target="../media/image4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4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Relationship Id="rId5" Type="http://schemas.openxmlformats.org/officeDocument/2006/relationships/image" Target="../media/image54.png"/><Relationship Id="rId4" Type="http://schemas.openxmlformats.org/officeDocument/2006/relationships/image" Target="../media/image1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0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Autofit/>
          </a:bodyPr>
          <a:lstStyle/>
          <a:p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5400" b="1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Mathematics-III(BTME-3500)</a:t>
            </a: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 smtClean="0"/>
              <a:t/>
            </a:r>
            <a:br>
              <a:rPr lang="en-US" sz="6000" b="1" dirty="0" smtClean="0"/>
            </a:br>
            <a:r>
              <a:rPr lang="en-US" sz="6000" b="1" dirty="0"/>
              <a:t/>
            </a:r>
            <a:br>
              <a:rPr lang="en-US" sz="6000" b="1" dirty="0"/>
            </a:br>
            <a:endParaRPr lang="en-US" sz="6000" b="1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6167438" y="4038600"/>
            <a:ext cx="5748516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3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3600" dirty="0"/>
              <a:t>Prepared by</a:t>
            </a:r>
            <a:r>
              <a:rPr lang="en-IN" sz="3600" dirty="0" smtClean="0"/>
              <a:t>: Sachin Syan</a:t>
            </a:r>
            <a:r>
              <a:rPr lang="en-US" sz="3600" dirty="0" smtClean="0"/>
              <a:t/>
            </a:r>
            <a:br>
              <a:rPr lang="en-US" sz="3600" dirty="0" smtClean="0"/>
            </a:b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0960" y="2590800"/>
            <a:ext cx="6357982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16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+mn-lt"/>
              </a:rPr>
            </a:br>
            <a:r>
              <a:rPr lang="en-US" sz="4000" dirty="0">
                <a:latin typeface="+mn-lt"/>
              </a:rPr>
              <a:t>Course Name</a:t>
            </a:r>
            <a:r>
              <a:rPr lang="en-US" sz="4000" dirty="0" smtClean="0">
                <a:latin typeface="+mn-lt"/>
              </a:rPr>
              <a:t>: B.Tech. (ME) </a:t>
            </a:r>
            <a:r>
              <a:rPr lang="en-US" sz="4000" dirty="0">
                <a:latin typeface="+mn-lt"/>
              </a:rPr>
              <a:t/>
            </a:r>
            <a:br>
              <a:rPr lang="en-US" sz="4000" dirty="0">
                <a:latin typeface="+mn-lt"/>
              </a:rPr>
            </a:br>
            <a:r>
              <a:rPr lang="en-US" sz="4000" dirty="0">
                <a:latin typeface="+mn-lt"/>
              </a:rPr>
              <a:t>Semester</a:t>
            </a:r>
            <a:r>
              <a:rPr lang="en-US" sz="4000" dirty="0" smtClean="0">
                <a:latin typeface="+mn-lt"/>
              </a:rPr>
              <a:t>: 5th</a:t>
            </a:r>
            <a:r>
              <a:rPr lang="en-US" sz="1800" dirty="0" smtClean="0"/>
              <a:t/>
            </a:r>
            <a:br>
              <a:rPr lang="en-US" sz="1800" dirty="0" smtClean="0"/>
            </a:br>
            <a:r>
              <a:rPr lang="en-US" sz="1800" dirty="0" smtClean="0"/>
              <a:t/>
            </a:r>
            <a:br>
              <a:rPr lang="en-US" sz="1800" dirty="0" smtClean="0"/>
            </a:br>
            <a:endParaRPr lang="en-US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69" y="1071546"/>
            <a:ext cx="12161520" cy="4024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47668" y="4071942"/>
            <a:ext cx="12252960" cy="1486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4"/>
            <a:ext cx="11978640" cy="2923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501507" y="142852"/>
            <a:ext cx="6094955" cy="8506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3" y="1214399"/>
            <a:ext cx="11887200" cy="35376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-1" y="1142983"/>
            <a:ext cx="12161520" cy="13315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26732" y="2428868"/>
            <a:ext cx="11155680" cy="3332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5857892"/>
            <a:ext cx="11978640" cy="41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3292" y="1428736"/>
            <a:ext cx="12252960" cy="42920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214421"/>
            <a:ext cx="11887200" cy="4555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8084" y="1785905"/>
            <a:ext cx="11887200" cy="439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5208" y="2500303"/>
            <a:ext cx="1645920" cy="507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738281" y="2571744"/>
            <a:ext cx="9966960" cy="491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3143243"/>
            <a:ext cx="2926080" cy="8379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319" name="Picture 7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881026" y="4044806"/>
            <a:ext cx="10058400" cy="218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3320" name="Picture 8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58156" y="1643036"/>
            <a:ext cx="11795760" cy="35571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595274" y="1142959"/>
            <a:ext cx="10241280" cy="49845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09521" y="1000089"/>
            <a:ext cx="9601200" cy="3676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857760"/>
            <a:ext cx="12161520" cy="4963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38114" y="5429264"/>
            <a:ext cx="8686800" cy="37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1142967"/>
            <a:ext cx="12161520" cy="14806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38348" y="2643185"/>
            <a:ext cx="6217920" cy="3308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9024958" y="2714620"/>
            <a:ext cx="822960" cy="2712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095340" y="4000503"/>
            <a:ext cx="1005840" cy="13704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868346"/>
          </a:xfrm>
        </p:spPr>
        <p:txBody>
          <a:bodyPr/>
          <a:lstStyle/>
          <a:p>
            <a:pPr algn="ctr"/>
            <a:r>
              <a:rPr lang="en-IN" b="1" dirty="0" smtClean="0"/>
              <a:t>Topic Discussed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/>
          </p:nvPr>
        </p:nvSpPr>
        <p:spPr>
          <a:xfrm>
            <a:off x="309522" y="1285861"/>
            <a:ext cx="11644394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Taylor’s and Laurent Series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</a:t>
            </a:r>
            <a:endParaRPr lang="en-IN" sz="4400" dirty="0">
              <a:latin typeface="Times New Roman" pitchFamily="18" charset="0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786456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4381487" y="1285860"/>
            <a:ext cx="2651760" cy="7887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1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81157" y="1571612"/>
            <a:ext cx="1645920" cy="384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3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2571743"/>
            <a:ext cx="11887200" cy="469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4" name="Picture 6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3143246"/>
            <a:ext cx="2194560" cy="533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5" name="Picture 7"/>
          <p:cNvPicPr>
            <a:picLocks noChangeAspect="1" noChangeArrowheads="1"/>
          </p:cNvPicPr>
          <p:nvPr/>
        </p:nvPicPr>
        <p:blipFill>
          <a:blip r:embed="rId7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08" y="4260522"/>
            <a:ext cx="3657600" cy="3829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416" name="Picture 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4714884"/>
            <a:ext cx="12161520" cy="1090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3167064" y="142852"/>
            <a:ext cx="5692584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Residue at the Pole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1285859"/>
            <a:ext cx="10058400" cy="449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23770" y="1857347"/>
            <a:ext cx="12161520" cy="1118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6" name="Picture 4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524100" y="3071809"/>
            <a:ext cx="7863840" cy="1114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524100" y="142852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23836" y="1142984"/>
            <a:ext cx="10149840" cy="4560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6728" y="591894"/>
            <a:ext cx="10332720" cy="5123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483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919554" y="5715016"/>
            <a:ext cx="4533900" cy="666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50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785780"/>
            <a:ext cx="11612880" cy="324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50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15290" y="4071928"/>
            <a:ext cx="11338560" cy="243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770" y="2060126"/>
            <a:ext cx="10241280" cy="439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-1" y="785778"/>
            <a:ext cx="11155680" cy="137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309918" y="785786"/>
            <a:ext cx="6949440" cy="9552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555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38083" y="1857348"/>
            <a:ext cx="10241280" cy="4520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275422" y="785794"/>
            <a:ext cx="8321040" cy="1798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4579" name="Picture 3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46764" y="2571732"/>
            <a:ext cx="9692640" cy="3835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095472" y="-142900"/>
            <a:ext cx="8109912" cy="7934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Methods of Finding Residues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524100" y="1357298"/>
            <a:ext cx="285752" cy="35719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452530" y="928670"/>
            <a:ext cx="285752" cy="28575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738150" y="857218"/>
            <a:ext cx="9235440" cy="49935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939784"/>
          </a:xfrm>
        </p:spPr>
        <p:txBody>
          <a:bodyPr/>
          <a:lstStyle/>
          <a:p>
            <a:pPr algn="ctr"/>
            <a:r>
              <a:rPr lang="en-IN" b="1" dirty="0" smtClean="0"/>
              <a:t>Topics Discussed in Next Lecture</a:t>
            </a:r>
            <a:endParaRPr lang="en-IN" b="1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609600" y="1285861"/>
            <a:ext cx="11344316" cy="4840306"/>
          </a:xfrm>
        </p:spPr>
        <p:txBody>
          <a:bodyPr>
            <a:norm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/>
              <a:t>Contour Integral</a:t>
            </a:r>
          </a:p>
          <a:p>
            <a:pPr marL="12700" marR="895350">
              <a:lnSpc>
                <a:spcPct val="111500"/>
              </a:lnSpc>
              <a:spcBef>
                <a:spcPts val="15"/>
              </a:spcBef>
              <a:buNone/>
            </a:pPr>
            <a:endParaRPr lang="en-IN" sz="4400" dirty="0" smtClean="0"/>
          </a:p>
          <a:p>
            <a:pPr marL="12700" marR="895350">
              <a:lnSpc>
                <a:spcPct val="111500"/>
              </a:lnSpc>
              <a:spcBef>
                <a:spcPts val="15"/>
              </a:spcBef>
            </a:pPr>
            <a:endParaRPr lang="en-IN" sz="4400" dirty="0">
              <a:latin typeface="Andalus" pitchFamily="18" charset="-78"/>
              <a:cs typeface="Andalus" pitchFamily="18" charset="-78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86997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468356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Series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09701" y="1500175"/>
            <a:ext cx="11972590" cy="3000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413726" y="-71462"/>
            <a:ext cx="5930085" cy="102303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Laurent’s Series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428736"/>
            <a:ext cx="12194749" cy="3857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12500"/>
          <a:stretch>
            <a:fillRect/>
          </a:stretch>
        </p:blipFill>
        <p:spPr bwMode="auto">
          <a:xfrm>
            <a:off x="1738282" y="796285"/>
            <a:ext cx="4643470" cy="91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522" y="1000108"/>
            <a:ext cx="1350828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738282" y="1571612"/>
            <a:ext cx="7479082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09588" y="2357430"/>
            <a:ext cx="8020763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381092" y="3000372"/>
            <a:ext cx="10466226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7537" b="50819"/>
          <a:stretch>
            <a:fillRect/>
          </a:stretch>
        </p:blipFill>
        <p:spPr bwMode="auto">
          <a:xfrm>
            <a:off x="-2" y="5929329"/>
            <a:ext cx="9509760" cy="32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8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3166" r="69698" b="2877"/>
          <a:stretch>
            <a:fillRect/>
          </a:stretch>
        </p:blipFill>
        <p:spPr bwMode="auto">
          <a:xfrm>
            <a:off x="9382148" y="5929330"/>
            <a:ext cx="2857520" cy="3676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923513" y="-71462"/>
            <a:ext cx="9815957" cy="9526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54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52396" y="1608079"/>
            <a:ext cx="10149840" cy="31068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 l="7112" b="40000"/>
          <a:stretch>
            <a:fillRect/>
          </a:stretch>
        </p:blipFill>
        <p:spPr bwMode="auto">
          <a:xfrm>
            <a:off x="281030" y="4804508"/>
            <a:ext cx="11887200" cy="481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8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48667" r="46531" b="11333"/>
          <a:stretch>
            <a:fillRect/>
          </a:stretch>
        </p:blipFill>
        <p:spPr bwMode="auto">
          <a:xfrm>
            <a:off x="309522" y="5330190"/>
            <a:ext cx="6675120" cy="313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66712" y="3786190"/>
            <a:ext cx="9929882" cy="26806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36074" y="-142900"/>
            <a:ext cx="8846140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Taylor’s and Laurent’s Series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666712" y="714356"/>
            <a:ext cx="9560929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049963" y="-142900"/>
            <a:ext cx="4046301" cy="857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800" b="1" dirty="0" smtClean="0">
                <a:latin typeface="Times New Roman" pitchFamily="18" charset="0"/>
              </a:rPr>
              <a:t>Singularity</a:t>
            </a: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0" y="1048700"/>
            <a:ext cx="12161520" cy="451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Rectangle 8"/>
          <p:cNvSpPr/>
          <p:nvPr/>
        </p:nvSpPr>
        <p:spPr>
          <a:xfrm>
            <a:off x="23770" y="1922896"/>
            <a:ext cx="4351704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Zero of analytic function</a:t>
            </a: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380960" y="2786058"/>
            <a:ext cx="9715568" cy="500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Rectangle 11"/>
          <p:cNvSpPr/>
          <p:nvPr/>
        </p:nvSpPr>
        <p:spPr>
          <a:xfrm>
            <a:off x="-47668" y="3929066"/>
            <a:ext cx="4532010" cy="50597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2400" b="1" dirty="0" smtClean="0">
                <a:latin typeface="Times New Roman" pitchFamily="18" charset="0"/>
              </a:rPr>
              <a:t>Isolated and Non-isolated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189590" y="4572009"/>
            <a:ext cx="11978640" cy="10350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4000" contrast="44000"/>
          </a:blip>
          <a:srcRect/>
          <a:stretch>
            <a:fillRect/>
          </a:stretch>
        </p:blipFill>
        <p:spPr bwMode="auto">
          <a:xfrm>
            <a:off x="0" y="4124265"/>
            <a:ext cx="12161520" cy="876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Mechanical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10201" y="142852"/>
            <a:ext cx="5952079" cy="8506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 marR="895350">
              <a:lnSpc>
                <a:spcPct val="111500"/>
              </a:lnSpc>
              <a:spcBef>
                <a:spcPts val="15"/>
              </a:spcBef>
            </a:pPr>
            <a:r>
              <a:rPr lang="en-US" sz="4400" b="1" dirty="0" smtClean="0">
                <a:latin typeface="Times New Roman" pitchFamily="18" charset="0"/>
              </a:rPr>
              <a:t>Types of Singularity</a:t>
            </a: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902" b="27941"/>
          <a:stretch>
            <a:fillRect/>
          </a:stretch>
        </p:blipFill>
        <p:spPr bwMode="auto">
          <a:xfrm>
            <a:off x="23770" y="1405789"/>
            <a:ext cx="12161520" cy="23804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lum bright="-24000" contrast="44000"/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5208" y="5000636"/>
            <a:ext cx="3585129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1212</TotalTime>
  <Words>347</Words>
  <Application>Microsoft Office PowerPoint</Application>
  <PresentationFormat>Custom</PresentationFormat>
  <Paragraphs>98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   Mathematics-III(BTME-3500)   </vt:lpstr>
      <vt:lpstr>Topic Discussed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Topics Discussed in Next Lecture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205</cp:revision>
  <dcterms:created xsi:type="dcterms:W3CDTF">2020-11-12T04:35:12Z</dcterms:created>
  <dcterms:modified xsi:type="dcterms:W3CDTF">2023-08-01T06:55:16Z</dcterms:modified>
</cp:coreProperties>
</file>