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333" r:id="rId2"/>
    <p:sldId id="33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304" r:id="rId12"/>
    <p:sldId id="273" r:id="rId13"/>
    <p:sldId id="274" r:id="rId14"/>
    <p:sldId id="275" r:id="rId15"/>
    <p:sldId id="276" r:id="rId16"/>
    <p:sldId id="277" r:id="rId17"/>
    <p:sldId id="281" r:id="rId18"/>
    <p:sldId id="283" r:id="rId19"/>
    <p:sldId id="317" r:id="rId20"/>
    <p:sldId id="284" r:id="rId21"/>
    <p:sldId id="323" r:id="rId22"/>
    <p:sldId id="295" r:id="rId23"/>
    <p:sldId id="301" r:id="rId24"/>
    <p:sldId id="331" r:id="rId25"/>
    <p:sldId id="332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1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3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5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7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671" autoAdjust="0"/>
  </p:normalViewPr>
  <p:slideViewPr>
    <p:cSldViewPr snapToGrid="0">
      <p:cViewPr varScale="1">
        <p:scale>
          <a:sx n="69" d="100"/>
          <a:sy n="69" d="100"/>
        </p:scale>
        <p:origin x="-1410" y="-102"/>
      </p:cViewPr>
      <p:guideLst>
        <p:guide orient="horz" pos="801"/>
        <p:guide pos="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2738" y="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pitchFamily="34" charset="0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2738" y="915670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pitchFamily="34" charset="0"/>
              </a:defRPr>
            </a:lvl1pPr>
          </a:lstStyle>
          <a:p>
            <a:fld id="{299DBCD9-38E2-4BBC-BA62-B84B0428E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E29D4CB8-D036-4F2D-BA67-1770376725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994C4-D6FC-43E4-8ED2-FCBE43D88637}" type="slidenum">
              <a:rPr lang="en-US"/>
              <a:pPr/>
              <a:t>3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89D5-A23F-4DB2-8656-BF3D746EB3A2}" type="slidenum">
              <a:rPr lang="en-US"/>
              <a:pPr/>
              <a:t>12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37BDE-8F24-4BBA-BC13-B5DC171EFC0F}" type="slidenum">
              <a:rPr lang="en-US"/>
              <a:pPr/>
              <a:t>13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7611A-C31C-45C0-B2D4-444974564784}" type="slidenum">
              <a:rPr lang="en-US"/>
              <a:pPr/>
              <a:t>14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38807-001C-4BC7-B84C-C171CAC09EE0}" type="slidenum">
              <a:rPr lang="en-US"/>
              <a:pPr/>
              <a:t>15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08651-6802-49F7-A9C5-F530C8CBC3BA}" type="slidenum">
              <a:rPr lang="en-US"/>
              <a:pPr/>
              <a:t>16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BF187-FABD-4A80-971C-4E250BF40F40}" type="slidenum">
              <a:rPr lang="en-US"/>
              <a:pPr/>
              <a:t>17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18F60-3BBB-4EDA-BB96-C944DA35E819}" type="slidenum">
              <a:rPr lang="en-US"/>
              <a:pPr/>
              <a:t>18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4AED4-0B6A-494E-B3C2-31C8E7B35CD9}" type="slidenum">
              <a:rPr lang="en-US"/>
              <a:pPr/>
              <a:t>19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343FE-AE31-4869-9A91-B6907BB4B0E5}" type="slidenum">
              <a:rPr lang="en-US"/>
              <a:pPr/>
              <a:t>20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9C856-006B-4231-A0DB-794F24C76C0F}" type="slidenum">
              <a:rPr lang="en-US"/>
              <a:pPr/>
              <a:t>21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F3947-5F79-4DE6-959D-B6C6AAD06E80}" type="slidenum">
              <a:rPr lang="en-US"/>
              <a:pPr/>
              <a:t>4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5E540-F857-49A9-9C1E-71A7A74D838A}" type="slidenum">
              <a:rPr lang="en-US"/>
              <a:pPr/>
              <a:t>22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53796-B5BA-4DD9-8060-2F84CCF77923}" type="slidenum">
              <a:rPr lang="en-US"/>
              <a:pPr/>
              <a:t>23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9275F-B598-47C3-ACE0-08E7C428550D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E8624-5672-4CD5-88E7-A9A300489186}" type="slidenum">
              <a:rPr lang="en-US"/>
              <a:pPr/>
              <a:t>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DD969-5E2F-426B-B9F7-59C0E3CAF965}" type="slidenum">
              <a:rPr lang="en-US"/>
              <a:pPr/>
              <a:t>7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CF0CE-FEF1-48EF-BBA2-DEE8627CE66A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15406-C87C-4FBC-97AF-94136462E417}" type="slidenum">
              <a:rPr lang="en-US"/>
              <a:pPr/>
              <a:t>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E8A15-F3DF-49FE-873C-48C75F67071E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524F4-7D75-464A-A59D-C4C92B1B85AA}" type="slidenum">
              <a:rPr lang="en-US"/>
              <a:pPr/>
              <a:t>11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8414-727B-47F3-A7BB-29B3376D50C5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CDCE-4F9B-4062-BF23-4E8BBE43862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CD4B-AFB3-4355-A3E0-3B17DF3D594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C1ED-8BE5-4F30-B99C-C5D4DA7D7DE8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676E-2C39-437E-ABB3-C1C69C29F5D9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57D2-10FA-4015-B9A7-EB98110195E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0B-6065-4D8D-B2D0-F033EFCA82C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FC9-1EDB-4F2C-9716-661D56E5CCD9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F72D-9B06-4B5C-9A08-5BDD34F25F43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FC7D-E46B-4400-ACEB-77FF279D875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2454-BAE2-4A61-A6D0-AAD8B3D7AEA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287C-7C50-4442-9D18-DE5A2F55B69E}" type="datetime1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RIMT-IET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>
          <a:xfrm>
            <a:off x="925514" y="277814"/>
            <a:ext cx="7761287" cy="576262"/>
          </a:xfrm>
        </p:spPr>
        <p:txBody>
          <a:bodyPr>
            <a:normAutofit fontScale="90000"/>
          </a:bodyPr>
          <a:lstStyle/>
          <a:p>
            <a:r>
              <a:rPr lang="en-US"/>
              <a:t>System Components — Kernel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817564" y="1271589"/>
            <a:ext cx="7688262" cy="503713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Foundation for the executive and the subsystems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Never paged out of memory; execution is never preempted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Four main responsibilities: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thread scheduling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interrupt and exception handling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low-level processor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recovery after a power failure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Kernel is object-oriented, uses two sets of objects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dispatcher objects</a:t>
            </a:r>
            <a:r>
              <a:rPr lang="en-US" dirty="0"/>
              <a:t> control dispatching and synchronization (events, mutants, </a:t>
            </a:r>
            <a:r>
              <a:rPr lang="en-US" dirty="0" err="1"/>
              <a:t>mutexes</a:t>
            </a:r>
            <a:r>
              <a:rPr lang="en-US" dirty="0"/>
              <a:t>, semaphores, threads and timers).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control objects</a:t>
            </a:r>
            <a:r>
              <a:rPr lang="en-US" dirty="0"/>
              <a:t> (asynchronous procedure calls, interrupts, power notify, power status, process and profile objects)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6CDDA-5A6B-40FA-8366-C4D844E3773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31876" y="471777"/>
            <a:ext cx="7654925" cy="576262"/>
          </a:xfrm>
        </p:spPr>
        <p:txBody>
          <a:bodyPr>
            <a:normAutofit fontScale="90000"/>
          </a:bodyPr>
          <a:lstStyle/>
          <a:p>
            <a:r>
              <a:rPr lang="en-US" dirty="0"/>
              <a:t>Kernel — Process and Threads</a:t>
            </a:r>
          </a:p>
        </p:txBody>
      </p:sp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820304" y="1524434"/>
            <a:ext cx="7607300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process has a virtual memory address space, information (such as a base priority), and an affinity for one or more processors.</a:t>
            </a:r>
          </a:p>
          <a:p>
            <a:endParaRPr lang="en-US" dirty="0"/>
          </a:p>
          <a:p>
            <a:r>
              <a:rPr lang="en-US" dirty="0"/>
              <a:t>Threads are the unit of execution scheduled by the kernel’s dispatcher.</a:t>
            </a:r>
          </a:p>
          <a:p>
            <a:endParaRPr lang="en-US" dirty="0"/>
          </a:p>
          <a:p>
            <a:r>
              <a:rPr lang="en-US" dirty="0"/>
              <a:t>Each thread has its own state, including a priority, processor affinity, and accounting information.</a:t>
            </a:r>
          </a:p>
          <a:p>
            <a:endParaRPr lang="en-US" dirty="0"/>
          </a:p>
          <a:p>
            <a:r>
              <a:rPr lang="en-US" dirty="0"/>
              <a:t>A thread can be one of six states:  </a:t>
            </a:r>
            <a:r>
              <a:rPr lang="en-US" i="1" dirty="0"/>
              <a:t>ready, standby, running, waiting, transition</a:t>
            </a:r>
            <a:r>
              <a:rPr lang="en-US" dirty="0"/>
              <a:t>, and </a:t>
            </a:r>
            <a:r>
              <a:rPr lang="en-US" i="1" dirty="0"/>
              <a:t>terminated.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546-AB60-4A62-820F-6B13D680AB4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6" y="277814"/>
            <a:ext cx="7616825" cy="576262"/>
          </a:xfrm>
        </p:spPr>
        <p:txBody>
          <a:bodyPr>
            <a:normAutofit fontScale="90000"/>
          </a:bodyPr>
          <a:lstStyle/>
          <a:p>
            <a:r>
              <a:rPr lang="en-US"/>
              <a:t>Kernel — Scheduling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07300" cy="49498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The dispatcher uses a 32-level priority scheme to determine the order of thread execution.  </a:t>
            </a:r>
          </a:p>
          <a:p>
            <a:endParaRPr lang="en-US"/>
          </a:p>
          <a:p>
            <a:r>
              <a:rPr lang="en-US"/>
              <a:t>Priorities are divided into two classes:</a:t>
            </a:r>
          </a:p>
          <a:p>
            <a:pPr lvl="1"/>
            <a:r>
              <a:rPr lang="en-US"/>
              <a:t>The real-time class contains threads with priorities ranging from 16 to 31</a:t>
            </a:r>
          </a:p>
          <a:p>
            <a:pPr lvl="1"/>
            <a:r>
              <a:rPr lang="en-US"/>
              <a:t>The variable class contains threads having priorities from 0 to 15</a:t>
            </a:r>
          </a:p>
          <a:p>
            <a:pPr lvl="1"/>
            <a:endParaRPr lang="en-US"/>
          </a:p>
          <a:p>
            <a:r>
              <a:rPr lang="en-US"/>
              <a:t>Characteristics of 2000’s priority strategy</a:t>
            </a:r>
          </a:p>
          <a:p>
            <a:pPr lvl="1"/>
            <a:r>
              <a:rPr lang="en-US"/>
              <a:t>Trends to give very good response times to interactive threads that are using the mouse and windows</a:t>
            </a:r>
          </a:p>
          <a:p>
            <a:pPr lvl="1"/>
            <a:r>
              <a:rPr lang="en-US"/>
              <a:t>Enables I/O-bound threads to keep the I/O devices busy</a:t>
            </a:r>
          </a:p>
          <a:p>
            <a:pPr lvl="1"/>
            <a:r>
              <a:rPr lang="en-US"/>
              <a:t>Complete-bound threads soak up the spare CPU cycles in the background.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F299-D4B1-49E5-9C69-77019BCFE7BB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7814"/>
            <a:ext cx="7499350" cy="576262"/>
          </a:xfrm>
        </p:spPr>
        <p:txBody>
          <a:bodyPr>
            <a:normAutofit fontScale="90000"/>
          </a:bodyPr>
          <a:lstStyle/>
          <a:p>
            <a:r>
              <a:rPr lang="en-US"/>
              <a:t>Kernel — Scheduling (Cont.)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723188" cy="453072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Scheduling can occur when a thread enters the ready or wait state, when a thread terminates, or when an application changes a thread’s priority or processor affinity.</a:t>
            </a:r>
            <a:br>
              <a:rPr lang="en-US"/>
            </a:br>
            <a:endParaRPr lang="en-US"/>
          </a:p>
          <a:p>
            <a:r>
              <a:rPr lang="en-US"/>
              <a:t>Real-time threads are given preferential access to the CPU; but 2000 does not guarantee that a real-time thread will start to execute within any particular time limit.</a:t>
            </a:r>
          </a:p>
          <a:p>
            <a:pPr lvl="1"/>
            <a:r>
              <a:rPr lang="en-US"/>
              <a:t>This is known as </a:t>
            </a:r>
            <a:r>
              <a:rPr lang="en-US" b="1"/>
              <a:t>soft realtime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4E451-92DB-45F0-81A4-A2D6C4B6FFC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88" y="277814"/>
            <a:ext cx="7567612" cy="576262"/>
          </a:xfrm>
        </p:spPr>
        <p:txBody>
          <a:bodyPr>
            <a:normAutofit fontScale="90000"/>
          </a:bodyPr>
          <a:lstStyle/>
          <a:p>
            <a:r>
              <a:rPr lang="en-US"/>
              <a:t>Kernel — Trap Handling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07300" cy="45307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The kernel provides trap handling when exceptions and interrupts are generated by hardware of software.</a:t>
            </a:r>
          </a:p>
          <a:p>
            <a:endParaRPr lang="en-US"/>
          </a:p>
          <a:p>
            <a:r>
              <a:rPr lang="en-US"/>
              <a:t>Exceptions that cannot be handled by the trap handler are handled by the kernel's </a:t>
            </a:r>
            <a:r>
              <a:rPr lang="en-US" i="1"/>
              <a:t>exception dispatcher.</a:t>
            </a:r>
          </a:p>
          <a:p>
            <a:endParaRPr lang="en-US"/>
          </a:p>
          <a:p>
            <a:r>
              <a:rPr lang="en-US"/>
              <a:t>The interrupt dispatcher in the kernel handles interrupts by calling either an interrupt service routine (such as in a device driver) or an internal kernel routine.</a:t>
            </a:r>
          </a:p>
          <a:p>
            <a:endParaRPr lang="en-US"/>
          </a:p>
          <a:p>
            <a:r>
              <a:rPr lang="en-US"/>
              <a:t>The kernel uses spin locks that reside in global memory to achieve multiprocessor mutual exclusion.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DA48-FC89-4DE9-9337-3393284BF1D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6" y="277814"/>
            <a:ext cx="7489825" cy="576262"/>
          </a:xfrm>
        </p:spPr>
        <p:txBody>
          <a:bodyPr>
            <a:normAutofit fontScale="90000"/>
          </a:bodyPr>
          <a:lstStyle/>
          <a:p>
            <a:r>
              <a:rPr lang="en-US"/>
              <a:t>Executive — Object Manager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088" cy="4530725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2000 uses objects for all its services and entities; the object manger supervises the use of all the objects.</a:t>
            </a:r>
          </a:p>
          <a:p>
            <a:pPr lvl="1"/>
            <a:r>
              <a:rPr lang="en-US"/>
              <a:t>Generates an object </a:t>
            </a:r>
            <a:r>
              <a:rPr lang="en-US" b="1"/>
              <a:t>handle</a:t>
            </a:r>
          </a:p>
          <a:p>
            <a:pPr lvl="1"/>
            <a:r>
              <a:rPr lang="en-US"/>
              <a:t>Checks security</a:t>
            </a:r>
          </a:p>
          <a:p>
            <a:pPr lvl="1"/>
            <a:r>
              <a:rPr lang="en-US"/>
              <a:t>Keeps track of which processes are using each object</a:t>
            </a:r>
          </a:p>
          <a:p>
            <a:pPr lvl="1"/>
            <a:endParaRPr lang="en-US"/>
          </a:p>
          <a:p>
            <a:r>
              <a:rPr lang="en-US"/>
              <a:t>Objects are manipulated by a standard set of methods, namely </a:t>
            </a:r>
            <a:r>
              <a:rPr lang="en-US">
                <a:latin typeface="Courier New" pitchFamily="49" charset="0"/>
              </a:rPr>
              <a:t>create, open, close, delete, query name, parse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security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AFD7-8706-4742-9694-7A8182B81AB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277814"/>
            <a:ext cx="7440612" cy="576262"/>
          </a:xfrm>
        </p:spPr>
        <p:txBody>
          <a:bodyPr>
            <a:normAutofit fontScale="90000"/>
          </a:bodyPr>
          <a:lstStyle/>
          <a:p>
            <a:r>
              <a:rPr lang="en-US"/>
              <a:t>Executive — Naming Objects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675563" cy="45307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2000 executive allows any object to be given a name, which may be either permanent or temporary.</a:t>
            </a:r>
          </a:p>
          <a:p>
            <a:endParaRPr lang="en-US" sz="800" dirty="0"/>
          </a:p>
          <a:p>
            <a:r>
              <a:rPr lang="en-US" dirty="0"/>
              <a:t>Object names are structured like file path names in MS-DOS and UNIX.</a:t>
            </a:r>
          </a:p>
          <a:p>
            <a:endParaRPr lang="en-US" sz="800" dirty="0"/>
          </a:p>
          <a:p>
            <a:r>
              <a:rPr lang="en-US" dirty="0"/>
              <a:t>2000 implements a </a:t>
            </a:r>
            <a:r>
              <a:rPr lang="en-US" b="1" dirty="0"/>
              <a:t>symbolic link object</a:t>
            </a:r>
            <a:r>
              <a:rPr lang="en-US" dirty="0"/>
              <a:t>, which is similar to </a:t>
            </a:r>
            <a:r>
              <a:rPr lang="en-US" b="1" dirty="0"/>
              <a:t>symbolic links</a:t>
            </a:r>
            <a:r>
              <a:rPr lang="en-US" dirty="0"/>
              <a:t> in UNIX that allow multiple nicknames or aliases to refer to the same file.</a:t>
            </a:r>
          </a:p>
          <a:p>
            <a:endParaRPr lang="en-US" sz="800" dirty="0"/>
          </a:p>
          <a:p>
            <a:r>
              <a:rPr lang="en-US" dirty="0"/>
              <a:t>A process gets an object handle by creating an object by opening an existing one, by receiving a duplicated handle from another process, or by inheriting a handle from a parent process.</a:t>
            </a:r>
          </a:p>
          <a:p>
            <a:endParaRPr lang="en-US" sz="800" dirty="0"/>
          </a:p>
          <a:p>
            <a:r>
              <a:rPr lang="en-US" dirty="0"/>
              <a:t>Each object is protected by an access control list.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64324-4F5D-487C-A1CE-202F4F82DDC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277814"/>
            <a:ext cx="7529512" cy="576262"/>
          </a:xfrm>
        </p:spPr>
        <p:txBody>
          <a:bodyPr>
            <a:normAutofit fontScale="90000"/>
          </a:bodyPr>
          <a:lstStyle/>
          <a:p>
            <a:r>
              <a:rPr lang="en-US"/>
              <a:t>Executive — Process Manager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654925" cy="4530725"/>
          </a:xfrm>
        </p:spPr>
        <p:txBody>
          <a:bodyPr/>
          <a:lstStyle/>
          <a:p>
            <a:r>
              <a:rPr lang="en-US"/>
              <a:t>Provides services for creating, deleting, and using threads and processes</a:t>
            </a:r>
            <a:br>
              <a:rPr lang="en-US"/>
            </a:br>
            <a:endParaRPr lang="en-US"/>
          </a:p>
          <a:p>
            <a:r>
              <a:rPr lang="en-US"/>
              <a:t>Issues such as parent/child relationships or process hierarchies are left to the particular environmental subsystem that owns the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BFBF-DC02-4CB5-97AF-28E43DD9D2F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4" y="277814"/>
            <a:ext cx="7812087" cy="576262"/>
          </a:xfrm>
        </p:spPr>
        <p:txBody>
          <a:bodyPr>
            <a:normAutofit fontScale="90000"/>
          </a:bodyPr>
          <a:lstStyle/>
          <a:p>
            <a:r>
              <a:rPr lang="en-US"/>
              <a:t>Executive — I/O Manager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17564" y="1271589"/>
            <a:ext cx="7561262" cy="51466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I/O manager is responsible for:</a:t>
            </a:r>
            <a:r>
              <a:rPr lang="en-US" sz="1600" dirty="0"/>
              <a:t> </a:t>
            </a:r>
          </a:p>
          <a:p>
            <a:pPr lvl="1"/>
            <a:r>
              <a:rPr lang="en-US" dirty="0"/>
              <a:t>file systems</a:t>
            </a:r>
          </a:p>
          <a:p>
            <a:pPr lvl="1"/>
            <a:r>
              <a:rPr lang="en-US" dirty="0"/>
              <a:t>cache management </a:t>
            </a:r>
          </a:p>
          <a:p>
            <a:pPr lvl="1"/>
            <a:r>
              <a:rPr lang="en-US" dirty="0"/>
              <a:t>device drivers</a:t>
            </a:r>
          </a:p>
          <a:p>
            <a:pPr lvl="1"/>
            <a:r>
              <a:rPr lang="en-US" dirty="0"/>
              <a:t>network drivers</a:t>
            </a:r>
          </a:p>
          <a:p>
            <a:pPr lvl="1"/>
            <a:endParaRPr lang="en-US" sz="800" dirty="0"/>
          </a:p>
          <a:p>
            <a:r>
              <a:rPr lang="en-US" dirty="0"/>
              <a:t>Keeps track of which installable file systems are loaded, and manages buffers for I/O requests</a:t>
            </a:r>
          </a:p>
          <a:p>
            <a:endParaRPr lang="en-US" sz="800" dirty="0"/>
          </a:p>
          <a:p>
            <a:r>
              <a:rPr lang="en-US" dirty="0"/>
              <a:t>Works with VM Manager to provide memory-mapped file I/O</a:t>
            </a:r>
          </a:p>
          <a:p>
            <a:endParaRPr lang="en-US" sz="800" dirty="0"/>
          </a:p>
          <a:p>
            <a:r>
              <a:rPr lang="en-US" dirty="0"/>
              <a:t>Controls the 2000 cache manager, which handles caching for the entire I/O system</a:t>
            </a:r>
          </a:p>
          <a:p>
            <a:endParaRPr lang="en-US" sz="800" dirty="0"/>
          </a:p>
          <a:p>
            <a:r>
              <a:rPr lang="en-US" dirty="0"/>
              <a:t>Supports both synchronous and asynchronous operations, provides time outs for drivers, and has mechanisms for one driver to call another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6DAC-A3D2-4AD3-B93A-CF39F4084ED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246888"/>
            <a:ext cx="8305800" cy="1143000"/>
          </a:xfrm>
        </p:spPr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C30-CF68-4442-96F8-F090ECBA6F8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035" y="1435246"/>
            <a:ext cx="7291388" cy="4638675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800" dirty="0" smtClean="0"/>
              <a:t>         </a:t>
            </a:r>
            <a:r>
              <a:rPr lang="en-US" sz="4800" dirty="0" smtClean="0"/>
              <a:t>Topic 30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: Case </a:t>
            </a:r>
            <a:r>
              <a:rPr lang="en-US" sz="4800" dirty="0" smtClean="0"/>
              <a:t>Studies-Windows 2000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2001" bIns="32001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0256-9739-42E4-A7AB-A126963AC10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427038"/>
            <a:ext cx="8039100" cy="457200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Executive — Security Reference Monitor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66038" cy="453072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The object-oriented nature of 2000 enables the use of a uniform mechanism to perform runtime access validation and audit checks for every entity in the system.</a:t>
            </a:r>
          </a:p>
          <a:p>
            <a:endParaRPr lang="en-US"/>
          </a:p>
          <a:p>
            <a:r>
              <a:rPr lang="en-US"/>
              <a:t>Whenever a process opens a handle to an object, the security reference monitor checks the process’s security token and the object’s access control list to see whether the process has the necessary rights.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5786-1164-42F1-97DD-DCC75938B7B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4574" y="735014"/>
            <a:ext cx="7840662" cy="576262"/>
          </a:xfrm>
        </p:spPr>
        <p:txBody>
          <a:bodyPr>
            <a:normAutofit fontScale="90000"/>
          </a:bodyPr>
          <a:lstStyle/>
          <a:p>
            <a:r>
              <a:rPr lang="en-US" dirty="0"/>
              <a:t>Executive – Plug-and-Play Manager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088" cy="45307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Plug-and-Play (PnP) manager is used to recognize and adapt to changes in the hardware configuration.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When new devices are added (for example, PCI or USB), the PnP manager loads the appropriate driver.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manager also keeps track of the resources used by each device.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E67-8CCE-4D81-B415-5267D99DD213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814" y="277814"/>
            <a:ext cx="7392987" cy="576262"/>
          </a:xfrm>
        </p:spPr>
        <p:txBody>
          <a:bodyPr>
            <a:normAutofit fontScale="90000"/>
          </a:bodyPr>
          <a:lstStyle/>
          <a:p>
            <a:r>
              <a:rPr lang="en-US"/>
              <a:t>Networking — Protocols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675563" cy="49498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The server message block (SMB) protocol is used to send I/O requests over the network.  It has four message types:</a:t>
            </a:r>
          </a:p>
          <a:p>
            <a:pPr lvl="1">
              <a:buClr>
                <a:schemeClr val="tx1"/>
              </a:buClr>
              <a:buFontTx/>
              <a:buChar char="-"/>
            </a:pPr>
            <a:r>
              <a:rPr lang="en-US">
                <a:latin typeface="Courier" pitchFamily="49" charset="0"/>
              </a:rPr>
              <a:t>Session control</a:t>
            </a:r>
          </a:p>
          <a:p>
            <a:pPr lvl="1">
              <a:buClr>
                <a:schemeClr val="tx1"/>
              </a:buClr>
              <a:buFontTx/>
              <a:buChar char="-"/>
            </a:pPr>
            <a:r>
              <a:rPr lang="en-US">
                <a:latin typeface="Courier" pitchFamily="49" charset="0"/>
              </a:rPr>
              <a:t>File </a:t>
            </a:r>
          </a:p>
          <a:p>
            <a:pPr lvl="1">
              <a:buClr>
                <a:schemeClr val="tx1"/>
              </a:buClr>
              <a:buFontTx/>
              <a:buChar char="-"/>
            </a:pPr>
            <a:r>
              <a:rPr lang="en-US">
                <a:latin typeface="Courier" pitchFamily="49" charset="0"/>
              </a:rPr>
              <a:t>Printer </a:t>
            </a:r>
          </a:p>
          <a:p>
            <a:pPr lvl="1">
              <a:buClr>
                <a:schemeClr val="tx1"/>
              </a:buClr>
              <a:buFontTx/>
              <a:buChar char="-"/>
            </a:pPr>
            <a:r>
              <a:rPr lang="en-US">
                <a:latin typeface="Courier" pitchFamily="49" charset="0"/>
              </a:rPr>
              <a:t>Message</a:t>
            </a:r>
          </a:p>
          <a:p>
            <a:pPr lvl="1">
              <a:buClr>
                <a:schemeClr val="tx1"/>
              </a:buClr>
              <a:buFontTx/>
              <a:buChar char="-"/>
            </a:pPr>
            <a:endParaRPr lang="en-US">
              <a:latin typeface="Courier" pitchFamily="49" charset="0"/>
            </a:endParaRPr>
          </a:p>
          <a:p>
            <a:r>
              <a:rPr lang="en-US"/>
              <a:t>The network basic Input/Output system (NetBIOS) is a hardware abstraction interface for networks.  Used to: </a:t>
            </a:r>
          </a:p>
          <a:p>
            <a:pPr lvl="1"/>
            <a:r>
              <a:rPr lang="en-US"/>
              <a:t>Establish logical names on the network</a:t>
            </a:r>
          </a:p>
          <a:p>
            <a:pPr lvl="1"/>
            <a:r>
              <a:rPr lang="en-US"/>
              <a:t>Establish logical connections of sessions between two logical names on the network</a:t>
            </a:r>
          </a:p>
          <a:p>
            <a:pPr lvl="1"/>
            <a:r>
              <a:rPr lang="en-US"/>
              <a:t>Support reliable data transfer for a session via NetBIOS requests or </a:t>
            </a:r>
            <a:r>
              <a:rPr lang="en-US" i="1"/>
              <a:t>SMBs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A45CE-A70F-4FB6-A282-34CD979A2F72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26" y="277814"/>
            <a:ext cx="7432675" cy="576262"/>
          </a:xfrm>
        </p:spPr>
        <p:txBody>
          <a:bodyPr>
            <a:normAutofit fontScale="90000"/>
          </a:bodyPr>
          <a:lstStyle/>
          <a:p>
            <a:r>
              <a:rPr lang="en-US"/>
              <a:t>Access to a Remote File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19151" y="1246188"/>
            <a:ext cx="7629525" cy="514826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application calls the I/O manager to request that a file be opened (we assume that the file name is in the standard UNC format).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The I/O manager builds an I/O request packet.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The I/O manager recognizes that the access is for a remote file, and calls a driver called a Multiple Universal Naming Convention Provider (MUP).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The MUP sends the I/O request packet asynchronously to all registered redirectors.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A redirector that can satisfy the request responds to the MUP.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avoid asking all the redirectors the same question in the future, the MUP uses a cache to remember with redirector can handle this file.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CE09-3CA8-4D9C-97AD-4FC4BD103F5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System Components</a:t>
            </a:r>
          </a:p>
          <a:p>
            <a:r>
              <a:rPr lang="en-US" sz="2400" dirty="0" smtClean="0"/>
              <a:t>Environmental Subsystems </a:t>
            </a:r>
          </a:p>
          <a:p>
            <a:r>
              <a:rPr lang="en-US" sz="2400" dirty="0" smtClean="0"/>
              <a:t>File system</a:t>
            </a:r>
          </a:p>
          <a:p>
            <a:r>
              <a:rPr lang="en-US" sz="2400" dirty="0" smtClean="0"/>
              <a:t>Networking</a:t>
            </a:r>
          </a:p>
          <a:p>
            <a:r>
              <a:rPr lang="en-US" sz="2400" dirty="0" smtClean="0"/>
              <a:t>Programmer Interface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B04A-BB39-492E-87E8-0FFABBBA6837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7F58-4B03-4D93-9A6C-66B9A3CF428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6" y="277814"/>
            <a:ext cx="7635875" cy="5762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17563" y="1271589"/>
            <a:ext cx="7351712" cy="4483100"/>
          </a:xfrm>
        </p:spPr>
        <p:txBody>
          <a:bodyPr/>
          <a:lstStyle/>
          <a:p>
            <a:r>
              <a:rPr lang="en-US" dirty="0"/>
              <a:t>History</a:t>
            </a:r>
          </a:p>
          <a:p>
            <a:r>
              <a:rPr lang="en-US" dirty="0"/>
              <a:t>Design Principles</a:t>
            </a:r>
          </a:p>
          <a:p>
            <a:r>
              <a:rPr lang="en-US" dirty="0"/>
              <a:t>System Components</a:t>
            </a:r>
          </a:p>
          <a:p>
            <a:r>
              <a:rPr lang="en-US" dirty="0"/>
              <a:t>Environmental Subsystems </a:t>
            </a:r>
          </a:p>
          <a:p>
            <a:r>
              <a:rPr lang="en-US" dirty="0"/>
              <a:t>File system</a:t>
            </a:r>
          </a:p>
          <a:p>
            <a:r>
              <a:rPr lang="en-US" dirty="0"/>
              <a:t>Networking</a:t>
            </a:r>
          </a:p>
          <a:p>
            <a:r>
              <a:rPr lang="en-US" dirty="0"/>
              <a:t>Programmer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A975-9142-4F87-A2FA-F7CEAB04A66B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038" y="277814"/>
            <a:ext cx="8005762" cy="576262"/>
          </a:xfrm>
        </p:spPr>
        <p:txBody>
          <a:bodyPr>
            <a:normAutofit fontScale="90000"/>
          </a:bodyPr>
          <a:lstStyle/>
          <a:p>
            <a:r>
              <a:rPr lang="en-US"/>
              <a:t>Windows 2000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17563" y="1271589"/>
            <a:ext cx="7664450" cy="52546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32-bit preemptive multitasking operating system for Intel microprocessors</a:t>
            </a:r>
          </a:p>
          <a:p>
            <a:r>
              <a:rPr lang="en-US"/>
              <a:t>Key goals for the system:</a:t>
            </a:r>
          </a:p>
          <a:p>
            <a:pPr lvl="1"/>
            <a:r>
              <a:rPr lang="en-US"/>
              <a:t>portability</a:t>
            </a:r>
          </a:p>
          <a:p>
            <a:pPr lvl="1"/>
            <a:r>
              <a:rPr lang="en-US"/>
              <a:t>security </a:t>
            </a:r>
          </a:p>
          <a:p>
            <a:pPr lvl="1"/>
            <a:r>
              <a:rPr lang="en-US"/>
              <a:t>POSIX compliance </a:t>
            </a:r>
          </a:p>
          <a:p>
            <a:pPr lvl="1"/>
            <a:r>
              <a:rPr lang="en-US"/>
              <a:t>multiprocessor support </a:t>
            </a:r>
          </a:p>
          <a:p>
            <a:pPr lvl="1"/>
            <a:r>
              <a:rPr lang="en-US"/>
              <a:t>extensibility </a:t>
            </a:r>
          </a:p>
          <a:p>
            <a:pPr lvl="1"/>
            <a:r>
              <a:rPr lang="en-US"/>
              <a:t>international support </a:t>
            </a:r>
          </a:p>
          <a:p>
            <a:pPr lvl="1"/>
            <a:r>
              <a:rPr lang="en-US"/>
              <a:t>compatibility with MS-DOS and MS-Windows applications</a:t>
            </a:r>
          </a:p>
          <a:p>
            <a:r>
              <a:rPr lang="en-US"/>
              <a:t>Uses a micro-kernel architecture</a:t>
            </a:r>
          </a:p>
          <a:p>
            <a:r>
              <a:rPr lang="en-US"/>
              <a:t>Available in four versions, Professional, Server, Advanced Server, National Server</a:t>
            </a:r>
          </a:p>
          <a:p>
            <a:r>
              <a:rPr lang="en-US"/>
              <a:t>New version – Windows 2003, is now available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B0E7-F3D3-48E6-BB14-DEE4A4E646E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597"/>
            <a:ext cx="8229600" cy="1143000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690689"/>
            <a:ext cx="7732713" cy="4530725"/>
          </a:xfrm>
        </p:spPr>
        <p:txBody>
          <a:bodyPr>
            <a:normAutofit fontScale="92500"/>
          </a:bodyPr>
          <a:lstStyle/>
          <a:p>
            <a:r>
              <a:rPr lang="en-US" dirty="0"/>
              <a:t>In 1988, Microsoft decided to develop a “new technology” (NT) portable operating system that supported both the OS/2 and POSIX APIs.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Originally, NT was supposed to use the OS/2 API as its native environment but during development NT was changed to use the Win32 API, reflecting the popularity of Windows 3.0.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83C4-DC3F-464F-980E-7C106090C5E3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277814"/>
            <a:ext cx="7421562" cy="576262"/>
          </a:xfrm>
        </p:spPr>
        <p:txBody>
          <a:bodyPr>
            <a:normAutofit fontScale="90000"/>
          </a:bodyPr>
          <a:lstStyle/>
          <a:p>
            <a:r>
              <a:rPr lang="en-US"/>
              <a:t>Design Principles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94613" cy="453072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Extensibility — layered architecture</a:t>
            </a:r>
          </a:p>
          <a:p>
            <a:pPr lvl="1"/>
            <a:r>
              <a:rPr lang="en-US"/>
              <a:t>Executive, which runs in protected mode, provides the basic system services.</a:t>
            </a:r>
          </a:p>
          <a:p>
            <a:pPr lvl="1"/>
            <a:r>
              <a:rPr lang="en-US"/>
              <a:t>On top of the executive, several server subsystems operate in user mode.</a:t>
            </a:r>
          </a:p>
          <a:p>
            <a:pPr lvl="1"/>
            <a:r>
              <a:rPr lang="en-US"/>
              <a:t>Modular structure allows additional environmental subsystems to be added without affecting the executive.</a:t>
            </a:r>
          </a:p>
          <a:p>
            <a:pPr lvl="1"/>
            <a:endParaRPr lang="en-US"/>
          </a:p>
          <a:p>
            <a:r>
              <a:rPr lang="en-US"/>
              <a:t>Portability  —  2000 can be moved from on hardware architecture to another with relatively few changes.</a:t>
            </a:r>
          </a:p>
          <a:p>
            <a:pPr lvl="1"/>
            <a:r>
              <a:rPr lang="en-US"/>
              <a:t>Written in C and C++</a:t>
            </a:r>
          </a:p>
          <a:p>
            <a:pPr lvl="1"/>
            <a:r>
              <a:rPr lang="en-US"/>
              <a:t>Processor-dependent code is isolated in a dynamic link library (DLL) called the “hardware abstraction layer” (HAL).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ECDC-15B1-4235-815A-A361452F474E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550" y="277814"/>
            <a:ext cx="7461250" cy="576262"/>
          </a:xfrm>
        </p:spPr>
        <p:txBody>
          <a:bodyPr>
            <a:normAutofit fontScale="90000"/>
          </a:bodyPr>
          <a:lstStyle/>
          <a:p>
            <a:r>
              <a:rPr lang="en-US"/>
              <a:t>Design Principles (Cont.)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94613" cy="45307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Reliability — 2000 uses hardware protection for virtual memory, and software protection mechanisms for operating system resources.</a:t>
            </a:r>
          </a:p>
          <a:p>
            <a:endParaRPr lang="en-US" sz="800" dirty="0"/>
          </a:p>
          <a:p>
            <a:r>
              <a:rPr lang="en-US" dirty="0"/>
              <a:t>Compatibility — applications that follow the IEEE 1003.1 (POSIX) standard can be complied to run on 2000 without changing the source code.</a:t>
            </a:r>
          </a:p>
          <a:p>
            <a:endParaRPr lang="en-US" sz="800" dirty="0"/>
          </a:p>
          <a:p>
            <a:r>
              <a:rPr lang="en-US" dirty="0"/>
              <a:t>Performance — 2000 subsystems can communicate with one another via high-performance message passing</a:t>
            </a:r>
          </a:p>
          <a:p>
            <a:pPr lvl="1"/>
            <a:r>
              <a:rPr lang="en-US" dirty="0"/>
              <a:t>Preemption of low priority threads enables the system to respond quickly to external events</a:t>
            </a:r>
          </a:p>
          <a:p>
            <a:pPr lvl="1"/>
            <a:r>
              <a:rPr lang="en-US" dirty="0"/>
              <a:t>Designed for symmetrical multiprocessing</a:t>
            </a:r>
          </a:p>
          <a:p>
            <a:pPr lvl="1"/>
            <a:endParaRPr lang="en-US" sz="800" dirty="0"/>
          </a:p>
          <a:p>
            <a:r>
              <a:rPr lang="en-US" dirty="0"/>
              <a:t>International support  — supports different locales via the national language support (NLS) API.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4FA0-E35B-489F-95E3-5BB88171202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7814"/>
            <a:ext cx="7499350" cy="576262"/>
          </a:xfrm>
        </p:spPr>
        <p:txBody>
          <a:bodyPr>
            <a:normAutofit fontScale="90000"/>
          </a:bodyPr>
          <a:lstStyle/>
          <a:p>
            <a:r>
              <a:rPr lang="en-US"/>
              <a:t>2000 Architecture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Layered system of modules</a:t>
            </a:r>
            <a:br>
              <a:rPr lang="en-US"/>
            </a:br>
            <a:endParaRPr lang="en-US"/>
          </a:p>
          <a:p>
            <a:r>
              <a:rPr lang="en-US"/>
              <a:t>Protected mode  —  HAL, kernel, executive</a:t>
            </a:r>
            <a:br>
              <a:rPr lang="en-US"/>
            </a:br>
            <a:endParaRPr lang="en-US"/>
          </a:p>
          <a:p>
            <a:r>
              <a:rPr lang="en-US"/>
              <a:t>User mode  — collection of subsystems</a:t>
            </a:r>
          </a:p>
          <a:p>
            <a:pPr lvl="1"/>
            <a:r>
              <a:rPr lang="en-US"/>
              <a:t>Environmental subsystems emulate different operating systems </a:t>
            </a:r>
          </a:p>
          <a:p>
            <a:pPr lvl="1"/>
            <a:r>
              <a:rPr lang="en-US"/>
              <a:t>Protection subsystems provide security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1AD4-3C7B-4979-AA93-A6F98F32E0EB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026" y="277814"/>
            <a:ext cx="7343775" cy="576262"/>
          </a:xfrm>
        </p:spPr>
        <p:txBody>
          <a:bodyPr>
            <a:normAutofit fontScale="90000"/>
          </a:bodyPr>
          <a:lstStyle/>
          <a:p>
            <a:r>
              <a:rPr lang="en-US"/>
              <a:t>Depiction of 2000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B364-CA59-4EB6-962D-1781D4557FC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4711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6064" y="1177926"/>
            <a:ext cx="6178550" cy="4926013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2437</TotalTime>
  <Words>1489</Words>
  <Application>Microsoft Office PowerPoint</Application>
  <PresentationFormat>On-screen Show (4:3)</PresentationFormat>
  <Paragraphs>296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         Topic 30th : Case Studies-Windows 2000</vt:lpstr>
      <vt:lpstr>Topics To Be Covered</vt:lpstr>
      <vt:lpstr>Windows 2000</vt:lpstr>
      <vt:lpstr>History</vt:lpstr>
      <vt:lpstr>Design Principles</vt:lpstr>
      <vt:lpstr>Design Principles (Cont.)</vt:lpstr>
      <vt:lpstr>2000 Architecture</vt:lpstr>
      <vt:lpstr>Depiction of 2000 Architecture</vt:lpstr>
      <vt:lpstr>System Components — Kernel</vt:lpstr>
      <vt:lpstr>Kernel — Process and Threads</vt:lpstr>
      <vt:lpstr>Kernel — Scheduling</vt:lpstr>
      <vt:lpstr>Kernel — Scheduling (Cont.) </vt:lpstr>
      <vt:lpstr>Kernel — Trap Handling</vt:lpstr>
      <vt:lpstr>Executive — Object Manager</vt:lpstr>
      <vt:lpstr>Executive — Naming Objects</vt:lpstr>
      <vt:lpstr>Executive — Process Manager</vt:lpstr>
      <vt:lpstr>Executive — I/O Manager</vt:lpstr>
      <vt:lpstr>File I/O</vt:lpstr>
      <vt:lpstr>Executive — Security Reference Monitor</vt:lpstr>
      <vt:lpstr>Executive – Plug-and-Play Manager</vt:lpstr>
      <vt:lpstr>Networking — Protocols</vt:lpstr>
      <vt:lpstr>Access to a Remote File</vt:lpstr>
      <vt:lpstr>Summary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209</cp:revision>
  <cp:lastPrinted>2001-07-05T20:39:18Z</cp:lastPrinted>
  <dcterms:created xsi:type="dcterms:W3CDTF">1999-08-24T20:48:59Z</dcterms:created>
  <dcterms:modified xsi:type="dcterms:W3CDTF">2023-06-20T05:12:18Z</dcterms:modified>
</cp:coreProperties>
</file>