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84" r:id="rId1"/>
  </p:sldMasterIdLst>
  <p:notesMasterIdLst>
    <p:notesMasterId r:id="rId27"/>
  </p:notesMasterIdLst>
  <p:handoutMasterIdLst>
    <p:handoutMasterId r:id="rId28"/>
  </p:handoutMasterIdLst>
  <p:sldIdLst>
    <p:sldId id="333" r:id="rId2"/>
    <p:sldId id="330" r:id="rId3"/>
    <p:sldId id="265" r:id="rId4"/>
    <p:sldId id="266" r:id="rId5"/>
    <p:sldId id="267" r:id="rId6"/>
    <p:sldId id="268" r:id="rId7"/>
    <p:sldId id="269" r:id="rId8"/>
    <p:sldId id="270" r:id="rId9"/>
    <p:sldId id="271" r:id="rId10"/>
    <p:sldId id="272" r:id="rId11"/>
    <p:sldId id="304" r:id="rId12"/>
    <p:sldId id="273" r:id="rId13"/>
    <p:sldId id="274" r:id="rId14"/>
    <p:sldId id="275" r:id="rId15"/>
    <p:sldId id="276" r:id="rId16"/>
    <p:sldId id="277" r:id="rId17"/>
    <p:sldId id="281" r:id="rId18"/>
    <p:sldId id="283" r:id="rId19"/>
    <p:sldId id="317" r:id="rId20"/>
    <p:sldId id="284" r:id="rId21"/>
    <p:sldId id="323" r:id="rId22"/>
    <p:sldId id="295" r:id="rId23"/>
    <p:sldId id="301" r:id="rId24"/>
    <p:sldId id="331" r:id="rId25"/>
    <p:sldId id="332" r:id="rId26"/>
  </p:sldIdLst>
  <p:sldSz cx="9144000" cy="6858000" type="screen4x3"/>
  <p:notesSz cx="7315200" cy="9601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177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354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532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709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5886" algn="l" defTabSz="914354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063" algn="l" defTabSz="914354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240" algn="l" defTabSz="914354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417" algn="l" defTabSz="914354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66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31" autoAdjust="0"/>
    <p:restoredTop sz="94671" autoAdjust="0"/>
  </p:normalViewPr>
  <p:slideViewPr>
    <p:cSldViewPr snapToGrid="0">
      <p:cViewPr varScale="1">
        <p:scale>
          <a:sx n="69" d="100"/>
          <a:sy n="69" d="100"/>
        </p:scale>
        <p:origin x="-1410" y="-102"/>
      </p:cViewPr>
      <p:guideLst>
        <p:guide orient="horz" pos="801"/>
        <p:guide pos="515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206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577" tIns="45789" rIns="91577" bIns="45789" numCol="1" anchor="ctr" anchorCtr="0" compatLnSpc="1">
            <a:prstTxWarp prst="textNoShape">
              <a:avLst/>
            </a:prstTxWarp>
          </a:bodyPr>
          <a:lstStyle>
            <a:lvl1pPr defTabSz="915988">
              <a:defRPr sz="1200">
                <a:latin typeface="Helvetica" pitchFamily="34" charset="0"/>
              </a:defRPr>
            </a:lvl1pPr>
          </a:lstStyle>
          <a:p>
            <a:endParaRPr lang="en-US"/>
          </a:p>
        </p:txBody>
      </p:sp>
      <p:sp>
        <p:nvSpPr>
          <p:cNvPr id="1034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22738" y="0"/>
            <a:ext cx="32051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577" tIns="45789" rIns="91577" bIns="45789" numCol="1" anchor="ctr" anchorCtr="0" compatLnSpc="1">
            <a:prstTxWarp prst="textNoShape">
              <a:avLst/>
            </a:prstTxWarp>
          </a:bodyPr>
          <a:lstStyle>
            <a:lvl1pPr algn="r" defTabSz="915988">
              <a:defRPr sz="1200">
                <a:latin typeface="Helvetica" pitchFamily="34" charset="0"/>
              </a:defRPr>
            </a:lvl1pPr>
          </a:lstStyle>
          <a:p>
            <a:endParaRPr lang="en-US"/>
          </a:p>
        </p:txBody>
      </p:sp>
      <p:sp>
        <p:nvSpPr>
          <p:cNvPr id="1034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56700"/>
            <a:ext cx="3206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577" tIns="45789" rIns="91577" bIns="45789" numCol="1" anchor="b" anchorCtr="0" compatLnSpc="1">
            <a:prstTxWarp prst="textNoShape">
              <a:avLst/>
            </a:prstTxWarp>
          </a:bodyPr>
          <a:lstStyle>
            <a:lvl1pPr defTabSz="915988">
              <a:defRPr sz="1200">
                <a:latin typeface="Helvetica" pitchFamily="34" charset="0"/>
              </a:defRPr>
            </a:lvl1pPr>
          </a:lstStyle>
          <a:p>
            <a:endParaRPr lang="en-US"/>
          </a:p>
        </p:txBody>
      </p:sp>
      <p:sp>
        <p:nvSpPr>
          <p:cNvPr id="1034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22738" y="9156700"/>
            <a:ext cx="32051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577" tIns="45789" rIns="91577" bIns="45789" numCol="1" anchor="b" anchorCtr="0" compatLnSpc="1">
            <a:prstTxWarp prst="textNoShape">
              <a:avLst/>
            </a:prstTxWarp>
          </a:bodyPr>
          <a:lstStyle>
            <a:lvl1pPr algn="r" defTabSz="915988">
              <a:defRPr sz="1200">
                <a:latin typeface="Helvetica" pitchFamily="34" charset="0"/>
              </a:defRPr>
            </a:lvl1pPr>
          </a:lstStyle>
          <a:p>
            <a:fld id="{299DBCD9-38E2-4BBC-BA62-B84B0428EB7B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8650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6660" tIns="48329" rIns="96660" bIns="48329" numCol="1" anchor="ctr" anchorCtr="0" compatLnSpc="1">
            <a:prstTxWarp prst="textNoShape">
              <a:avLst/>
            </a:prstTxWarp>
          </a:bodyPr>
          <a:lstStyle>
            <a:lvl1pPr defTabSz="966788">
              <a:defRPr sz="13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6550" y="0"/>
            <a:ext cx="3168650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6660" tIns="48329" rIns="96660" bIns="48329" numCol="1" anchor="ctr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61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725" y="4560888"/>
            <a:ext cx="5365750" cy="431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6660" tIns="48329" rIns="96660" bIns="48329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1775"/>
            <a:ext cx="3168650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6660" tIns="48329" rIns="96660" bIns="48329" numCol="1" anchor="b" anchorCtr="0" compatLnSpc="1">
            <a:prstTxWarp prst="textNoShape">
              <a:avLst/>
            </a:prstTxWarp>
          </a:bodyPr>
          <a:lstStyle>
            <a:lvl1pPr defTabSz="966788">
              <a:defRPr sz="13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6550" y="9121775"/>
            <a:ext cx="3168650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6660" tIns="48329" rIns="96660" bIns="48329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latin typeface="Times New Roman" pitchFamily="18" charset="0"/>
              </a:defRPr>
            </a:lvl1pPr>
          </a:lstStyle>
          <a:p>
            <a:fld id="{E29D4CB8-D036-4F2D-BA67-177037672567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177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354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532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709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5886" algn="l" defTabSz="9143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063" algn="l" defTabSz="9143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240" algn="l" defTabSz="9143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417" algn="l" defTabSz="9143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2E994C4-D6FC-43E4-8ED2-FCBE43D88637}" type="slidenum">
              <a:rPr lang="en-US"/>
              <a:pPr/>
              <a:t>3</a:t>
            </a:fld>
            <a:endParaRPr lang="en-US"/>
          </a:p>
        </p:txBody>
      </p:sp>
      <p:sp>
        <p:nvSpPr>
          <p:cNvPr id="1300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0725"/>
            <a:ext cx="4800600" cy="3600450"/>
          </a:xfrm>
          <a:ln/>
        </p:spPr>
      </p:sp>
      <p:sp>
        <p:nvSpPr>
          <p:cNvPr id="1300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DD089D5-A23F-4DB2-8656-BF3D746EB3A2}" type="slidenum">
              <a:rPr lang="en-US"/>
              <a:pPr/>
              <a:t>12</a:t>
            </a:fld>
            <a:endParaRPr lang="en-US"/>
          </a:p>
        </p:txBody>
      </p:sp>
      <p:sp>
        <p:nvSpPr>
          <p:cNvPr id="139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0725"/>
            <a:ext cx="4800600" cy="3600450"/>
          </a:xfrm>
          <a:ln/>
        </p:spPr>
      </p:sp>
      <p:sp>
        <p:nvSpPr>
          <p:cNvPr id="139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1A37BDE-8F24-4BBA-BC13-B5DC171EFC0F}" type="slidenum">
              <a:rPr lang="en-US"/>
              <a:pPr/>
              <a:t>13</a:t>
            </a:fld>
            <a:endParaRPr lang="en-US"/>
          </a:p>
        </p:txBody>
      </p:sp>
      <p:sp>
        <p:nvSpPr>
          <p:cNvPr id="1402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0725"/>
            <a:ext cx="4800600" cy="3600450"/>
          </a:xfrm>
          <a:ln/>
        </p:spPr>
      </p:sp>
      <p:sp>
        <p:nvSpPr>
          <p:cNvPr id="140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147611A-C31C-45C0-B2D4-444974564784}" type="slidenum">
              <a:rPr lang="en-US"/>
              <a:pPr/>
              <a:t>14</a:t>
            </a:fld>
            <a:endParaRPr lang="en-US"/>
          </a:p>
        </p:txBody>
      </p:sp>
      <p:sp>
        <p:nvSpPr>
          <p:cNvPr id="1423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0725"/>
            <a:ext cx="4800600" cy="3600450"/>
          </a:xfrm>
          <a:ln/>
        </p:spPr>
      </p:sp>
      <p:sp>
        <p:nvSpPr>
          <p:cNvPr id="142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3238807-001C-4BC7-B84C-C171CAC09EE0}" type="slidenum">
              <a:rPr lang="en-US"/>
              <a:pPr/>
              <a:t>15</a:t>
            </a:fld>
            <a:endParaRPr lang="en-US"/>
          </a:p>
        </p:txBody>
      </p:sp>
      <p:sp>
        <p:nvSpPr>
          <p:cNvPr id="143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0725"/>
            <a:ext cx="4800600" cy="3600450"/>
          </a:xfrm>
          <a:ln/>
        </p:spPr>
      </p:sp>
      <p:sp>
        <p:nvSpPr>
          <p:cNvPr id="143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CE08651-6802-49F7-A9C5-F530C8CBC3BA}" type="slidenum">
              <a:rPr lang="en-US"/>
              <a:pPr/>
              <a:t>16</a:t>
            </a:fld>
            <a:endParaRPr lang="en-US"/>
          </a:p>
        </p:txBody>
      </p:sp>
      <p:sp>
        <p:nvSpPr>
          <p:cNvPr id="144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0725"/>
            <a:ext cx="4800600" cy="3600450"/>
          </a:xfrm>
          <a:ln/>
        </p:spPr>
      </p:sp>
      <p:sp>
        <p:nvSpPr>
          <p:cNvPr id="144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19BF187-FABD-4A80-971C-4E250BF40F40}" type="slidenum">
              <a:rPr lang="en-US"/>
              <a:pPr/>
              <a:t>17</a:t>
            </a:fld>
            <a:endParaRPr lang="en-US"/>
          </a:p>
        </p:txBody>
      </p:sp>
      <p:sp>
        <p:nvSpPr>
          <p:cNvPr id="150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0725"/>
            <a:ext cx="4800600" cy="3600450"/>
          </a:xfrm>
          <a:ln/>
        </p:spPr>
      </p:sp>
      <p:sp>
        <p:nvSpPr>
          <p:cNvPr id="150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9918F60-3BBB-4EDA-BB96-C944DA35E819}" type="slidenum">
              <a:rPr lang="en-US"/>
              <a:pPr/>
              <a:t>18</a:t>
            </a:fld>
            <a:endParaRPr lang="en-US"/>
          </a:p>
        </p:txBody>
      </p:sp>
      <p:sp>
        <p:nvSpPr>
          <p:cNvPr id="152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0725"/>
            <a:ext cx="4800600" cy="3600450"/>
          </a:xfrm>
          <a:ln/>
        </p:spPr>
      </p:sp>
      <p:sp>
        <p:nvSpPr>
          <p:cNvPr id="152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9D4AED4-0B6A-494E-B3C2-31C8E7B35CD9}" type="slidenum">
              <a:rPr lang="en-US"/>
              <a:pPr/>
              <a:t>19</a:t>
            </a:fld>
            <a:endParaRPr lang="en-US"/>
          </a:p>
        </p:txBody>
      </p:sp>
      <p:sp>
        <p:nvSpPr>
          <p:cNvPr id="153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0725"/>
            <a:ext cx="4800600" cy="3600450"/>
          </a:xfrm>
          <a:ln/>
        </p:spPr>
      </p:sp>
      <p:sp>
        <p:nvSpPr>
          <p:cNvPr id="153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BF343FE-AE31-4869-9A91-B6907BB4B0E5}" type="slidenum">
              <a:rPr lang="en-US"/>
              <a:pPr/>
              <a:t>20</a:t>
            </a:fld>
            <a:endParaRPr lang="en-US"/>
          </a:p>
        </p:txBody>
      </p:sp>
      <p:sp>
        <p:nvSpPr>
          <p:cNvPr id="154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0725"/>
            <a:ext cx="4800600" cy="3600450"/>
          </a:xfrm>
          <a:ln/>
        </p:spPr>
      </p:sp>
      <p:sp>
        <p:nvSpPr>
          <p:cNvPr id="154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009C856-006B-4231-A0DB-794F24C76C0F}" type="slidenum">
              <a:rPr lang="en-US"/>
              <a:pPr/>
              <a:t>21</a:t>
            </a:fld>
            <a:endParaRPr lang="en-US"/>
          </a:p>
        </p:txBody>
      </p:sp>
      <p:sp>
        <p:nvSpPr>
          <p:cNvPr id="155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0725"/>
            <a:ext cx="4800600" cy="3600450"/>
          </a:xfrm>
          <a:ln/>
        </p:spPr>
      </p:sp>
      <p:sp>
        <p:nvSpPr>
          <p:cNvPr id="155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FBF3947-5F79-4DE6-959D-B6C6AAD06E80}" type="slidenum">
              <a:rPr lang="en-US"/>
              <a:pPr/>
              <a:t>4</a:t>
            </a:fld>
            <a:endParaRPr lang="en-US"/>
          </a:p>
        </p:txBody>
      </p:sp>
      <p:sp>
        <p:nvSpPr>
          <p:cNvPr id="1310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0725"/>
            <a:ext cx="4800600" cy="3600450"/>
          </a:xfrm>
          <a:ln/>
        </p:spPr>
      </p:sp>
      <p:sp>
        <p:nvSpPr>
          <p:cNvPr id="131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935E540-F857-49A9-9C1E-71A7A74D838A}" type="slidenum">
              <a:rPr lang="en-US"/>
              <a:pPr/>
              <a:t>22</a:t>
            </a:fld>
            <a:endParaRPr lang="en-US"/>
          </a:p>
        </p:txBody>
      </p:sp>
      <p:sp>
        <p:nvSpPr>
          <p:cNvPr id="173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0725"/>
            <a:ext cx="4800600" cy="3600450"/>
          </a:xfrm>
          <a:ln/>
        </p:spPr>
      </p:sp>
      <p:sp>
        <p:nvSpPr>
          <p:cNvPr id="173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DF53796-B5BA-4DD9-8060-2F84CCF77923}" type="slidenum">
              <a:rPr lang="en-US"/>
              <a:pPr/>
              <a:t>23</a:t>
            </a:fld>
            <a:endParaRPr lang="en-US"/>
          </a:p>
        </p:txBody>
      </p:sp>
      <p:sp>
        <p:nvSpPr>
          <p:cNvPr id="1792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0725"/>
            <a:ext cx="4800600" cy="3600450"/>
          </a:xfrm>
          <a:ln/>
        </p:spPr>
      </p:sp>
      <p:sp>
        <p:nvSpPr>
          <p:cNvPr id="1792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7C9275F-B598-47C3-ACE0-08E7C428550D}" type="slidenum">
              <a:rPr lang="en-US"/>
              <a:pPr/>
              <a:t>5</a:t>
            </a:fld>
            <a:endParaRPr lang="en-US"/>
          </a:p>
        </p:txBody>
      </p:sp>
      <p:sp>
        <p:nvSpPr>
          <p:cNvPr id="1320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0725"/>
            <a:ext cx="4800600" cy="3600450"/>
          </a:xfrm>
          <a:ln/>
        </p:spPr>
      </p:sp>
      <p:sp>
        <p:nvSpPr>
          <p:cNvPr id="132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4EE8624-5672-4CD5-88E7-A9A300489186}" type="slidenum">
              <a:rPr lang="en-US"/>
              <a:pPr/>
              <a:t>6</a:t>
            </a:fld>
            <a:endParaRPr lang="en-US"/>
          </a:p>
        </p:txBody>
      </p:sp>
      <p:sp>
        <p:nvSpPr>
          <p:cNvPr id="133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0725"/>
            <a:ext cx="4800600" cy="3600450"/>
          </a:xfrm>
          <a:ln/>
        </p:spPr>
      </p:sp>
      <p:sp>
        <p:nvSpPr>
          <p:cNvPr id="133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2ADD969-5E2F-426B-B9F7-59C0E3CAF965}" type="slidenum">
              <a:rPr lang="en-US"/>
              <a:pPr/>
              <a:t>7</a:t>
            </a:fld>
            <a:endParaRPr lang="en-US"/>
          </a:p>
        </p:txBody>
      </p:sp>
      <p:sp>
        <p:nvSpPr>
          <p:cNvPr id="134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0725"/>
            <a:ext cx="4800600" cy="3600450"/>
          </a:xfrm>
          <a:ln/>
        </p:spPr>
      </p:sp>
      <p:sp>
        <p:nvSpPr>
          <p:cNvPr id="134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2BCF0CE-FEF1-48EF-BBA2-DEE8627CE66A}" type="slidenum">
              <a:rPr lang="en-US"/>
              <a:pPr/>
              <a:t>8</a:t>
            </a:fld>
            <a:endParaRPr lang="en-US"/>
          </a:p>
        </p:txBody>
      </p:sp>
      <p:sp>
        <p:nvSpPr>
          <p:cNvPr id="135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0725"/>
            <a:ext cx="4800600" cy="3600450"/>
          </a:xfrm>
          <a:ln/>
        </p:spPr>
      </p:sp>
      <p:sp>
        <p:nvSpPr>
          <p:cNvPr id="135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F015406-C87C-4FBC-97AF-94136462E417}" type="slidenum">
              <a:rPr lang="en-US"/>
              <a:pPr/>
              <a:t>9</a:t>
            </a:fld>
            <a:endParaRPr lang="en-US"/>
          </a:p>
        </p:txBody>
      </p:sp>
      <p:sp>
        <p:nvSpPr>
          <p:cNvPr id="136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0725"/>
            <a:ext cx="4800600" cy="3600450"/>
          </a:xfrm>
          <a:ln/>
        </p:spPr>
      </p:sp>
      <p:sp>
        <p:nvSpPr>
          <p:cNvPr id="136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52E8A15-F3DF-49FE-873C-48C75F67071E}" type="slidenum">
              <a:rPr lang="en-US"/>
              <a:pPr/>
              <a:t>10</a:t>
            </a:fld>
            <a:endParaRPr lang="en-US"/>
          </a:p>
        </p:txBody>
      </p:sp>
      <p:sp>
        <p:nvSpPr>
          <p:cNvPr id="1372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0725"/>
            <a:ext cx="4800600" cy="3600450"/>
          </a:xfrm>
          <a:ln/>
        </p:spPr>
      </p:sp>
      <p:sp>
        <p:nvSpPr>
          <p:cNvPr id="137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B8524F4-7D75-464A-A59D-C4C92B1B85AA}" type="slidenum">
              <a:rPr lang="en-US"/>
              <a:pPr/>
              <a:t>11</a:t>
            </a:fld>
            <a:endParaRPr lang="en-US"/>
          </a:p>
        </p:txBody>
      </p:sp>
      <p:sp>
        <p:nvSpPr>
          <p:cNvPr id="138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0725"/>
            <a:ext cx="4800600" cy="3600450"/>
          </a:xfrm>
          <a:ln/>
        </p:spPr>
      </p:sp>
      <p:sp>
        <p:nvSpPr>
          <p:cNvPr id="138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30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8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E8414-727B-47F3-A7BB-29B3376D50C5}" type="datetime1">
              <a:rPr lang="en-US" smtClean="0"/>
              <a:pPr/>
              <a:t>20/06/2023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en-US" smtClean="0"/>
              <a:t>RIMT-IET</a:t>
            </a:r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8CDCE-4F9B-4062-BF23-4E8BBE438624}" type="datetime1">
              <a:rPr lang="en-US" smtClean="0"/>
              <a:pPr/>
              <a:t>20/06/2023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en-US" smtClean="0"/>
              <a:t>RIMT-IET</a:t>
            </a:r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3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3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2CD4B-AFB3-4355-A3E0-3B17DF3D5946}" type="datetime1">
              <a:rPr lang="en-US" smtClean="0"/>
              <a:pPr/>
              <a:t>20/06/2023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en-US" smtClean="0"/>
              <a:t>RIMT-IET</a:t>
            </a:r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1C1ED-8BE5-4F30-B99C-C5D4DA7D7DE8}" type="datetime1">
              <a:rPr lang="en-US" smtClean="0"/>
              <a:pPr/>
              <a:t>20/06/2023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en-US" smtClean="0"/>
              <a:t>RIMT-IET</a:t>
            </a:r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5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3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70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88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06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24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41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7676E-2C39-437E-ABB3-C1C69C29F5D9}" type="datetime1">
              <a:rPr lang="en-US" smtClean="0"/>
              <a:pPr/>
              <a:t>20/06/2023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en-US" smtClean="0"/>
              <a:t>RIMT-IET</a:t>
            </a:r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5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5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457D2-10FA-4015-B9A7-EB98110195E6}" type="datetime1">
              <a:rPr lang="en-US" smtClean="0"/>
              <a:pPr/>
              <a:t>20/06/2023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en-US" smtClean="0"/>
              <a:t>RIMT-IET</a:t>
            </a:r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77" indent="0">
              <a:buNone/>
              <a:defRPr sz="2000" b="1"/>
            </a:lvl2pPr>
            <a:lvl3pPr marL="914354" indent="0">
              <a:buNone/>
              <a:defRPr sz="1800" b="1"/>
            </a:lvl3pPr>
            <a:lvl4pPr marL="1371532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3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7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8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77" indent="0">
              <a:buNone/>
              <a:defRPr sz="2000" b="1"/>
            </a:lvl2pPr>
            <a:lvl3pPr marL="914354" indent="0">
              <a:buNone/>
              <a:defRPr sz="1800" b="1"/>
            </a:lvl3pPr>
            <a:lvl4pPr marL="1371532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3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7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8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AFC0B-6065-4D8D-B2D0-F033EFCA82CE}" type="datetime1">
              <a:rPr lang="en-US" smtClean="0"/>
              <a:pPr/>
              <a:t>20/06/2023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en-US" smtClean="0"/>
              <a:t>RIMT-IET</a:t>
            </a:r>
            <a:endParaRPr kumimoji="0"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5CAFC9-1EDB-4F2C-9716-661D56E5CCD9}" type="datetime1">
              <a:rPr lang="en-US" smtClean="0"/>
              <a:pPr/>
              <a:t>20/06/2023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en-US" smtClean="0"/>
              <a:t>RIMT-IET</a:t>
            </a:r>
            <a:endParaRPr kumimoji="0"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4F72D-9B06-4B5C-9A08-5BDD34F25F43}" type="datetime1">
              <a:rPr lang="en-US" smtClean="0"/>
              <a:pPr/>
              <a:t>20/06/2023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en-US" smtClean="0"/>
              <a:t>RIMT-IET</a:t>
            </a:r>
            <a:endParaRPr kumimoji="0"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3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5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3" y="1435104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177" indent="0">
              <a:buNone/>
              <a:defRPr sz="1200"/>
            </a:lvl2pPr>
            <a:lvl3pPr marL="914354" indent="0">
              <a:buNone/>
              <a:defRPr sz="1000"/>
            </a:lvl3pPr>
            <a:lvl4pPr marL="1371532" indent="0">
              <a:buNone/>
              <a:defRPr sz="900"/>
            </a:lvl4pPr>
            <a:lvl5pPr marL="1828709" indent="0">
              <a:buNone/>
              <a:defRPr sz="900"/>
            </a:lvl5pPr>
            <a:lvl6pPr marL="2285886" indent="0">
              <a:buNone/>
              <a:defRPr sz="900"/>
            </a:lvl6pPr>
            <a:lvl7pPr marL="2743063" indent="0">
              <a:buNone/>
              <a:defRPr sz="900"/>
            </a:lvl7pPr>
            <a:lvl8pPr marL="3200240" indent="0">
              <a:buNone/>
              <a:defRPr sz="900"/>
            </a:lvl8pPr>
            <a:lvl9pPr marL="3657417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6FC7D-E46B-4400-ACEB-77FF279D8756}" type="datetime1">
              <a:rPr lang="en-US" smtClean="0"/>
              <a:pPr/>
              <a:t>20/06/2023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en-US" smtClean="0"/>
              <a:t>RIMT-IET</a:t>
            </a:r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177" indent="0">
              <a:buNone/>
              <a:defRPr sz="2800"/>
            </a:lvl2pPr>
            <a:lvl3pPr marL="914354" indent="0">
              <a:buNone/>
              <a:defRPr sz="2400"/>
            </a:lvl3pPr>
            <a:lvl4pPr marL="1371532" indent="0">
              <a:buNone/>
              <a:defRPr sz="2000"/>
            </a:lvl4pPr>
            <a:lvl5pPr marL="1828709" indent="0">
              <a:buNone/>
              <a:defRPr sz="2000"/>
            </a:lvl5pPr>
            <a:lvl6pPr marL="2285886" indent="0">
              <a:buNone/>
              <a:defRPr sz="2000"/>
            </a:lvl6pPr>
            <a:lvl7pPr marL="2743063" indent="0">
              <a:buNone/>
              <a:defRPr sz="2000"/>
            </a:lvl7pPr>
            <a:lvl8pPr marL="3200240" indent="0">
              <a:buNone/>
              <a:defRPr sz="2000"/>
            </a:lvl8pPr>
            <a:lvl9pPr marL="3657417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177" indent="0">
              <a:buNone/>
              <a:defRPr sz="1200"/>
            </a:lvl2pPr>
            <a:lvl3pPr marL="914354" indent="0">
              <a:buNone/>
              <a:defRPr sz="1000"/>
            </a:lvl3pPr>
            <a:lvl4pPr marL="1371532" indent="0">
              <a:buNone/>
              <a:defRPr sz="900"/>
            </a:lvl4pPr>
            <a:lvl5pPr marL="1828709" indent="0">
              <a:buNone/>
              <a:defRPr sz="900"/>
            </a:lvl5pPr>
            <a:lvl6pPr marL="2285886" indent="0">
              <a:buNone/>
              <a:defRPr sz="900"/>
            </a:lvl6pPr>
            <a:lvl7pPr marL="2743063" indent="0">
              <a:buNone/>
              <a:defRPr sz="900"/>
            </a:lvl7pPr>
            <a:lvl8pPr marL="3200240" indent="0">
              <a:buNone/>
              <a:defRPr sz="900"/>
            </a:lvl8pPr>
            <a:lvl9pPr marL="3657417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B2454-BAE2-4A61-A6D0-AAD8B3D7AEA6}" type="datetime1">
              <a:rPr lang="en-US" smtClean="0"/>
              <a:pPr/>
              <a:t>20/06/2023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en-US" smtClean="0"/>
              <a:t>RIMT-IET</a:t>
            </a:r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35" tIns="45718" rIns="91435" bIns="45718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5"/>
            <a:ext cx="8229600" cy="4525963"/>
          </a:xfrm>
          <a:prstGeom prst="rect">
            <a:avLst/>
          </a:prstGeom>
        </p:spPr>
        <p:txBody>
          <a:bodyPr vert="horz" lIns="91435" tIns="45718" rIns="91435" bIns="45718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5"/>
            <a:ext cx="2133600" cy="365125"/>
          </a:xfrm>
          <a:prstGeom prst="rect">
            <a:avLst/>
          </a:prstGeom>
        </p:spPr>
        <p:txBody>
          <a:bodyPr vert="horz" lIns="91435" tIns="45718" rIns="91435" bIns="45718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16287C-7C50-4442-9D18-DE5A2F55B69E}" type="datetime1">
              <a:rPr lang="en-US" smtClean="0"/>
              <a:pPr/>
              <a:t>20/06/2023</a:t>
            </a:fld>
            <a:endParaRPr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5"/>
            <a:ext cx="2895600" cy="365125"/>
          </a:xfrm>
          <a:prstGeom prst="rect">
            <a:avLst/>
          </a:prstGeom>
        </p:spPr>
        <p:txBody>
          <a:bodyPr vert="horz" lIns="91435" tIns="45718" rIns="91435" bIns="45718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l" eaLnBrk="1" latinLnBrk="0" hangingPunct="1"/>
            <a:r>
              <a:rPr kumimoji="0" lang="en-US" smtClean="0">
                <a:solidFill>
                  <a:schemeClr val="tx2">
                    <a:shade val="90000"/>
                  </a:schemeClr>
                </a:solidFill>
              </a:rPr>
              <a:t>RIMT-IET</a:t>
            </a:r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5"/>
            <a:ext cx="2133600" cy="365125"/>
          </a:xfrm>
          <a:prstGeom prst="rect">
            <a:avLst/>
          </a:prstGeom>
        </p:spPr>
        <p:txBody>
          <a:bodyPr vert="horz" lIns="91435" tIns="45718" rIns="91435" bIns="45718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/>
  <p:txStyles>
    <p:titleStyle>
      <a:lvl1pPr algn="ctr" defTabSz="914354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83" indent="-342883" algn="l" defTabSz="914354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13" indent="-285736" algn="l" defTabSz="914354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43" indent="-228589" algn="l" defTabSz="914354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20" indent="-228589" algn="l" defTabSz="914354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297" indent="-228589" algn="l" defTabSz="914354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74" indent="-228589" algn="l" defTabSz="914354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51" indent="-228589" algn="l" defTabSz="914354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29" indent="-228589" algn="l" defTabSz="914354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06" indent="-228589" algn="l" defTabSz="914354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77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54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32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09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86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63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40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17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28650" y="762000"/>
            <a:ext cx="7884876" cy="2286000"/>
          </a:xfrm>
        </p:spPr>
        <p:txBody>
          <a:bodyPr>
            <a:normAutofit fontScale="90000"/>
          </a:bodyPr>
          <a:lstStyle/>
          <a:p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4000" dirty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US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>Operating System/ BTCS-2401</a:t>
            </a:r>
            <a:r>
              <a:rPr lang="en-IN" b="1" dirty="0" smtClean="0"/>
              <a:t/>
            </a:r>
            <a:br>
              <a:rPr lang="en-IN" b="1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pic>
        <p:nvPicPr>
          <p:cNvPr id="12" name="Picture 2" descr="RIMT University">
            <a:extLst>
              <a:ext uri="{FF2B5EF4-FFF2-40B4-BE49-F238E27FC236}">
                <a16:creationId xmlns="" xmlns:a16="http://schemas.microsoft.com/office/drawing/2014/main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Footer Placeholder 4">
            <a:extLst>
              <a:ext uri="{FF2B5EF4-FFF2-40B4-BE49-F238E27FC236}">
                <a16:creationId xmlns="" xmlns:a16="http://schemas.microsoft.com/office/drawing/2014/main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5125445" y="6392864"/>
            <a:ext cx="4018557" cy="365125"/>
          </a:xfrm>
          <a:prstGeom prst="rect">
            <a:avLst/>
          </a:prstGeom>
        </p:spPr>
        <p:txBody>
          <a:bodyPr vert="horz" lIns="91431" tIns="45716" rIns="91431" bIns="45716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Computer Science &amp;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10" name="Title 3"/>
          <p:cNvSpPr txBox="1">
            <a:spLocks/>
          </p:cNvSpPr>
          <p:nvPr/>
        </p:nvSpPr>
        <p:spPr>
          <a:xfrm>
            <a:off x="5467350" y="4038600"/>
            <a:ext cx="3469616" cy="1447800"/>
          </a:xfrm>
          <a:prstGeom prst="rect">
            <a:avLst/>
          </a:prstGeom>
        </p:spPr>
        <p:txBody>
          <a:bodyPr vert="horz" lIns="91431" tIns="45716" rIns="91431" bIns="45716" rtlCol="0" anchor="ctr">
            <a:normAutofit fontScale="5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4000" dirty="0"/>
              <a:t>Prepared by</a:t>
            </a:r>
            <a:r>
              <a:rPr lang="en-IN" sz="4000" dirty="0" smtClean="0"/>
              <a:t>: Er. Jasdeep Singh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11" name="Title 3"/>
          <p:cNvSpPr txBox="1">
            <a:spLocks/>
          </p:cNvSpPr>
          <p:nvPr/>
        </p:nvSpPr>
        <p:spPr>
          <a:xfrm>
            <a:off x="742950" y="2590800"/>
            <a:ext cx="5114934" cy="1447800"/>
          </a:xfrm>
          <a:prstGeom prst="rect">
            <a:avLst/>
          </a:prstGeom>
        </p:spPr>
        <p:txBody>
          <a:bodyPr vert="horz" lIns="91431" tIns="45716" rIns="91431" bIns="45716" rtlCol="0" anchor="ctr">
            <a:normAutofit fontScale="2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70000"/>
              </a:lnSpc>
            </a:pPr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9600" dirty="0" smtClean="0">
                <a:solidFill>
                  <a:srgbClr val="7030A0"/>
                </a:solidFill>
                <a:latin typeface="+mn-lt"/>
              </a:rPr>
              <a:t/>
            </a:r>
            <a:br>
              <a:rPr lang="en-IN" sz="9600" dirty="0" smtClean="0">
                <a:solidFill>
                  <a:srgbClr val="7030A0"/>
                </a:solidFill>
                <a:latin typeface="+mn-lt"/>
              </a:rPr>
            </a:br>
            <a:r>
              <a:rPr lang="en-US" sz="9600" dirty="0">
                <a:latin typeface="+mn-lt"/>
              </a:rPr>
              <a:t>Course Name</a:t>
            </a:r>
            <a:r>
              <a:rPr lang="en-US" sz="9600" dirty="0" smtClean="0">
                <a:latin typeface="+mn-lt"/>
              </a:rPr>
              <a:t>: B.Tech CSE</a:t>
            </a:r>
            <a:r>
              <a:rPr lang="en-US" sz="9600" dirty="0">
                <a:latin typeface="+mn-lt"/>
              </a:rPr>
              <a:t/>
            </a:r>
            <a:br>
              <a:rPr lang="en-US" sz="9600" dirty="0">
                <a:latin typeface="+mn-lt"/>
              </a:rPr>
            </a:br>
            <a:r>
              <a:rPr lang="en-US" sz="9600" dirty="0">
                <a:latin typeface="+mn-lt"/>
              </a:rPr>
              <a:t>Semester</a:t>
            </a:r>
            <a:r>
              <a:rPr lang="en-US" sz="9600" dirty="0" smtClean="0">
                <a:latin typeface="+mn-lt"/>
              </a:rPr>
              <a:t>: 4th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20" name="Rectangle 19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1</a:t>
            </a:fld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3" name="Rectangle 5"/>
          <p:cNvSpPr>
            <a:spLocks noGrp="1" noChangeArrowheads="1"/>
          </p:cNvSpPr>
          <p:nvPr>
            <p:ph type="title"/>
          </p:nvPr>
        </p:nvSpPr>
        <p:spPr>
          <a:xfrm>
            <a:off x="925514" y="277814"/>
            <a:ext cx="7761287" cy="576262"/>
          </a:xfrm>
        </p:spPr>
        <p:txBody>
          <a:bodyPr>
            <a:normAutofit fontScale="90000"/>
          </a:bodyPr>
          <a:lstStyle/>
          <a:p>
            <a:r>
              <a:rPr lang="en-US"/>
              <a:t>System Components — Kernel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idx="1"/>
          </p:nvPr>
        </p:nvSpPr>
        <p:spPr>
          <a:xfrm>
            <a:off x="817564" y="1271589"/>
            <a:ext cx="7688262" cy="5037137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90000"/>
              </a:lnSpc>
            </a:pPr>
            <a:r>
              <a:rPr lang="en-US" dirty="0"/>
              <a:t>Foundation for the executive and the subsystems</a:t>
            </a:r>
          </a:p>
          <a:p>
            <a:pPr>
              <a:lnSpc>
                <a:spcPct val="90000"/>
              </a:lnSpc>
            </a:pPr>
            <a:endParaRPr lang="en-US" sz="800" dirty="0"/>
          </a:p>
          <a:p>
            <a:pPr>
              <a:lnSpc>
                <a:spcPct val="90000"/>
              </a:lnSpc>
            </a:pPr>
            <a:r>
              <a:rPr lang="en-US" dirty="0"/>
              <a:t>Never paged out of memory; execution is never preempted</a:t>
            </a:r>
          </a:p>
          <a:p>
            <a:pPr>
              <a:lnSpc>
                <a:spcPct val="90000"/>
              </a:lnSpc>
            </a:pPr>
            <a:endParaRPr lang="en-US" sz="800" dirty="0"/>
          </a:p>
          <a:p>
            <a:pPr>
              <a:lnSpc>
                <a:spcPct val="90000"/>
              </a:lnSpc>
            </a:pPr>
            <a:r>
              <a:rPr lang="en-US" dirty="0"/>
              <a:t>Four main responsibilities: 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thread scheduling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interrupt and exception handling 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low-level processor synchronization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recovery after a power failure</a:t>
            </a:r>
          </a:p>
          <a:p>
            <a:pPr lvl="1">
              <a:lnSpc>
                <a:spcPct val="90000"/>
              </a:lnSpc>
            </a:pPr>
            <a:endParaRPr lang="en-US" sz="800" dirty="0"/>
          </a:p>
          <a:p>
            <a:pPr>
              <a:lnSpc>
                <a:spcPct val="90000"/>
              </a:lnSpc>
            </a:pPr>
            <a:r>
              <a:rPr lang="en-US" dirty="0"/>
              <a:t>Kernel is object-oriented, uses two sets of objects</a:t>
            </a:r>
          </a:p>
          <a:p>
            <a:pPr lvl="1">
              <a:lnSpc>
                <a:spcPct val="90000"/>
              </a:lnSpc>
            </a:pPr>
            <a:r>
              <a:rPr lang="en-US" b="1" dirty="0"/>
              <a:t>dispatcher objects</a:t>
            </a:r>
            <a:r>
              <a:rPr lang="en-US" dirty="0"/>
              <a:t> control dispatching and synchronization (events, mutants, </a:t>
            </a:r>
            <a:r>
              <a:rPr lang="en-US" dirty="0" err="1"/>
              <a:t>mutexes</a:t>
            </a:r>
            <a:r>
              <a:rPr lang="en-US" dirty="0"/>
              <a:t>, semaphores, threads and timers).</a:t>
            </a:r>
          </a:p>
          <a:p>
            <a:pPr lvl="1">
              <a:lnSpc>
                <a:spcPct val="90000"/>
              </a:lnSpc>
            </a:pPr>
            <a:r>
              <a:rPr lang="en-US" b="1" dirty="0"/>
              <a:t>control objects</a:t>
            </a:r>
            <a:r>
              <a:rPr lang="en-US" dirty="0"/>
              <a:t> (asynchronous procedure calls, interrupts, power notify, power status, process and profile objects)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06CDDA-5A6B-40FA-8366-C4D844E3773C}" type="datetime1">
              <a:rPr lang="en-US" smtClean="0"/>
              <a:pPr/>
              <a:t>20/06/2023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en-US" smtClean="0"/>
              <a:t>RIMT-IET</a:t>
            </a:r>
            <a:endParaRPr kumimoji="0"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10</a:t>
            </a:fld>
            <a:endParaRPr kumimoji="0" lang="en-US"/>
          </a:p>
        </p:txBody>
      </p:sp>
      <p:pic>
        <p:nvPicPr>
          <p:cNvPr id="7" name="Picture 2" descr="RIMT University">
            <a:extLst>
              <a:ext uri="{FF2B5EF4-FFF2-40B4-BE49-F238E27FC236}">
                <a16:creationId xmlns="" xmlns:a16="http://schemas.microsoft.com/office/drawing/2014/main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7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1026"/>
          <p:cNvSpPr>
            <a:spLocks noGrp="1" noChangeArrowheads="1"/>
          </p:cNvSpPr>
          <p:nvPr>
            <p:ph type="title"/>
          </p:nvPr>
        </p:nvSpPr>
        <p:spPr>
          <a:xfrm>
            <a:off x="1031876" y="471777"/>
            <a:ext cx="7654925" cy="576262"/>
          </a:xfrm>
        </p:spPr>
        <p:txBody>
          <a:bodyPr>
            <a:normAutofit fontScale="90000"/>
          </a:bodyPr>
          <a:lstStyle/>
          <a:p>
            <a:r>
              <a:rPr lang="en-US" dirty="0"/>
              <a:t>Kernel — Process and Threads</a:t>
            </a:r>
          </a:p>
        </p:txBody>
      </p:sp>
      <p:sp>
        <p:nvSpPr>
          <p:cNvPr id="80899" name="Rectangle 1027"/>
          <p:cNvSpPr>
            <a:spLocks noGrp="1" noChangeArrowheads="1"/>
          </p:cNvSpPr>
          <p:nvPr>
            <p:ph idx="1"/>
          </p:nvPr>
        </p:nvSpPr>
        <p:spPr>
          <a:xfrm>
            <a:off x="820304" y="1524434"/>
            <a:ext cx="7607300" cy="4530725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The process has a virtual memory address space, information (such as a base priority), and an affinity for one or more processors.</a:t>
            </a:r>
          </a:p>
          <a:p>
            <a:endParaRPr lang="en-US" dirty="0"/>
          </a:p>
          <a:p>
            <a:r>
              <a:rPr lang="en-US" dirty="0"/>
              <a:t>Threads are the unit of execution scheduled by the kernel’s dispatcher.</a:t>
            </a:r>
          </a:p>
          <a:p>
            <a:endParaRPr lang="en-US" dirty="0"/>
          </a:p>
          <a:p>
            <a:r>
              <a:rPr lang="en-US" dirty="0"/>
              <a:t>Each thread has its own state, including a priority, processor affinity, and accounting information.</a:t>
            </a:r>
          </a:p>
          <a:p>
            <a:endParaRPr lang="en-US" dirty="0"/>
          </a:p>
          <a:p>
            <a:r>
              <a:rPr lang="en-US" dirty="0"/>
              <a:t>A thread can be one of six states:  </a:t>
            </a:r>
            <a:r>
              <a:rPr lang="en-US" i="1" dirty="0"/>
              <a:t>ready, standby, running, waiting, transition</a:t>
            </a:r>
            <a:r>
              <a:rPr lang="en-US" dirty="0"/>
              <a:t>, and </a:t>
            </a:r>
            <a:r>
              <a:rPr lang="en-US" i="1" dirty="0"/>
              <a:t>terminated.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B7546-AB60-4A62-820F-6B13D680AB4E}" type="datetime1">
              <a:rPr lang="en-US" smtClean="0"/>
              <a:pPr/>
              <a:t>20/06/2023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en-US" smtClean="0"/>
              <a:t>RIMT-IET</a:t>
            </a:r>
            <a:endParaRPr kumimoji="0"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11</a:t>
            </a:fld>
            <a:endParaRPr kumimoji="0" lang="en-US"/>
          </a:p>
        </p:txBody>
      </p:sp>
      <p:pic>
        <p:nvPicPr>
          <p:cNvPr id="7" name="Picture 2" descr="RIMT University">
            <a:extLst>
              <a:ext uri="{FF2B5EF4-FFF2-40B4-BE49-F238E27FC236}">
                <a16:creationId xmlns="" xmlns:a16="http://schemas.microsoft.com/office/drawing/2014/main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7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>
          <a:xfrm>
            <a:off x="1069976" y="277814"/>
            <a:ext cx="7616825" cy="576262"/>
          </a:xfrm>
        </p:spPr>
        <p:txBody>
          <a:bodyPr>
            <a:normAutofit fontScale="90000"/>
          </a:bodyPr>
          <a:lstStyle/>
          <a:p>
            <a:r>
              <a:rPr lang="en-US"/>
              <a:t>Kernel — Scheduling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idx="1"/>
          </p:nvPr>
        </p:nvSpPr>
        <p:spPr>
          <a:xfrm>
            <a:off x="806450" y="1233489"/>
            <a:ext cx="7607300" cy="4949825"/>
          </a:xfrm>
        </p:spPr>
        <p:txBody>
          <a:bodyPr>
            <a:normAutofit fontScale="77500" lnSpcReduction="20000"/>
          </a:bodyPr>
          <a:lstStyle/>
          <a:p>
            <a:r>
              <a:rPr lang="en-US"/>
              <a:t>The dispatcher uses a 32-level priority scheme to determine the order of thread execution.  </a:t>
            </a:r>
          </a:p>
          <a:p>
            <a:endParaRPr lang="en-US"/>
          </a:p>
          <a:p>
            <a:r>
              <a:rPr lang="en-US"/>
              <a:t>Priorities are divided into two classes:</a:t>
            </a:r>
          </a:p>
          <a:p>
            <a:pPr lvl="1"/>
            <a:r>
              <a:rPr lang="en-US"/>
              <a:t>The real-time class contains threads with priorities ranging from 16 to 31</a:t>
            </a:r>
          </a:p>
          <a:p>
            <a:pPr lvl="1"/>
            <a:r>
              <a:rPr lang="en-US"/>
              <a:t>The variable class contains threads having priorities from 0 to 15</a:t>
            </a:r>
          </a:p>
          <a:p>
            <a:pPr lvl="1"/>
            <a:endParaRPr lang="en-US"/>
          </a:p>
          <a:p>
            <a:r>
              <a:rPr lang="en-US"/>
              <a:t>Characteristics of 2000’s priority strategy</a:t>
            </a:r>
          </a:p>
          <a:p>
            <a:pPr lvl="1"/>
            <a:r>
              <a:rPr lang="en-US"/>
              <a:t>Trends to give very good response times to interactive threads that are using the mouse and windows</a:t>
            </a:r>
          </a:p>
          <a:p>
            <a:pPr lvl="1"/>
            <a:r>
              <a:rPr lang="en-US"/>
              <a:t>Enables I/O-bound threads to keep the I/O devices busy</a:t>
            </a:r>
          </a:p>
          <a:p>
            <a:pPr lvl="1"/>
            <a:r>
              <a:rPr lang="en-US"/>
              <a:t>Complete-bound threads soak up the spare CPU cycles in the background.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7F299-D4B1-49E5-9C69-77019BCFE7BB}" type="datetime1">
              <a:rPr lang="en-US" smtClean="0"/>
              <a:pPr/>
              <a:t>20/06/2023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en-US" smtClean="0"/>
              <a:t>RIMT-IET</a:t>
            </a:r>
            <a:endParaRPr kumimoji="0"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12</a:t>
            </a:fld>
            <a:endParaRPr kumimoji="0" lang="en-US"/>
          </a:p>
        </p:txBody>
      </p:sp>
      <p:pic>
        <p:nvPicPr>
          <p:cNvPr id="7" name="Picture 2" descr="RIMT University">
            <a:extLst>
              <a:ext uri="{FF2B5EF4-FFF2-40B4-BE49-F238E27FC236}">
                <a16:creationId xmlns="" xmlns:a16="http://schemas.microsoft.com/office/drawing/2014/main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7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>
          <a:xfrm>
            <a:off x="1187450" y="277814"/>
            <a:ext cx="7499350" cy="576262"/>
          </a:xfrm>
        </p:spPr>
        <p:txBody>
          <a:bodyPr>
            <a:normAutofit fontScale="90000"/>
          </a:bodyPr>
          <a:lstStyle/>
          <a:p>
            <a:r>
              <a:rPr lang="en-US"/>
              <a:t>Kernel — Scheduling (Cont.) </a:t>
            </a:r>
          </a:p>
        </p:txBody>
      </p:sp>
      <p:sp>
        <p:nvSpPr>
          <p:cNvPr id="50179" name="Rectangle 3"/>
          <p:cNvSpPr>
            <a:spLocks noGrp="1" noChangeArrowheads="1"/>
          </p:cNvSpPr>
          <p:nvPr>
            <p:ph idx="1"/>
          </p:nvPr>
        </p:nvSpPr>
        <p:spPr>
          <a:xfrm>
            <a:off x="806450" y="1233489"/>
            <a:ext cx="7723188" cy="4530725"/>
          </a:xfrm>
        </p:spPr>
        <p:txBody>
          <a:bodyPr>
            <a:normAutofit fontScale="92500" lnSpcReduction="10000"/>
          </a:bodyPr>
          <a:lstStyle/>
          <a:p>
            <a:r>
              <a:rPr lang="en-US"/>
              <a:t>Scheduling can occur when a thread enters the ready or wait state, when a thread terminates, or when an application changes a thread’s priority or processor affinity.</a:t>
            </a:r>
            <a:br>
              <a:rPr lang="en-US"/>
            </a:br>
            <a:endParaRPr lang="en-US"/>
          </a:p>
          <a:p>
            <a:r>
              <a:rPr lang="en-US"/>
              <a:t>Real-time threads are given preferential access to the CPU; but 2000 does not guarantee that a real-time thread will start to execute within any particular time limit.</a:t>
            </a:r>
          </a:p>
          <a:p>
            <a:pPr lvl="1"/>
            <a:r>
              <a:rPr lang="en-US"/>
              <a:t>This is known as </a:t>
            </a:r>
            <a:r>
              <a:rPr lang="en-US" b="1"/>
              <a:t>soft realtime</a:t>
            </a:r>
            <a:r>
              <a:rPr lang="en-US"/>
              <a:t>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4E451-92DB-45F0-81A4-A2D6C4B6FFCE}" type="datetime1">
              <a:rPr lang="en-US" smtClean="0"/>
              <a:pPr/>
              <a:t>20/06/2023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en-US" smtClean="0"/>
              <a:t>RIMT-IET</a:t>
            </a:r>
            <a:endParaRPr kumimoji="0"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13</a:t>
            </a:fld>
            <a:endParaRPr kumimoji="0" lang="en-US"/>
          </a:p>
        </p:txBody>
      </p:sp>
      <p:pic>
        <p:nvPicPr>
          <p:cNvPr id="7" name="Picture 2" descr="RIMT University">
            <a:extLst>
              <a:ext uri="{FF2B5EF4-FFF2-40B4-BE49-F238E27FC236}">
                <a16:creationId xmlns="" xmlns:a16="http://schemas.microsoft.com/office/drawing/2014/main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7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xfrm>
            <a:off x="1119188" y="277814"/>
            <a:ext cx="7567612" cy="576262"/>
          </a:xfrm>
        </p:spPr>
        <p:txBody>
          <a:bodyPr>
            <a:normAutofit fontScale="90000"/>
          </a:bodyPr>
          <a:lstStyle/>
          <a:p>
            <a:r>
              <a:rPr lang="en-US"/>
              <a:t>Kernel — Trap Handling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idx="1"/>
          </p:nvPr>
        </p:nvSpPr>
        <p:spPr>
          <a:xfrm>
            <a:off x="806450" y="1233489"/>
            <a:ext cx="7607300" cy="4530725"/>
          </a:xfrm>
        </p:spPr>
        <p:txBody>
          <a:bodyPr>
            <a:normAutofit fontScale="77500" lnSpcReduction="20000"/>
          </a:bodyPr>
          <a:lstStyle/>
          <a:p>
            <a:r>
              <a:rPr lang="en-US"/>
              <a:t>The kernel provides trap handling when exceptions and interrupts are generated by hardware of software.</a:t>
            </a:r>
          </a:p>
          <a:p>
            <a:endParaRPr lang="en-US"/>
          </a:p>
          <a:p>
            <a:r>
              <a:rPr lang="en-US"/>
              <a:t>Exceptions that cannot be handled by the trap handler are handled by the kernel's </a:t>
            </a:r>
            <a:r>
              <a:rPr lang="en-US" i="1"/>
              <a:t>exception dispatcher.</a:t>
            </a:r>
          </a:p>
          <a:p>
            <a:endParaRPr lang="en-US"/>
          </a:p>
          <a:p>
            <a:r>
              <a:rPr lang="en-US"/>
              <a:t>The interrupt dispatcher in the kernel handles interrupts by calling either an interrupt service routine (such as in a device driver) or an internal kernel routine.</a:t>
            </a:r>
          </a:p>
          <a:p>
            <a:endParaRPr lang="en-US"/>
          </a:p>
          <a:p>
            <a:r>
              <a:rPr lang="en-US"/>
              <a:t>The kernel uses spin locks that reside in global memory to achieve multiprocessor mutual exclusion.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6DA48-FC89-4DE9-9337-3393284BF1D1}" type="datetime1">
              <a:rPr lang="en-US" smtClean="0"/>
              <a:pPr/>
              <a:t>20/06/2023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en-US" smtClean="0"/>
              <a:t>RIMT-IET</a:t>
            </a:r>
            <a:endParaRPr kumimoji="0"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14</a:t>
            </a:fld>
            <a:endParaRPr kumimoji="0" lang="en-US"/>
          </a:p>
        </p:txBody>
      </p:sp>
      <p:pic>
        <p:nvPicPr>
          <p:cNvPr id="7" name="Picture 2" descr="RIMT University">
            <a:extLst>
              <a:ext uri="{FF2B5EF4-FFF2-40B4-BE49-F238E27FC236}">
                <a16:creationId xmlns="" xmlns:a16="http://schemas.microsoft.com/office/drawing/2014/main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7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>
          <a:xfrm>
            <a:off x="1196976" y="277814"/>
            <a:ext cx="7489825" cy="576262"/>
          </a:xfrm>
        </p:spPr>
        <p:txBody>
          <a:bodyPr>
            <a:normAutofit fontScale="90000"/>
          </a:bodyPr>
          <a:lstStyle/>
          <a:p>
            <a:r>
              <a:rPr lang="en-US"/>
              <a:t>Executive — Object Manager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idx="1"/>
          </p:nvPr>
        </p:nvSpPr>
        <p:spPr>
          <a:xfrm>
            <a:off x="806450" y="1233489"/>
            <a:ext cx="7685088" cy="4530725"/>
          </a:xfrm>
        </p:spPr>
        <p:txBody>
          <a:bodyPr>
            <a:normAutofit fontScale="85000" lnSpcReduction="10000"/>
          </a:bodyPr>
          <a:lstStyle/>
          <a:p>
            <a:r>
              <a:rPr lang="en-US"/>
              <a:t>2000 uses objects for all its services and entities; the object manger supervises the use of all the objects.</a:t>
            </a:r>
          </a:p>
          <a:p>
            <a:pPr lvl="1"/>
            <a:r>
              <a:rPr lang="en-US"/>
              <a:t>Generates an object </a:t>
            </a:r>
            <a:r>
              <a:rPr lang="en-US" b="1"/>
              <a:t>handle</a:t>
            </a:r>
          </a:p>
          <a:p>
            <a:pPr lvl="1"/>
            <a:r>
              <a:rPr lang="en-US"/>
              <a:t>Checks security</a:t>
            </a:r>
          </a:p>
          <a:p>
            <a:pPr lvl="1"/>
            <a:r>
              <a:rPr lang="en-US"/>
              <a:t>Keeps track of which processes are using each object</a:t>
            </a:r>
          </a:p>
          <a:p>
            <a:pPr lvl="1"/>
            <a:endParaRPr lang="en-US"/>
          </a:p>
          <a:p>
            <a:r>
              <a:rPr lang="en-US"/>
              <a:t>Objects are manipulated by a standard set of methods, namely </a:t>
            </a:r>
            <a:r>
              <a:rPr lang="en-US">
                <a:latin typeface="Courier New" pitchFamily="49" charset="0"/>
              </a:rPr>
              <a:t>create, open, close, delete, query name, parse </a:t>
            </a:r>
            <a:r>
              <a:rPr lang="en-US"/>
              <a:t>and</a:t>
            </a:r>
            <a:r>
              <a:rPr lang="en-US">
                <a:latin typeface="Courier New" pitchFamily="49" charset="0"/>
              </a:rPr>
              <a:t> security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6AFD7-8706-4742-9694-7A8182B81AB1}" type="datetime1">
              <a:rPr lang="en-US" smtClean="0"/>
              <a:pPr/>
              <a:t>20/06/2023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en-US" smtClean="0"/>
              <a:t>RIMT-IET</a:t>
            </a:r>
            <a:endParaRPr kumimoji="0"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15</a:t>
            </a:fld>
            <a:endParaRPr kumimoji="0" lang="en-US"/>
          </a:p>
        </p:txBody>
      </p:sp>
      <p:pic>
        <p:nvPicPr>
          <p:cNvPr id="7" name="Picture 2" descr="RIMT University">
            <a:extLst>
              <a:ext uri="{FF2B5EF4-FFF2-40B4-BE49-F238E27FC236}">
                <a16:creationId xmlns="" xmlns:a16="http://schemas.microsoft.com/office/drawing/2014/main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7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>
          <a:xfrm>
            <a:off x="1246188" y="277814"/>
            <a:ext cx="7440612" cy="576262"/>
          </a:xfrm>
        </p:spPr>
        <p:txBody>
          <a:bodyPr>
            <a:normAutofit fontScale="90000"/>
          </a:bodyPr>
          <a:lstStyle/>
          <a:p>
            <a:r>
              <a:rPr lang="en-US"/>
              <a:t>Executive — Naming Objects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idx="1"/>
          </p:nvPr>
        </p:nvSpPr>
        <p:spPr>
          <a:xfrm>
            <a:off x="806451" y="1233489"/>
            <a:ext cx="7675563" cy="4530725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The 2000 executive allows any object to be given a name, which may be either permanent or temporary.</a:t>
            </a:r>
          </a:p>
          <a:p>
            <a:endParaRPr lang="en-US" sz="800" dirty="0"/>
          </a:p>
          <a:p>
            <a:r>
              <a:rPr lang="en-US" dirty="0"/>
              <a:t>Object names are structured like file path names in MS-DOS and UNIX.</a:t>
            </a:r>
          </a:p>
          <a:p>
            <a:endParaRPr lang="en-US" sz="800" dirty="0"/>
          </a:p>
          <a:p>
            <a:r>
              <a:rPr lang="en-US" dirty="0"/>
              <a:t>2000 implements a </a:t>
            </a:r>
            <a:r>
              <a:rPr lang="en-US" b="1" dirty="0"/>
              <a:t>symbolic link object</a:t>
            </a:r>
            <a:r>
              <a:rPr lang="en-US" dirty="0"/>
              <a:t>, which is similar to </a:t>
            </a:r>
            <a:r>
              <a:rPr lang="en-US" b="1" dirty="0"/>
              <a:t>symbolic links</a:t>
            </a:r>
            <a:r>
              <a:rPr lang="en-US" dirty="0"/>
              <a:t> in UNIX that allow multiple nicknames or aliases to refer to the same file.</a:t>
            </a:r>
          </a:p>
          <a:p>
            <a:endParaRPr lang="en-US" sz="800" dirty="0"/>
          </a:p>
          <a:p>
            <a:r>
              <a:rPr lang="en-US" dirty="0"/>
              <a:t>A process gets an object handle by creating an object by opening an existing one, by receiving a duplicated handle from another process, or by inheriting a handle from a parent process.</a:t>
            </a:r>
          </a:p>
          <a:p>
            <a:endParaRPr lang="en-US" sz="800" dirty="0"/>
          </a:p>
          <a:p>
            <a:r>
              <a:rPr lang="en-US" dirty="0"/>
              <a:t>Each object is protected by an access control list.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64324-4F5D-487C-A1CE-202F4F82DDC6}" type="datetime1">
              <a:rPr lang="en-US" smtClean="0"/>
              <a:pPr/>
              <a:t>20/06/2023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en-US" smtClean="0"/>
              <a:t>RIMT-IET</a:t>
            </a:r>
            <a:endParaRPr kumimoji="0"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16</a:t>
            </a:fld>
            <a:endParaRPr kumimoji="0" lang="en-US"/>
          </a:p>
        </p:txBody>
      </p:sp>
      <p:pic>
        <p:nvPicPr>
          <p:cNvPr id="7" name="Picture 2" descr="RIMT University">
            <a:extLst>
              <a:ext uri="{FF2B5EF4-FFF2-40B4-BE49-F238E27FC236}">
                <a16:creationId xmlns="" xmlns:a16="http://schemas.microsoft.com/office/drawing/2014/main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7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>
          <a:xfrm>
            <a:off x="1157288" y="277814"/>
            <a:ext cx="7529512" cy="576262"/>
          </a:xfrm>
        </p:spPr>
        <p:txBody>
          <a:bodyPr>
            <a:normAutofit fontScale="90000"/>
          </a:bodyPr>
          <a:lstStyle/>
          <a:p>
            <a:r>
              <a:rPr lang="en-US"/>
              <a:t>Executive — Process Manager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idx="1"/>
          </p:nvPr>
        </p:nvSpPr>
        <p:spPr>
          <a:xfrm>
            <a:off x="806451" y="1233489"/>
            <a:ext cx="7654925" cy="4530725"/>
          </a:xfrm>
        </p:spPr>
        <p:txBody>
          <a:bodyPr/>
          <a:lstStyle/>
          <a:p>
            <a:r>
              <a:rPr lang="en-US"/>
              <a:t>Provides services for creating, deleting, and using threads and processes</a:t>
            </a:r>
            <a:br>
              <a:rPr lang="en-US"/>
            </a:br>
            <a:endParaRPr lang="en-US"/>
          </a:p>
          <a:p>
            <a:r>
              <a:rPr lang="en-US"/>
              <a:t>Issues such as parent/child relationships or process hierarchies are left to the particular environmental subsystem that owns the process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DBFBF-DC02-4CB5-97AF-28E43DD9D2FD}" type="datetime1">
              <a:rPr lang="en-US" smtClean="0"/>
              <a:pPr/>
              <a:t>20/06/2023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en-US" smtClean="0"/>
              <a:t>RIMT-IET</a:t>
            </a:r>
            <a:endParaRPr kumimoji="0"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17</a:t>
            </a:fld>
            <a:endParaRPr kumimoji="0" lang="en-US"/>
          </a:p>
        </p:txBody>
      </p:sp>
      <p:pic>
        <p:nvPicPr>
          <p:cNvPr id="7" name="Picture 2" descr="RIMT University">
            <a:extLst>
              <a:ext uri="{FF2B5EF4-FFF2-40B4-BE49-F238E27FC236}">
                <a16:creationId xmlns="" xmlns:a16="http://schemas.microsoft.com/office/drawing/2014/main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7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>
          <a:xfrm>
            <a:off x="874714" y="277814"/>
            <a:ext cx="7812087" cy="576262"/>
          </a:xfrm>
        </p:spPr>
        <p:txBody>
          <a:bodyPr>
            <a:normAutofit fontScale="90000"/>
          </a:bodyPr>
          <a:lstStyle/>
          <a:p>
            <a:r>
              <a:rPr lang="en-US"/>
              <a:t>Executive — I/O Manager</a:t>
            </a:r>
          </a:p>
        </p:txBody>
      </p:sp>
      <p:sp>
        <p:nvSpPr>
          <p:cNvPr id="59395" name="Rectangle 3"/>
          <p:cNvSpPr>
            <a:spLocks noGrp="1" noChangeArrowheads="1"/>
          </p:cNvSpPr>
          <p:nvPr>
            <p:ph idx="1"/>
          </p:nvPr>
        </p:nvSpPr>
        <p:spPr>
          <a:xfrm>
            <a:off x="817564" y="1271589"/>
            <a:ext cx="7561262" cy="5146675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The I/O manager is responsible for:</a:t>
            </a:r>
            <a:r>
              <a:rPr lang="en-US" sz="1600" dirty="0"/>
              <a:t> </a:t>
            </a:r>
          </a:p>
          <a:p>
            <a:pPr lvl="1"/>
            <a:r>
              <a:rPr lang="en-US" dirty="0"/>
              <a:t>file systems</a:t>
            </a:r>
          </a:p>
          <a:p>
            <a:pPr lvl="1"/>
            <a:r>
              <a:rPr lang="en-US" dirty="0"/>
              <a:t>cache management </a:t>
            </a:r>
          </a:p>
          <a:p>
            <a:pPr lvl="1"/>
            <a:r>
              <a:rPr lang="en-US" dirty="0"/>
              <a:t>device drivers</a:t>
            </a:r>
          </a:p>
          <a:p>
            <a:pPr lvl="1"/>
            <a:r>
              <a:rPr lang="en-US" dirty="0"/>
              <a:t>network drivers</a:t>
            </a:r>
          </a:p>
          <a:p>
            <a:pPr lvl="1"/>
            <a:endParaRPr lang="en-US" sz="800" dirty="0"/>
          </a:p>
          <a:p>
            <a:r>
              <a:rPr lang="en-US" dirty="0"/>
              <a:t>Keeps track of which installable file systems are loaded, and manages buffers for I/O requests</a:t>
            </a:r>
          </a:p>
          <a:p>
            <a:endParaRPr lang="en-US" sz="800" dirty="0"/>
          </a:p>
          <a:p>
            <a:r>
              <a:rPr lang="en-US" dirty="0"/>
              <a:t>Works with VM Manager to provide memory-mapped file I/O</a:t>
            </a:r>
          </a:p>
          <a:p>
            <a:endParaRPr lang="en-US" sz="800" dirty="0"/>
          </a:p>
          <a:p>
            <a:r>
              <a:rPr lang="en-US" dirty="0"/>
              <a:t>Controls the 2000 cache manager, which handles caching for the entire I/O system</a:t>
            </a:r>
          </a:p>
          <a:p>
            <a:endParaRPr lang="en-US" sz="800" dirty="0"/>
          </a:p>
          <a:p>
            <a:r>
              <a:rPr lang="en-US" dirty="0"/>
              <a:t>Supports both synchronous and asynchronous operations, provides time outs for drivers, and has mechanisms for one driver to call another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C6DAC-A3D2-4AD3-B93A-CF39F4084EDE}" type="datetime1">
              <a:rPr lang="en-US" smtClean="0"/>
              <a:pPr/>
              <a:t>20/06/2023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en-US" smtClean="0"/>
              <a:t>RIMT-IET</a:t>
            </a:r>
            <a:endParaRPr kumimoji="0"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18</a:t>
            </a:fld>
            <a:endParaRPr kumimoji="0" lang="en-US"/>
          </a:p>
        </p:txBody>
      </p:sp>
      <p:pic>
        <p:nvPicPr>
          <p:cNvPr id="7" name="Picture 2" descr="RIMT University">
            <a:extLst>
              <a:ext uri="{FF2B5EF4-FFF2-40B4-BE49-F238E27FC236}">
                <a16:creationId xmlns="" xmlns:a16="http://schemas.microsoft.com/office/drawing/2014/main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7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Grp="1" noChangeArrowheads="1"/>
          </p:cNvSpPr>
          <p:nvPr>
            <p:ph type="title"/>
          </p:nvPr>
        </p:nvSpPr>
        <p:spPr>
          <a:xfrm>
            <a:off x="387927" y="246888"/>
            <a:ext cx="8305800" cy="1143000"/>
          </a:xfrm>
        </p:spPr>
        <p:txBody>
          <a:bodyPr/>
          <a:lstStyle/>
          <a:p>
            <a:r>
              <a:rPr lang="en-US" dirty="0"/>
              <a:t>File I/O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0CC30-CF68-4442-96F8-F090ECBA6F8D}" type="datetime1">
              <a:rPr lang="en-US" smtClean="0"/>
              <a:pPr/>
              <a:t>20/06/2023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en-US" smtClean="0"/>
              <a:t>RIMT-IET</a:t>
            </a:r>
            <a:endParaRPr kumimoji="0"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19</a:t>
            </a:fld>
            <a:endParaRPr kumimoji="0" lang="en-US"/>
          </a:p>
        </p:txBody>
      </p:sp>
      <p:pic>
        <p:nvPicPr>
          <p:cNvPr id="94214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3035" y="1435246"/>
            <a:ext cx="7291388" cy="4638675"/>
          </a:xfrm>
          <a:prstGeom prst="rect">
            <a:avLst/>
          </a:prstGeom>
          <a:noFill/>
        </p:spPr>
      </p:pic>
      <p:pic>
        <p:nvPicPr>
          <p:cNvPr id="7" name="Picture 2" descr="RIMT University">
            <a:extLst>
              <a:ext uri="{FF2B5EF4-FFF2-40B4-BE49-F238E27FC236}">
                <a16:creationId xmlns="" xmlns:a16="http://schemas.microsoft.com/office/drawing/2014/main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7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>
              <a:defRPr/>
            </a:pPr>
            <a:r>
              <a:rPr lang="en-US" sz="4800" dirty="0" smtClean="0"/>
              <a:t>         </a:t>
            </a:r>
            <a:r>
              <a:rPr lang="en-US" sz="4800" dirty="0" smtClean="0"/>
              <a:t>Topic 30</a:t>
            </a:r>
            <a:r>
              <a:rPr lang="en-US" sz="4800" baseline="30000" dirty="0" smtClean="0"/>
              <a:t>th</a:t>
            </a:r>
            <a:r>
              <a:rPr lang="en-US" sz="4800" dirty="0" smtClean="0"/>
              <a:t> : Case </a:t>
            </a:r>
            <a:r>
              <a:rPr lang="en-US" sz="4800" dirty="0" smtClean="0"/>
              <a:t>Studies-Windows 2000</a:t>
            </a:r>
            <a:endParaRPr lang="en-US" sz="4800" dirty="0"/>
          </a:p>
        </p:txBody>
      </p:sp>
      <p:sp>
        <p:nvSpPr>
          <p:cNvPr id="6147" name="Subtitle 2"/>
          <p:cNvSpPr>
            <a:spLocks noGrp="1"/>
          </p:cNvSpPr>
          <p:nvPr>
            <p:ph type="subTitle" idx="1"/>
          </p:nvPr>
        </p:nvSpPr>
        <p:spPr>
          <a:xfrm>
            <a:off x="533400" y="3228976"/>
            <a:ext cx="7854950" cy="2414588"/>
          </a:xfrm>
        </p:spPr>
        <p:txBody>
          <a:bodyPr tIns="32001" bIns="32001">
            <a:normAutofit/>
          </a:bodyPr>
          <a:lstStyle/>
          <a:p>
            <a:endParaRPr lang="en-US" dirty="0" smtClean="0">
              <a:solidFill>
                <a:schemeClr val="bg1"/>
              </a:solidFill>
            </a:endParaRPr>
          </a:p>
          <a:p>
            <a:endParaRPr lang="en-US" dirty="0" smtClean="0">
              <a:solidFill>
                <a:schemeClr val="bg1"/>
              </a:solidFill>
            </a:endParaRPr>
          </a:p>
          <a:p>
            <a:endParaRPr lang="en-US" sz="1800" dirty="0" smtClean="0">
              <a:solidFill>
                <a:schemeClr val="bg1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440256-9739-42E4-A7AB-A126963AC10E}" type="datetime1">
              <a:rPr lang="en-US" smtClean="0"/>
              <a:pPr/>
              <a:t>20/06/2023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en-US" smtClean="0"/>
              <a:t>RIMT-IET</a:t>
            </a:r>
            <a:endParaRPr kumimoji="0"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2</a:t>
            </a:fld>
            <a:endParaRPr kumimoji="0" lang="en-US"/>
          </a:p>
        </p:txBody>
      </p:sp>
      <p:pic>
        <p:nvPicPr>
          <p:cNvPr id="7" name="Picture 2" descr="RIMT University">
            <a:extLst>
              <a:ext uri="{FF2B5EF4-FFF2-40B4-BE49-F238E27FC236}">
                <a16:creationId xmlns="" xmlns:a16="http://schemas.microsoft.com/office/drawing/2014/main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7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>
          <a:xfrm>
            <a:off x="817563" y="427038"/>
            <a:ext cx="8039100" cy="457200"/>
          </a:xfrm>
        </p:spPr>
        <p:txBody>
          <a:bodyPr>
            <a:normAutofit fontScale="90000"/>
          </a:bodyPr>
          <a:lstStyle/>
          <a:p>
            <a:r>
              <a:rPr lang="en-US" sz="3000" dirty="0"/>
              <a:t>Executive — Security Reference Monitor</a:t>
            </a:r>
          </a:p>
        </p:txBody>
      </p:sp>
      <p:sp>
        <p:nvSpPr>
          <p:cNvPr id="60419" name="Rectangle 3"/>
          <p:cNvSpPr>
            <a:spLocks noGrp="1" noChangeArrowheads="1"/>
          </p:cNvSpPr>
          <p:nvPr>
            <p:ph idx="1"/>
          </p:nvPr>
        </p:nvSpPr>
        <p:spPr>
          <a:xfrm>
            <a:off x="806450" y="1233489"/>
            <a:ext cx="7666038" cy="4530725"/>
          </a:xfrm>
        </p:spPr>
        <p:txBody>
          <a:bodyPr>
            <a:normAutofit fontScale="92500" lnSpcReduction="10000"/>
          </a:bodyPr>
          <a:lstStyle/>
          <a:p>
            <a:r>
              <a:rPr lang="en-US"/>
              <a:t>The object-oriented nature of 2000 enables the use of a uniform mechanism to perform runtime access validation and audit checks for every entity in the system.</a:t>
            </a:r>
          </a:p>
          <a:p>
            <a:endParaRPr lang="en-US"/>
          </a:p>
          <a:p>
            <a:r>
              <a:rPr lang="en-US"/>
              <a:t>Whenever a process opens a handle to an object, the security reference monitor checks the process’s security token and the object’s access control list to see whether the process has the necessary rights.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65786-1164-42F1-97DD-DCC75938B7BA}" type="datetime1">
              <a:rPr lang="en-US" smtClean="0"/>
              <a:pPr/>
              <a:t>20/06/2023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en-US" smtClean="0"/>
              <a:t>RIMT-IET</a:t>
            </a:r>
            <a:endParaRPr kumimoji="0"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20</a:t>
            </a:fld>
            <a:endParaRPr kumimoji="0" lang="en-US"/>
          </a:p>
        </p:txBody>
      </p:sp>
      <p:pic>
        <p:nvPicPr>
          <p:cNvPr id="7" name="Picture 2" descr="RIMT University">
            <a:extLst>
              <a:ext uri="{FF2B5EF4-FFF2-40B4-BE49-F238E27FC236}">
                <a16:creationId xmlns="" xmlns:a16="http://schemas.microsoft.com/office/drawing/2014/main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7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"/>
          <p:cNvSpPr>
            <a:spLocks noGrp="1" noChangeArrowheads="1"/>
          </p:cNvSpPr>
          <p:nvPr>
            <p:ph type="title"/>
          </p:nvPr>
        </p:nvSpPr>
        <p:spPr>
          <a:xfrm>
            <a:off x="804574" y="735014"/>
            <a:ext cx="7840662" cy="576262"/>
          </a:xfrm>
        </p:spPr>
        <p:txBody>
          <a:bodyPr>
            <a:normAutofit fontScale="90000"/>
          </a:bodyPr>
          <a:lstStyle/>
          <a:p>
            <a:r>
              <a:rPr lang="en-US" dirty="0"/>
              <a:t>Executive – Plug-and-Play Manager</a:t>
            </a:r>
          </a:p>
        </p:txBody>
      </p:sp>
      <p:sp>
        <p:nvSpPr>
          <p:cNvPr id="105475" name="Rectangle 3"/>
          <p:cNvSpPr>
            <a:spLocks noGrp="1" noChangeArrowheads="1"/>
          </p:cNvSpPr>
          <p:nvPr>
            <p:ph idx="1"/>
          </p:nvPr>
        </p:nvSpPr>
        <p:spPr>
          <a:xfrm>
            <a:off x="806450" y="1233489"/>
            <a:ext cx="7685088" cy="4530725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Plug-and-Play (PnP) manager is used to recognize and adapt to changes in the hardware configuration.</a:t>
            </a:r>
            <a:br>
              <a:rPr lang="en-US" dirty="0"/>
            </a:br>
            <a:endParaRPr lang="en-US" dirty="0"/>
          </a:p>
          <a:p>
            <a:r>
              <a:rPr lang="en-US" dirty="0"/>
              <a:t>When new devices are added (for example, PCI or USB), the PnP manager loads the appropriate driver.</a:t>
            </a:r>
            <a:br>
              <a:rPr lang="en-US" dirty="0"/>
            </a:br>
            <a:endParaRPr lang="en-US" dirty="0"/>
          </a:p>
          <a:p>
            <a:r>
              <a:rPr lang="en-US" dirty="0"/>
              <a:t>The manager also keeps track of the resources used by each device.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2CE67-8CCE-4D81-B415-5267D99DD213}" type="datetime1">
              <a:rPr lang="en-US" smtClean="0"/>
              <a:pPr/>
              <a:t>20/06/2023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en-US" smtClean="0"/>
              <a:t>RIMT-IET</a:t>
            </a:r>
            <a:endParaRPr kumimoji="0"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21</a:t>
            </a:fld>
            <a:endParaRPr kumimoji="0" lang="en-US"/>
          </a:p>
        </p:txBody>
      </p:sp>
      <p:pic>
        <p:nvPicPr>
          <p:cNvPr id="7" name="Picture 2" descr="RIMT University">
            <a:extLst>
              <a:ext uri="{FF2B5EF4-FFF2-40B4-BE49-F238E27FC236}">
                <a16:creationId xmlns="" xmlns:a16="http://schemas.microsoft.com/office/drawing/2014/main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7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title"/>
          </p:nvPr>
        </p:nvSpPr>
        <p:spPr>
          <a:xfrm>
            <a:off x="1293814" y="277814"/>
            <a:ext cx="7392987" cy="576262"/>
          </a:xfrm>
        </p:spPr>
        <p:txBody>
          <a:bodyPr>
            <a:normAutofit fontScale="90000"/>
          </a:bodyPr>
          <a:lstStyle/>
          <a:p>
            <a:r>
              <a:rPr lang="en-US"/>
              <a:t>Networking — Protocols</a:t>
            </a:r>
          </a:p>
        </p:txBody>
      </p:sp>
      <p:sp>
        <p:nvSpPr>
          <p:cNvPr id="71683" name="Rectangle 3"/>
          <p:cNvSpPr>
            <a:spLocks noGrp="1" noChangeArrowheads="1"/>
          </p:cNvSpPr>
          <p:nvPr>
            <p:ph idx="1"/>
          </p:nvPr>
        </p:nvSpPr>
        <p:spPr>
          <a:xfrm>
            <a:off x="806451" y="1233489"/>
            <a:ext cx="7675563" cy="4949825"/>
          </a:xfrm>
        </p:spPr>
        <p:txBody>
          <a:bodyPr>
            <a:normAutofit fontScale="77500" lnSpcReduction="20000"/>
          </a:bodyPr>
          <a:lstStyle/>
          <a:p>
            <a:r>
              <a:rPr lang="en-US"/>
              <a:t>The server message block (SMB) protocol is used to send I/O requests over the network.  It has four message types:</a:t>
            </a:r>
          </a:p>
          <a:p>
            <a:pPr lvl="1">
              <a:buClr>
                <a:schemeClr val="tx1"/>
              </a:buClr>
              <a:buFontTx/>
              <a:buChar char="-"/>
            </a:pPr>
            <a:r>
              <a:rPr lang="en-US">
                <a:latin typeface="Courier" pitchFamily="49" charset="0"/>
              </a:rPr>
              <a:t>Session control</a:t>
            </a:r>
          </a:p>
          <a:p>
            <a:pPr lvl="1">
              <a:buClr>
                <a:schemeClr val="tx1"/>
              </a:buClr>
              <a:buFontTx/>
              <a:buChar char="-"/>
            </a:pPr>
            <a:r>
              <a:rPr lang="en-US">
                <a:latin typeface="Courier" pitchFamily="49" charset="0"/>
              </a:rPr>
              <a:t>File </a:t>
            </a:r>
          </a:p>
          <a:p>
            <a:pPr lvl="1">
              <a:buClr>
                <a:schemeClr val="tx1"/>
              </a:buClr>
              <a:buFontTx/>
              <a:buChar char="-"/>
            </a:pPr>
            <a:r>
              <a:rPr lang="en-US">
                <a:latin typeface="Courier" pitchFamily="49" charset="0"/>
              </a:rPr>
              <a:t>Printer </a:t>
            </a:r>
          </a:p>
          <a:p>
            <a:pPr lvl="1">
              <a:buClr>
                <a:schemeClr val="tx1"/>
              </a:buClr>
              <a:buFontTx/>
              <a:buChar char="-"/>
            </a:pPr>
            <a:r>
              <a:rPr lang="en-US">
                <a:latin typeface="Courier" pitchFamily="49" charset="0"/>
              </a:rPr>
              <a:t>Message</a:t>
            </a:r>
          </a:p>
          <a:p>
            <a:pPr lvl="1">
              <a:buClr>
                <a:schemeClr val="tx1"/>
              </a:buClr>
              <a:buFontTx/>
              <a:buChar char="-"/>
            </a:pPr>
            <a:endParaRPr lang="en-US">
              <a:latin typeface="Courier" pitchFamily="49" charset="0"/>
            </a:endParaRPr>
          </a:p>
          <a:p>
            <a:r>
              <a:rPr lang="en-US"/>
              <a:t>The network basic Input/Output system (NetBIOS) is a hardware abstraction interface for networks.  Used to: </a:t>
            </a:r>
          </a:p>
          <a:p>
            <a:pPr lvl="1"/>
            <a:r>
              <a:rPr lang="en-US"/>
              <a:t>Establish logical names on the network</a:t>
            </a:r>
          </a:p>
          <a:p>
            <a:pPr lvl="1"/>
            <a:r>
              <a:rPr lang="en-US"/>
              <a:t>Establish logical connections of sessions between two logical names on the network</a:t>
            </a:r>
          </a:p>
          <a:p>
            <a:pPr lvl="1"/>
            <a:r>
              <a:rPr lang="en-US"/>
              <a:t>Support reliable data transfer for a session via NetBIOS requests or </a:t>
            </a:r>
            <a:r>
              <a:rPr lang="en-US" i="1"/>
              <a:t>SMBs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FA45CE-A70F-4FB6-A282-34CD979A2F72}" type="datetime1">
              <a:rPr lang="en-US" smtClean="0"/>
              <a:pPr/>
              <a:t>20/06/2023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en-US" smtClean="0"/>
              <a:t>RIMT-IET</a:t>
            </a:r>
            <a:endParaRPr kumimoji="0"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22</a:t>
            </a:fld>
            <a:endParaRPr kumimoji="0" lang="en-US"/>
          </a:p>
        </p:txBody>
      </p:sp>
      <p:pic>
        <p:nvPicPr>
          <p:cNvPr id="7" name="Picture 2" descr="RIMT University">
            <a:extLst>
              <a:ext uri="{FF2B5EF4-FFF2-40B4-BE49-F238E27FC236}">
                <a16:creationId xmlns="" xmlns:a16="http://schemas.microsoft.com/office/drawing/2014/main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7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title"/>
          </p:nvPr>
        </p:nvSpPr>
        <p:spPr>
          <a:xfrm>
            <a:off x="1254126" y="277814"/>
            <a:ext cx="7432675" cy="576262"/>
          </a:xfrm>
        </p:spPr>
        <p:txBody>
          <a:bodyPr>
            <a:normAutofit fontScale="90000"/>
          </a:bodyPr>
          <a:lstStyle/>
          <a:p>
            <a:r>
              <a:rPr lang="en-US"/>
              <a:t>Access to a Remote File</a:t>
            </a:r>
          </a:p>
        </p:txBody>
      </p:sp>
      <p:sp>
        <p:nvSpPr>
          <p:cNvPr id="77827" name="Rectangle 3"/>
          <p:cNvSpPr>
            <a:spLocks noGrp="1" noChangeArrowheads="1"/>
          </p:cNvSpPr>
          <p:nvPr>
            <p:ph idx="1"/>
          </p:nvPr>
        </p:nvSpPr>
        <p:spPr>
          <a:xfrm>
            <a:off x="819151" y="1246188"/>
            <a:ext cx="7629525" cy="5148262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90000"/>
              </a:lnSpc>
            </a:pPr>
            <a:r>
              <a:rPr lang="en-US" dirty="0"/>
              <a:t>The application calls the I/O manager to request that a file be opened (we assume that the file name is in the standard UNC format).</a:t>
            </a:r>
          </a:p>
          <a:p>
            <a:pPr>
              <a:lnSpc>
                <a:spcPct val="90000"/>
              </a:lnSpc>
            </a:pPr>
            <a:endParaRPr lang="en-US" sz="800" dirty="0"/>
          </a:p>
          <a:p>
            <a:pPr>
              <a:lnSpc>
                <a:spcPct val="90000"/>
              </a:lnSpc>
            </a:pPr>
            <a:r>
              <a:rPr lang="en-US" dirty="0"/>
              <a:t>The I/O manager builds an I/O request packet.</a:t>
            </a:r>
          </a:p>
          <a:p>
            <a:pPr>
              <a:lnSpc>
                <a:spcPct val="90000"/>
              </a:lnSpc>
            </a:pPr>
            <a:endParaRPr lang="en-US" sz="800" dirty="0"/>
          </a:p>
          <a:p>
            <a:pPr>
              <a:lnSpc>
                <a:spcPct val="90000"/>
              </a:lnSpc>
            </a:pPr>
            <a:r>
              <a:rPr lang="en-US" dirty="0"/>
              <a:t>The I/O manager recognizes that the access is for a remote file, and calls a driver called a Multiple Universal Naming Convention Provider (MUP).</a:t>
            </a:r>
          </a:p>
          <a:p>
            <a:pPr>
              <a:lnSpc>
                <a:spcPct val="90000"/>
              </a:lnSpc>
            </a:pPr>
            <a:endParaRPr lang="en-US" sz="800" dirty="0"/>
          </a:p>
          <a:p>
            <a:pPr>
              <a:lnSpc>
                <a:spcPct val="90000"/>
              </a:lnSpc>
            </a:pPr>
            <a:r>
              <a:rPr lang="en-US" dirty="0"/>
              <a:t>The MUP sends the I/O request packet asynchronously to all registered redirectors.</a:t>
            </a:r>
          </a:p>
          <a:p>
            <a:pPr>
              <a:lnSpc>
                <a:spcPct val="90000"/>
              </a:lnSpc>
            </a:pPr>
            <a:endParaRPr lang="en-US" sz="800" dirty="0"/>
          </a:p>
          <a:p>
            <a:pPr>
              <a:lnSpc>
                <a:spcPct val="90000"/>
              </a:lnSpc>
            </a:pPr>
            <a:r>
              <a:rPr lang="en-US" dirty="0"/>
              <a:t>A redirector that can satisfy the request responds to the MUP.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To avoid asking all the redirectors the same question in the future, the MUP uses a cache to remember with redirector can handle this file.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ECE09-3CA8-4D9C-97AD-4FC4BD103F56}" type="datetime1">
              <a:rPr lang="en-US" smtClean="0"/>
              <a:pPr/>
              <a:t>20/06/2023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en-US" smtClean="0"/>
              <a:t>RIMT-IET</a:t>
            </a:r>
            <a:endParaRPr kumimoji="0"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23</a:t>
            </a:fld>
            <a:endParaRPr kumimoji="0" lang="en-US"/>
          </a:p>
        </p:txBody>
      </p:sp>
      <p:pic>
        <p:nvPicPr>
          <p:cNvPr id="7" name="Picture 2" descr="RIMT University">
            <a:extLst>
              <a:ext uri="{FF2B5EF4-FFF2-40B4-BE49-F238E27FC236}">
                <a16:creationId xmlns="" xmlns:a16="http://schemas.microsoft.com/office/drawing/2014/main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7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en-US" sz="2400" dirty="0" smtClean="0"/>
          </a:p>
          <a:p>
            <a:r>
              <a:rPr lang="en-US" sz="2400" dirty="0" smtClean="0"/>
              <a:t>System Components</a:t>
            </a:r>
          </a:p>
          <a:p>
            <a:r>
              <a:rPr lang="en-US" sz="2400" dirty="0" smtClean="0"/>
              <a:t>Environmental Subsystems </a:t>
            </a:r>
          </a:p>
          <a:p>
            <a:r>
              <a:rPr lang="en-US" sz="2400" dirty="0" smtClean="0"/>
              <a:t>File system</a:t>
            </a:r>
          </a:p>
          <a:p>
            <a:r>
              <a:rPr lang="en-US" sz="2400" dirty="0" smtClean="0"/>
              <a:t>Networking</a:t>
            </a:r>
          </a:p>
          <a:p>
            <a:r>
              <a:rPr lang="en-US" sz="2400" dirty="0" smtClean="0"/>
              <a:t>Programmer Interface</a:t>
            </a:r>
          </a:p>
          <a:p>
            <a:pPr>
              <a:buNone/>
            </a:pPr>
            <a:endParaRPr lang="en-US" sz="240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CB04A-BB39-492E-87E8-0FFABBBA6837}" type="datetime1">
              <a:rPr lang="en-US" smtClean="0"/>
              <a:pPr/>
              <a:t>20/06/2023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en-US" smtClean="0"/>
              <a:t>RIMT-IET</a:t>
            </a:r>
            <a:endParaRPr kumimoji="0"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24</a:t>
            </a:fld>
            <a:endParaRPr kumimoji="0" lang="en-US"/>
          </a:p>
        </p:txBody>
      </p:sp>
      <p:pic>
        <p:nvPicPr>
          <p:cNvPr id="7" name="Picture 2" descr="RIMT University">
            <a:extLst>
              <a:ext uri="{FF2B5EF4-FFF2-40B4-BE49-F238E27FC236}">
                <a16:creationId xmlns="" xmlns:a16="http://schemas.microsoft.com/office/drawing/2014/main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7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u="sng" dirty="0" smtClean="0">
                <a:solidFill>
                  <a:schemeClr val="tx1"/>
                </a:solidFill>
              </a:rPr>
              <a:t>References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sz="2400" dirty="0" err="1" smtClean="0"/>
              <a:t>Silberschatz</a:t>
            </a:r>
            <a:r>
              <a:rPr lang="en-US" sz="2400" dirty="0" smtClean="0"/>
              <a:t> and Peter B. Calvin, “Operating System Concepts" Addison Wesley Publishing Company</a:t>
            </a:r>
          </a:p>
          <a:p>
            <a:pPr>
              <a:defRPr/>
            </a:pPr>
            <a:r>
              <a:rPr lang="en-US" sz="2400" dirty="0" smtClean="0"/>
              <a:t> </a:t>
            </a:r>
            <a:r>
              <a:rPr lang="en-US" sz="2400" dirty="0" err="1" smtClean="0"/>
              <a:t>Dhamdhere</a:t>
            </a:r>
            <a:r>
              <a:rPr lang="en-US" sz="2400" dirty="0" smtClean="0"/>
              <a:t>, “Systems Programming &amp; Operating Systems Tata McGraw Hill</a:t>
            </a:r>
          </a:p>
          <a:p>
            <a:pPr>
              <a:buFont typeface="Wingdings 2" charset="2"/>
              <a:buNone/>
              <a:defRPr/>
            </a:pPr>
            <a:r>
              <a:rPr lang="en-US" cap="all" dirty="0" smtClean="0"/>
              <a:t> </a:t>
            </a:r>
            <a:endParaRPr lang="en-US" dirty="0" smtClean="0"/>
          </a:p>
          <a:p>
            <a:pPr>
              <a:defRPr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57F58-4B03-4D93-9A6C-66B9A3CF428D}" type="datetime1">
              <a:rPr lang="en-US" smtClean="0"/>
              <a:pPr/>
              <a:t>20/06/2023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en-US" smtClean="0"/>
              <a:t>RIMT-IET</a:t>
            </a:r>
            <a:endParaRPr kumimoji="0"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25</a:t>
            </a:fld>
            <a:endParaRPr kumimoji="0" lang="en-US"/>
          </a:p>
        </p:txBody>
      </p:sp>
      <p:pic>
        <p:nvPicPr>
          <p:cNvPr id="7" name="Picture 2" descr="RIMT University">
            <a:extLst>
              <a:ext uri="{FF2B5EF4-FFF2-40B4-BE49-F238E27FC236}">
                <a16:creationId xmlns="" xmlns:a16="http://schemas.microsoft.com/office/drawing/2014/main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7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>
          <a:xfrm>
            <a:off x="1050926" y="277814"/>
            <a:ext cx="7635875" cy="5762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Topics To Be Covered</a:t>
            </a:r>
            <a:endParaRPr lang="en-US" dirty="0"/>
          </a:p>
        </p:txBody>
      </p:sp>
      <p:sp>
        <p:nvSpPr>
          <p:cNvPr id="40963" name="Rectangle 3"/>
          <p:cNvSpPr>
            <a:spLocks noGrp="1" noChangeArrowheads="1"/>
          </p:cNvSpPr>
          <p:nvPr>
            <p:ph idx="1"/>
          </p:nvPr>
        </p:nvSpPr>
        <p:spPr>
          <a:xfrm>
            <a:off x="817563" y="1271589"/>
            <a:ext cx="7351712" cy="4483100"/>
          </a:xfrm>
        </p:spPr>
        <p:txBody>
          <a:bodyPr/>
          <a:lstStyle/>
          <a:p>
            <a:r>
              <a:rPr lang="en-US" dirty="0"/>
              <a:t>History</a:t>
            </a:r>
          </a:p>
          <a:p>
            <a:r>
              <a:rPr lang="en-US" dirty="0"/>
              <a:t>Design Principles</a:t>
            </a:r>
          </a:p>
          <a:p>
            <a:r>
              <a:rPr lang="en-US" dirty="0"/>
              <a:t>System Components</a:t>
            </a:r>
          </a:p>
          <a:p>
            <a:r>
              <a:rPr lang="en-US" dirty="0"/>
              <a:t>Environmental Subsystems </a:t>
            </a:r>
          </a:p>
          <a:p>
            <a:r>
              <a:rPr lang="en-US" dirty="0"/>
              <a:t>File system</a:t>
            </a:r>
          </a:p>
          <a:p>
            <a:r>
              <a:rPr lang="en-US" dirty="0"/>
              <a:t>Networking</a:t>
            </a:r>
          </a:p>
          <a:p>
            <a:r>
              <a:rPr lang="en-US" dirty="0"/>
              <a:t>Programmer Interface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DA975-9142-4F87-A2FA-F7CEAB04A66B}" type="datetime1">
              <a:rPr lang="en-US" smtClean="0"/>
              <a:pPr/>
              <a:t>20/06/2023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en-US" smtClean="0"/>
              <a:t>RIMT-IET</a:t>
            </a:r>
            <a:endParaRPr kumimoji="0"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3</a:t>
            </a:fld>
            <a:endParaRPr kumimoji="0" lang="en-US"/>
          </a:p>
        </p:txBody>
      </p:sp>
      <p:pic>
        <p:nvPicPr>
          <p:cNvPr id="7" name="Picture 2" descr="RIMT University">
            <a:extLst>
              <a:ext uri="{FF2B5EF4-FFF2-40B4-BE49-F238E27FC236}">
                <a16:creationId xmlns="" xmlns:a16="http://schemas.microsoft.com/office/drawing/2014/main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7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>
          <a:xfrm>
            <a:off x="681038" y="277814"/>
            <a:ext cx="8005762" cy="576262"/>
          </a:xfrm>
        </p:spPr>
        <p:txBody>
          <a:bodyPr>
            <a:normAutofit fontScale="90000"/>
          </a:bodyPr>
          <a:lstStyle/>
          <a:p>
            <a:r>
              <a:rPr lang="en-US"/>
              <a:t>Windows 2000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idx="1"/>
          </p:nvPr>
        </p:nvSpPr>
        <p:spPr>
          <a:xfrm>
            <a:off x="817563" y="1271589"/>
            <a:ext cx="7664450" cy="5254625"/>
          </a:xfrm>
        </p:spPr>
        <p:txBody>
          <a:bodyPr>
            <a:normAutofit fontScale="77500" lnSpcReduction="20000"/>
          </a:bodyPr>
          <a:lstStyle/>
          <a:p>
            <a:r>
              <a:rPr lang="en-US"/>
              <a:t>32-bit preemptive multitasking operating system for Intel microprocessors</a:t>
            </a:r>
          </a:p>
          <a:p>
            <a:r>
              <a:rPr lang="en-US"/>
              <a:t>Key goals for the system:</a:t>
            </a:r>
          </a:p>
          <a:p>
            <a:pPr lvl="1"/>
            <a:r>
              <a:rPr lang="en-US"/>
              <a:t>portability</a:t>
            </a:r>
          </a:p>
          <a:p>
            <a:pPr lvl="1"/>
            <a:r>
              <a:rPr lang="en-US"/>
              <a:t>security </a:t>
            </a:r>
          </a:p>
          <a:p>
            <a:pPr lvl="1"/>
            <a:r>
              <a:rPr lang="en-US"/>
              <a:t>POSIX compliance </a:t>
            </a:r>
          </a:p>
          <a:p>
            <a:pPr lvl="1"/>
            <a:r>
              <a:rPr lang="en-US"/>
              <a:t>multiprocessor support </a:t>
            </a:r>
          </a:p>
          <a:p>
            <a:pPr lvl="1"/>
            <a:r>
              <a:rPr lang="en-US"/>
              <a:t>extensibility </a:t>
            </a:r>
          </a:p>
          <a:p>
            <a:pPr lvl="1"/>
            <a:r>
              <a:rPr lang="en-US"/>
              <a:t>international support </a:t>
            </a:r>
          </a:p>
          <a:p>
            <a:pPr lvl="1"/>
            <a:r>
              <a:rPr lang="en-US"/>
              <a:t>compatibility with MS-DOS and MS-Windows applications</a:t>
            </a:r>
          </a:p>
          <a:p>
            <a:r>
              <a:rPr lang="en-US"/>
              <a:t>Uses a micro-kernel architecture</a:t>
            </a:r>
          </a:p>
          <a:p>
            <a:r>
              <a:rPr lang="en-US"/>
              <a:t>Available in four versions, Professional, Server, Advanced Server, National Server</a:t>
            </a:r>
          </a:p>
          <a:p>
            <a:r>
              <a:rPr lang="en-US"/>
              <a:t>New version – Windows 2003, is now available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3AB0E7-F3D3-48E6-BB14-DEE4A4E646E4}" type="datetime1">
              <a:rPr lang="en-US" smtClean="0"/>
              <a:pPr/>
              <a:t>20/06/2023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en-US" smtClean="0"/>
              <a:t>RIMT-IET</a:t>
            </a:r>
            <a:endParaRPr kumimoji="0"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4</a:t>
            </a:fld>
            <a:endParaRPr kumimoji="0" lang="en-US"/>
          </a:p>
        </p:txBody>
      </p:sp>
      <p:pic>
        <p:nvPicPr>
          <p:cNvPr id="7" name="Picture 2" descr="RIMT University">
            <a:extLst>
              <a:ext uri="{FF2B5EF4-FFF2-40B4-BE49-F238E27FC236}">
                <a16:creationId xmlns="" xmlns:a16="http://schemas.microsoft.com/office/drawing/2014/main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7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597"/>
            <a:ext cx="8229600" cy="1143000"/>
          </a:xfrm>
        </p:spPr>
        <p:txBody>
          <a:bodyPr/>
          <a:lstStyle/>
          <a:p>
            <a:r>
              <a:rPr lang="en-US" dirty="0"/>
              <a:t>History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idx="1"/>
          </p:nvPr>
        </p:nvSpPr>
        <p:spPr>
          <a:xfrm>
            <a:off x="806450" y="1690689"/>
            <a:ext cx="7732713" cy="4530725"/>
          </a:xfrm>
        </p:spPr>
        <p:txBody>
          <a:bodyPr>
            <a:normAutofit fontScale="92500"/>
          </a:bodyPr>
          <a:lstStyle/>
          <a:p>
            <a:r>
              <a:rPr lang="en-US" dirty="0"/>
              <a:t>In 1988, Microsoft decided to develop a “new technology” (NT) portable operating system that supported both the OS/2 and POSIX APIs.</a:t>
            </a:r>
            <a:br>
              <a:rPr lang="en-US" dirty="0"/>
            </a:br>
            <a:endParaRPr lang="en-US" dirty="0"/>
          </a:p>
          <a:p>
            <a:r>
              <a:rPr lang="en-US" dirty="0"/>
              <a:t>Originally, NT was supposed to use the OS/2 API as its native environment but during development NT was changed to use the Win32 API, reflecting the popularity of Windows 3.0.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0383C4-DC3F-464F-980E-7C106090C5E3}" type="datetime1">
              <a:rPr lang="en-US" smtClean="0"/>
              <a:pPr/>
              <a:t>20/06/2023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en-US" smtClean="0"/>
              <a:t>RIMT-IET</a:t>
            </a:r>
            <a:endParaRPr kumimoji="0"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5</a:t>
            </a:fld>
            <a:endParaRPr kumimoji="0" lang="en-US"/>
          </a:p>
        </p:txBody>
      </p:sp>
      <p:pic>
        <p:nvPicPr>
          <p:cNvPr id="7" name="Picture 2" descr="RIMT University">
            <a:extLst>
              <a:ext uri="{FF2B5EF4-FFF2-40B4-BE49-F238E27FC236}">
                <a16:creationId xmlns="" xmlns:a16="http://schemas.microsoft.com/office/drawing/2014/main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7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1265238" y="277814"/>
            <a:ext cx="7421562" cy="576262"/>
          </a:xfrm>
        </p:spPr>
        <p:txBody>
          <a:bodyPr>
            <a:normAutofit fontScale="90000"/>
          </a:bodyPr>
          <a:lstStyle/>
          <a:p>
            <a:r>
              <a:rPr lang="en-US"/>
              <a:t>Design Principles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idx="1"/>
          </p:nvPr>
        </p:nvSpPr>
        <p:spPr>
          <a:xfrm>
            <a:off x="806450" y="1233489"/>
            <a:ext cx="7694613" cy="4530725"/>
          </a:xfrm>
        </p:spPr>
        <p:txBody>
          <a:bodyPr>
            <a:normAutofit fontScale="77500" lnSpcReduction="20000"/>
          </a:bodyPr>
          <a:lstStyle/>
          <a:p>
            <a:r>
              <a:rPr lang="en-US"/>
              <a:t>Extensibility — layered architecture</a:t>
            </a:r>
          </a:p>
          <a:p>
            <a:pPr lvl="1"/>
            <a:r>
              <a:rPr lang="en-US"/>
              <a:t>Executive, which runs in protected mode, provides the basic system services.</a:t>
            </a:r>
          </a:p>
          <a:p>
            <a:pPr lvl="1"/>
            <a:r>
              <a:rPr lang="en-US"/>
              <a:t>On top of the executive, several server subsystems operate in user mode.</a:t>
            </a:r>
          </a:p>
          <a:p>
            <a:pPr lvl="1"/>
            <a:r>
              <a:rPr lang="en-US"/>
              <a:t>Modular structure allows additional environmental subsystems to be added without affecting the executive.</a:t>
            </a:r>
          </a:p>
          <a:p>
            <a:pPr lvl="1"/>
            <a:endParaRPr lang="en-US"/>
          </a:p>
          <a:p>
            <a:r>
              <a:rPr lang="en-US"/>
              <a:t>Portability  —  2000 can be moved from on hardware architecture to another with relatively few changes.</a:t>
            </a:r>
          </a:p>
          <a:p>
            <a:pPr lvl="1"/>
            <a:r>
              <a:rPr lang="en-US"/>
              <a:t>Written in C and C++</a:t>
            </a:r>
          </a:p>
          <a:p>
            <a:pPr lvl="1"/>
            <a:r>
              <a:rPr lang="en-US"/>
              <a:t>Processor-dependent code is isolated in a dynamic link library (DLL) called the “hardware abstraction layer” (HAL).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BECDC-15B1-4235-815A-A361452F474E}" type="datetime1">
              <a:rPr lang="en-US" smtClean="0"/>
              <a:pPr/>
              <a:t>20/06/2023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en-US" smtClean="0"/>
              <a:t>RIMT-IET</a:t>
            </a:r>
            <a:endParaRPr kumimoji="0"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6</a:t>
            </a:fld>
            <a:endParaRPr kumimoji="0" lang="en-US"/>
          </a:p>
        </p:txBody>
      </p:sp>
      <p:pic>
        <p:nvPicPr>
          <p:cNvPr id="7" name="Picture 2" descr="RIMT University">
            <a:extLst>
              <a:ext uri="{FF2B5EF4-FFF2-40B4-BE49-F238E27FC236}">
                <a16:creationId xmlns="" xmlns:a16="http://schemas.microsoft.com/office/drawing/2014/main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7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>
          <a:xfrm>
            <a:off x="1225550" y="277814"/>
            <a:ext cx="7461250" cy="576262"/>
          </a:xfrm>
        </p:spPr>
        <p:txBody>
          <a:bodyPr>
            <a:normAutofit fontScale="90000"/>
          </a:bodyPr>
          <a:lstStyle/>
          <a:p>
            <a:r>
              <a:rPr lang="en-US"/>
              <a:t>Design Principles (Cont.)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idx="1"/>
          </p:nvPr>
        </p:nvSpPr>
        <p:spPr>
          <a:xfrm>
            <a:off x="806450" y="1233489"/>
            <a:ext cx="7694613" cy="4530725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Reliability — 2000 uses hardware protection for virtual memory, and software protection mechanisms for operating system resources.</a:t>
            </a:r>
          </a:p>
          <a:p>
            <a:endParaRPr lang="en-US" sz="800" dirty="0"/>
          </a:p>
          <a:p>
            <a:r>
              <a:rPr lang="en-US" dirty="0"/>
              <a:t>Compatibility — applications that follow the IEEE 1003.1 (POSIX) standard can be complied to run on 2000 without changing the source code.</a:t>
            </a:r>
          </a:p>
          <a:p>
            <a:endParaRPr lang="en-US" sz="800" dirty="0"/>
          </a:p>
          <a:p>
            <a:r>
              <a:rPr lang="en-US" dirty="0"/>
              <a:t>Performance — 2000 subsystems can communicate with one another via high-performance message passing</a:t>
            </a:r>
          </a:p>
          <a:p>
            <a:pPr lvl="1"/>
            <a:r>
              <a:rPr lang="en-US" dirty="0"/>
              <a:t>Preemption of low priority threads enables the system to respond quickly to external events</a:t>
            </a:r>
          </a:p>
          <a:p>
            <a:pPr lvl="1"/>
            <a:r>
              <a:rPr lang="en-US" dirty="0"/>
              <a:t>Designed for symmetrical multiprocessing</a:t>
            </a:r>
          </a:p>
          <a:p>
            <a:pPr lvl="1"/>
            <a:endParaRPr lang="en-US" sz="800" dirty="0"/>
          </a:p>
          <a:p>
            <a:r>
              <a:rPr lang="en-US" dirty="0"/>
              <a:t>International support  — supports different locales via the national language support (NLS) API.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A4FA0-E35B-489F-95E3-5BB88171202A}" type="datetime1">
              <a:rPr lang="en-US" smtClean="0"/>
              <a:pPr/>
              <a:t>20/06/2023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en-US" smtClean="0"/>
              <a:t>RIMT-IET</a:t>
            </a:r>
            <a:endParaRPr kumimoji="0"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7</a:t>
            </a:fld>
            <a:endParaRPr kumimoji="0" lang="en-US"/>
          </a:p>
        </p:txBody>
      </p:sp>
      <p:pic>
        <p:nvPicPr>
          <p:cNvPr id="7" name="Picture 2" descr="RIMT University">
            <a:extLst>
              <a:ext uri="{FF2B5EF4-FFF2-40B4-BE49-F238E27FC236}">
                <a16:creationId xmlns="" xmlns:a16="http://schemas.microsoft.com/office/drawing/2014/main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7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>
          <a:xfrm>
            <a:off x="1187450" y="277814"/>
            <a:ext cx="7499350" cy="576262"/>
          </a:xfrm>
        </p:spPr>
        <p:txBody>
          <a:bodyPr>
            <a:normAutofit fontScale="90000"/>
          </a:bodyPr>
          <a:lstStyle/>
          <a:p>
            <a:r>
              <a:rPr lang="en-US"/>
              <a:t>2000 Architecture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Layered system of modules</a:t>
            </a:r>
            <a:br>
              <a:rPr lang="en-US"/>
            </a:br>
            <a:endParaRPr lang="en-US"/>
          </a:p>
          <a:p>
            <a:r>
              <a:rPr lang="en-US"/>
              <a:t>Protected mode  —  HAL, kernel, executive</a:t>
            </a:r>
            <a:br>
              <a:rPr lang="en-US"/>
            </a:br>
            <a:endParaRPr lang="en-US"/>
          </a:p>
          <a:p>
            <a:r>
              <a:rPr lang="en-US"/>
              <a:t>User mode  — collection of subsystems</a:t>
            </a:r>
          </a:p>
          <a:p>
            <a:pPr lvl="1"/>
            <a:r>
              <a:rPr lang="en-US"/>
              <a:t>Environmental subsystems emulate different operating systems </a:t>
            </a:r>
          </a:p>
          <a:p>
            <a:pPr lvl="1"/>
            <a:r>
              <a:rPr lang="en-US"/>
              <a:t>Protection subsystems provide security functions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01AD4-3C7B-4979-AA93-A6F98F32E0EB}" type="datetime1">
              <a:rPr lang="en-US" smtClean="0"/>
              <a:pPr/>
              <a:t>20/06/2023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en-US" smtClean="0"/>
              <a:t>RIMT-IET</a:t>
            </a:r>
            <a:endParaRPr kumimoji="0"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8</a:t>
            </a:fld>
            <a:endParaRPr kumimoji="0" lang="en-US"/>
          </a:p>
        </p:txBody>
      </p:sp>
      <p:pic>
        <p:nvPicPr>
          <p:cNvPr id="7" name="Picture 2" descr="RIMT University">
            <a:extLst>
              <a:ext uri="{FF2B5EF4-FFF2-40B4-BE49-F238E27FC236}">
                <a16:creationId xmlns="" xmlns:a16="http://schemas.microsoft.com/office/drawing/2014/main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7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>
          <a:xfrm>
            <a:off x="1343026" y="277814"/>
            <a:ext cx="7343775" cy="576262"/>
          </a:xfrm>
        </p:spPr>
        <p:txBody>
          <a:bodyPr>
            <a:normAutofit fontScale="90000"/>
          </a:bodyPr>
          <a:lstStyle/>
          <a:p>
            <a:r>
              <a:rPr lang="en-US"/>
              <a:t>Depiction of 2000 Architecture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4B364-CA59-4EB6-962D-1781D4557FC1}" type="datetime1">
              <a:rPr lang="en-US" smtClean="0"/>
              <a:pPr/>
              <a:t>20/06/2023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en-US" smtClean="0"/>
              <a:t>RIMT-IET</a:t>
            </a:r>
            <a:endParaRPr kumimoji="0"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9</a:t>
            </a:fld>
            <a:endParaRPr kumimoji="0" lang="en-US"/>
          </a:p>
        </p:txBody>
      </p:sp>
      <p:pic>
        <p:nvPicPr>
          <p:cNvPr id="47116" name="Picture 1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16064" y="1177926"/>
            <a:ext cx="6178550" cy="4926013"/>
          </a:xfrm>
          <a:prstGeom prst="rect">
            <a:avLst/>
          </a:prstGeom>
          <a:noFill/>
        </p:spPr>
      </p:pic>
      <p:pic>
        <p:nvPicPr>
          <p:cNvPr id="7" name="Picture 2" descr="RIMT University">
            <a:extLst>
              <a:ext uri="{FF2B5EF4-FFF2-40B4-BE49-F238E27FC236}">
                <a16:creationId xmlns="" xmlns:a16="http://schemas.microsoft.com/office/drawing/2014/main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7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Theme1</Template>
  <TotalTime>2437</TotalTime>
  <Words>1489</Words>
  <Application>Microsoft Office PowerPoint</Application>
  <PresentationFormat>On-screen Show (4:3)</PresentationFormat>
  <Paragraphs>296</Paragraphs>
  <Slides>25</Slides>
  <Notes>21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6" baseType="lpstr">
      <vt:lpstr>Theme1</vt:lpstr>
      <vt:lpstr>   Operating System/ BTCS-2401    </vt:lpstr>
      <vt:lpstr>         Topic 30th : Case Studies-Windows 2000</vt:lpstr>
      <vt:lpstr>Topics To Be Covered</vt:lpstr>
      <vt:lpstr>Windows 2000</vt:lpstr>
      <vt:lpstr>History</vt:lpstr>
      <vt:lpstr>Design Principles</vt:lpstr>
      <vt:lpstr>Design Principles (Cont.)</vt:lpstr>
      <vt:lpstr>2000 Architecture</vt:lpstr>
      <vt:lpstr>Depiction of 2000 Architecture</vt:lpstr>
      <vt:lpstr>System Components — Kernel</vt:lpstr>
      <vt:lpstr>Kernel — Process and Threads</vt:lpstr>
      <vt:lpstr>Kernel — Scheduling</vt:lpstr>
      <vt:lpstr>Kernel — Scheduling (Cont.) </vt:lpstr>
      <vt:lpstr>Kernel — Trap Handling</vt:lpstr>
      <vt:lpstr>Executive — Object Manager</vt:lpstr>
      <vt:lpstr>Executive — Naming Objects</vt:lpstr>
      <vt:lpstr>Executive — Process Manager</vt:lpstr>
      <vt:lpstr>Executive — I/O Manager</vt:lpstr>
      <vt:lpstr>File I/O</vt:lpstr>
      <vt:lpstr>Executive — Security Reference Monitor</vt:lpstr>
      <vt:lpstr>Executive – Plug-and-Play Manager</vt:lpstr>
      <vt:lpstr>Networking — Protocols</vt:lpstr>
      <vt:lpstr>Access to a Remote File</vt:lpstr>
      <vt:lpstr>Summary</vt:lpstr>
      <vt:lpstr>References</vt:lpstr>
    </vt:vector>
  </TitlesOfParts>
  <Company>Lucent Technologies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Marilyn Turnamian</dc:creator>
  <cp:lastModifiedBy>Admin</cp:lastModifiedBy>
  <cp:revision>209</cp:revision>
  <cp:lastPrinted>2001-07-05T20:39:18Z</cp:lastPrinted>
  <dcterms:created xsi:type="dcterms:W3CDTF">1999-08-24T20:48:59Z</dcterms:created>
  <dcterms:modified xsi:type="dcterms:W3CDTF">2023-06-20T05:12:18Z</dcterms:modified>
</cp:coreProperties>
</file>