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22" r:id="rId1"/>
  </p:sldMasterIdLst>
  <p:notesMasterIdLst>
    <p:notesMasterId r:id="rId19"/>
  </p:notesMasterIdLst>
  <p:handoutMasterIdLst>
    <p:handoutMasterId r:id="rId20"/>
  </p:handoutMasterIdLst>
  <p:sldIdLst>
    <p:sldId id="320" r:id="rId2"/>
    <p:sldId id="315" r:id="rId3"/>
    <p:sldId id="264" r:id="rId4"/>
    <p:sldId id="310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56" r:id="rId13"/>
    <p:sldId id="272" r:id="rId14"/>
    <p:sldId id="273" r:id="rId15"/>
    <p:sldId id="317" r:id="rId16"/>
    <p:sldId id="319" r:id="rId17"/>
    <p:sldId id="318" r:id="rId18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177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354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532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70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5886" algn="l" defTabSz="914354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063" algn="l" defTabSz="914354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240" algn="l" defTabSz="914354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417" algn="l" defTabSz="914354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0066"/>
    <a:srgbClr val="009900"/>
    <a:srgbClr val="5FD5FF"/>
    <a:srgbClr val="B3EBFF"/>
    <a:srgbClr val="79DCFF"/>
    <a:srgbClr val="33CCFF"/>
    <a:srgbClr val="33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801"/>
        <p:guide pos="5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ctr" anchorCtr="0" compatLnSpc="1">
            <a:prstTxWarp prst="textNoShape">
              <a:avLst/>
            </a:prstTxWarp>
          </a:bodyPr>
          <a:lstStyle>
            <a:lvl1pPr defTabSz="930275">
              <a:defRPr sz="1300" smtClean="0">
                <a:latin typeface="Helvetic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7163" y="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ctr" anchorCtr="0" compatLnSpc="1">
            <a:prstTxWarp prst="textNoShape">
              <a:avLst/>
            </a:prstTxWarp>
          </a:bodyPr>
          <a:lstStyle>
            <a:lvl1pPr algn="r" defTabSz="930275">
              <a:defRPr sz="1300" smtClean="0">
                <a:latin typeface="Helvetic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b" anchorCtr="0" compatLnSpc="1">
            <a:prstTxWarp prst="textNoShape">
              <a:avLst/>
            </a:prstTxWarp>
          </a:bodyPr>
          <a:lstStyle>
            <a:lvl1pPr defTabSz="930275">
              <a:defRPr sz="1300" smtClean="0">
                <a:latin typeface="Helvetic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7163" y="882015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 smtClean="0">
                <a:latin typeface="Helvetica" pitchFamily="34" charset="0"/>
              </a:defRPr>
            </a:lvl1pPr>
          </a:lstStyle>
          <a:p>
            <a:pPr>
              <a:defRPr/>
            </a:pPr>
            <a:fld id="{52BCF5BA-3450-448F-AE78-C280EF7870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ctr" anchorCtr="0" compatLnSpc="1">
            <a:prstTxWarp prst="textNoShape">
              <a:avLst/>
            </a:prstTxWarp>
          </a:bodyPr>
          <a:lstStyle>
            <a:lvl1pPr defTabSz="930275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7163" y="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ctr" anchorCtr="0" compatLnSpc="1">
            <a:prstTxWarp prst="textNoShape">
              <a:avLst/>
            </a:prstTxWarp>
          </a:bodyPr>
          <a:lstStyle>
            <a:lvl1pPr algn="r" defTabSz="930275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053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b" anchorCtr="0" compatLnSpc="1">
            <a:prstTxWarp prst="textNoShape">
              <a:avLst/>
            </a:prstTxWarp>
          </a:bodyPr>
          <a:lstStyle>
            <a:lvl1pPr defTabSz="930275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7163" y="8820150"/>
            <a:ext cx="30305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3026" tIns="46512" rIns="93026" bIns="4651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F9C0BB78-231D-4E43-B361-F4DA98B686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17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35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53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70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5886" algn="l" defTabSz="4571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3" algn="l" defTabSz="4571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4571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7" algn="l" defTabSz="4571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CE3201-369B-46B9-900E-5CD6D95B8EDA}" type="slidenum">
              <a:rPr lang="en-US"/>
              <a:pPr/>
              <a:t>3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279100-14C4-458E-B7D0-589C3BE86577}" type="slidenum">
              <a:rPr lang="en-US"/>
              <a:pPr/>
              <a:t>12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888BA5-420B-48E6-BC6C-766384744F8C}" type="slidenum">
              <a:rPr lang="en-US"/>
              <a:pPr/>
              <a:t>13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BDEDCC-4F13-43D9-B416-76381AAECD97}" type="slidenum">
              <a:rPr lang="en-US"/>
              <a:pPr/>
              <a:t>14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DC76A4-7CFC-45C3-A87F-C66B869671CB}" type="slidenum">
              <a:rPr lang="en-US"/>
              <a:pPr/>
              <a:t>16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D9D39F-9FC5-4B7C-904E-97635D793CCB}" type="slidenum">
              <a:rPr lang="en-US"/>
              <a:pPr/>
              <a:t>4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873E6A-354B-4F62-A9B0-5F801357EFF2}" type="slidenum">
              <a:rPr lang="en-US"/>
              <a:pPr/>
              <a:t>5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72646C-EFEC-4676-8ABB-ECA5B16E82F1}" type="slidenum">
              <a:rPr lang="en-US"/>
              <a:pPr/>
              <a:t>6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A8B061-6552-4EB0-8AD6-976913E38825}" type="slidenum">
              <a:rPr lang="en-US"/>
              <a:pPr/>
              <a:t>7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1DD54D-A17D-45E8-B856-CA25BAFC4009}" type="slidenum">
              <a:rPr lang="en-US"/>
              <a:pPr/>
              <a:t>8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839B24-245F-4C65-B74D-192EADFB4670}" type="slidenum">
              <a:rPr lang="en-US"/>
              <a:pPr/>
              <a:t>9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DAA929-104E-4540-8357-B1E3A3DF2BBF}" type="slidenum">
              <a:rPr lang="en-US"/>
              <a:pPr/>
              <a:t>10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2DB514-574A-4F77-911B-967DE9155CB5}" type="slidenum">
              <a:rPr lang="en-US"/>
              <a:pPr/>
              <a:t>11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19/06/2023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Operating System/ BTCS-2401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6" y="6392865"/>
            <a:ext cx="4018557" cy="365125"/>
          </a:xfrm>
          <a:prstGeom prst="rect">
            <a:avLst/>
          </a:prstGeom>
        </p:spPr>
        <p:txBody>
          <a:bodyPr vert="horz" lIns="91426" tIns="45714" rIns="91426" bIns="45714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26" tIns="45714" rIns="91426" bIns="45714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26" tIns="45714" rIns="91426" bIns="45714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4th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876300" y="277813"/>
            <a:ext cx="7810500" cy="126963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Resource-Allocation Graph (Cont.)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6092"/>
            <a:ext cx="8229600" cy="5022166"/>
          </a:xfrm>
        </p:spPr>
        <p:txBody>
          <a:bodyPr>
            <a:normAutofit/>
          </a:bodyPr>
          <a:lstStyle/>
          <a:p>
            <a:r>
              <a:rPr lang="en-US" dirty="0" smtClean="0"/>
              <a:t>Process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Resource </a:t>
            </a:r>
            <a:r>
              <a:rPr lang="en-US" dirty="0" smtClean="0"/>
              <a:t>Type with 4 instances</a:t>
            </a:r>
          </a:p>
          <a:p>
            <a:r>
              <a:rPr lang="en-US" i="1" dirty="0" smtClean="0"/>
              <a:t>P</a:t>
            </a:r>
            <a:r>
              <a:rPr lang="en-US" i="1" baseline="-25000" dirty="0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requests instance of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j</a:t>
            </a:r>
            <a:endParaRPr lang="en-US" dirty="0" smtClean="0"/>
          </a:p>
          <a:p>
            <a:pPr>
              <a:buFont typeface="Monotype Sorts" charset="2"/>
              <a:buNone/>
            </a:pPr>
            <a:endParaRPr lang="en-US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r>
              <a:rPr lang="en-US" i="1" dirty="0" smtClean="0"/>
              <a:t>P</a:t>
            </a:r>
            <a:r>
              <a:rPr lang="en-US" i="1" baseline="-25000" dirty="0" smtClean="0"/>
              <a:t>i</a:t>
            </a:r>
            <a:r>
              <a:rPr lang="en-US" dirty="0" smtClean="0"/>
              <a:t> </a:t>
            </a:r>
            <a:r>
              <a:rPr lang="en-US" dirty="0" smtClean="0"/>
              <a:t>is holding an instance of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j</a:t>
            </a:r>
            <a:endParaRPr lang="en-US" i="1" dirty="0" smtClean="0"/>
          </a:p>
        </p:txBody>
      </p:sp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4143375" y="1619250"/>
            <a:ext cx="495300" cy="495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5" tIns="45718" rIns="91435" bIns="45718" anchor="ctr"/>
          <a:lstStyle/>
          <a:p>
            <a:endParaRPr lang="en-US"/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3657600" y="5562600"/>
            <a:ext cx="495300" cy="495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5" tIns="45718" rIns="91435" bIns="45718" anchor="ctr"/>
          <a:lstStyle/>
          <a:p>
            <a:pPr algn="ctr"/>
            <a:r>
              <a:rPr lang="en-US" i="1">
                <a:latin typeface="Helvetica" pitchFamily="34" charset="0"/>
              </a:rPr>
              <a:t>P</a:t>
            </a:r>
            <a:r>
              <a:rPr lang="en-US" i="1" baseline="-25000">
                <a:latin typeface="Helvetica" pitchFamily="34" charset="0"/>
              </a:rPr>
              <a:t>i</a:t>
            </a:r>
            <a:endParaRPr lang="en-US">
              <a:latin typeface="Helvetica" pitchFamily="34" charset="0"/>
            </a:endParaRPr>
          </a:p>
        </p:txBody>
      </p:sp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3860800" y="4105275"/>
            <a:ext cx="495300" cy="495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5" tIns="45718" rIns="91435" bIns="45718" anchor="ctr"/>
          <a:lstStyle/>
          <a:p>
            <a:pPr algn="ctr"/>
            <a:r>
              <a:rPr lang="en-US" i="1" dirty="0">
                <a:latin typeface="Helvetica" pitchFamily="34" charset="0"/>
              </a:rPr>
              <a:t>P</a:t>
            </a:r>
            <a:r>
              <a:rPr lang="en-US" i="1" baseline="-25000" dirty="0">
                <a:latin typeface="Helvetica" pitchFamily="34" charset="0"/>
              </a:rPr>
              <a:t>i</a:t>
            </a:r>
            <a:endParaRPr lang="en-US" i="1" dirty="0">
              <a:latin typeface="Helvetica" pitchFamily="34" charset="0"/>
            </a:endParaRPr>
          </a:p>
        </p:txBody>
      </p:sp>
      <p:grpSp>
        <p:nvGrpSpPr>
          <p:cNvPr id="11271" name="Group 12"/>
          <p:cNvGrpSpPr>
            <a:grpSpLocks/>
          </p:cNvGrpSpPr>
          <p:nvPr/>
        </p:nvGrpSpPr>
        <p:grpSpPr bwMode="auto">
          <a:xfrm>
            <a:off x="6595649" y="2417641"/>
            <a:ext cx="438150" cy="419100"/>
            <a:chOff x="2666" y="1966"/>
            <a:chExt cx="276" cy="264"/>
          </a:xfrm>
        </p:grpSpPr>
        <p:sp>
          <p:nvSpPr>
            <p:cNvPr id="11288" name="Rectangle 7"/>
            <p:cNvSpPr>
              <a:spLocks noChangeArrowheads="1"/>
            </p:cNvSpPr>
            <p:nvPr/>
          </p:nvSpPr>
          <p:spPr bwMode="auto">
            <a:xfrm>
              <a:off x="2666" y="1966"/>
              <a:ext cx="276" cy="26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8"/>
            <p:cNvSpPr>
              <a:spLocks noChangeArrowheads="1"/>
            </p:cNvSpPr>
            <p:nvPr/>
          </p:nvSpPr>
          <p:spPr bwMode="auto">
            <a:xfrm>
              <a:off x="2736" y="2026"/>
              <a:ext cx="47" cy="4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9"/>
            <p:cNvSpPr>
              <a:spLocks noChangeArrowheads="1"/>
            </p:cNvSpPr>
            <p:nvPr/>
          </p:nvSpPr>
          <p:spPr bwMode="auto">
            <a:xfrm>
              <a:off x="2832" y="2026"/>
              <a:ext cx="47" cy="4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10"/>
            <p:cNvSpPr>
              <a:spLocks noChangeArrowheads="1"/>
            </p:cNvSpPr>
            <p:nvPr/>
          </p:nvSpPr>
          <p:spPr bwMode="auto">
            <a:xfrm>
              <a:off x="2736" y="2108"/>
              <a:ext cx="47" cy="4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" name="Rectangle 11"/>
            <p:cNvSpPr>
              <a:spLocks noChangeArrowheads="1"/>
            </p:cNvSpPr>
            <p:nvPr/>
          </p:nvSpPr>
          <p:spPr bwMode="auto">
            <a:xfrm>
              <a:off x="2832" y="2108"/>
              <a:ext cx="47" cy="4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72" name="Group 13"/>
          <p:cNvGrpSpPr>
            <a:grpSpLocks/>
          </p:cNvGrpSpPr>
          <p:nvPr/>
        </p:nvGrpSpPr>
        <p:grpSpPr bwMode="auto">
          <a:xfrm>
            <a:off x="4692650" y="4168775"/>
            <a:ext cx="438150" cy="419100"/>
            <a:chOff x="2666" y="1966"/>
            <a:chExt cx="276" cy="264"/>
          </a:xfrm>
        </p:grpSpPr>
        <p:sp>
          <p:nvSpPr>
            <p:cNvPr id="11283" name="Rectangle 14"/>
            <p:cNvSpPr>
              <a:spLocks noChangeArrowheads="1"/>
            </p:cNvSpPr>
            <p:nvPr/>
          </p:nvSpPr>
          <p:spPr bwMode="auto">
            <a:xfrm>
              <a:off x="2666" y="1966"/>
              <a:ext cx="276" cy="26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4" name="Rectangle 15"/>
            <p:cNvSpPr>
              <a:spLocks noChangeArrowheads="1"/>
            </p:cNvSpPr>
            <p:nvPr/>
          </p:nvSpPr>
          <p:spPr bwMode="auto">
            <a:xfrm>
              <a:off x="2736" y="2026"/>
              <a:ext cx="47" cy="4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Rectangle 16"/>
            <p:cNvSpPr>
              <a:spLocks noChangeArrowheads="1"/>
            </p:cNvSpPr>
            <p:nvPr/>
          </p:nvSpPr>
          <p:spPr bwMode="auto">
            <a:xfrm>
              <a:off x="2832" y="2026"/>
              <a:ext cx="47" cy="4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Rectangle 17"/>
            <p:cNvSpPr>
              <a:spLocks noChangeArrowheads="1"/>
            </p:cNvSpPr>
            <p:nvPr/>
          </p:nvSpPr>
          <p:spPr bwMode="auto">
            <a:xfrm>
              <a:off x="2736" y="2108"/>
              <a:ext cx="47" cy="4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Rectangle 18"/>
            <p:cNvSpPr>
              <a:spLocks noChangeArrowheads="1"/>
            </p:cNvSpPr>
            <p:nvPr/>
          </p:nvSpPr>
          <p:spPr bwMode="auto">
            <a:xfrm>
              <a:off x="2832" y="2108"/>
              <a:ext cx="47" cy="4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73" name="Line 19"/>
          <p:cNvSpPr>
            <a:spLocks noChangeShapeType="1"/>
          </p:cNvSpPr>
          <p:nvPr/>
        </p:nvSpPr>
        <p:spPr bwMode="auto">
          <a:xfrm>
            <a:off x="4365625" y="437197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1435" tIns="45718" rIns="91435" bIns="45718" anchor="ctr"/>
          <a:lstStyle/>
          <a:p>
            <a:endParaRPr lang="en-US"/>
          </a:p>
        </p:txBody>
      </p:sp>
      <p:sp>
        <p:nvSpPr>
          <p:cNvPr id="11274" name="Text Box 20"/>
          <p:cNvSpPr txBox="1">
            <a:spLocks noChangeArrowheads="1"/>
          </p:cNvSpPr>
          <p:nvPr/>
        </p:nvSpPr>
        <p:spPr bwMode="auto">
          <a:xfrm>
            <a:off x="4752976" y="4586288"/>
            <a:ext cx="341750" cy="307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5" tIns="45718" rIns="91435" bIns="45718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 dirty="0" err="1">
                <a:latin typeface="Helvetica" pitchFamily="34" charset="0"/>
              </a:rPr>
              <a:t>R</a:t>
            </a:r>
            <a:r>
              <a:rPr lang="en-US" sz="1400" i="1" baseline="-25000" dirty="0" err="1">
                <a:latin typeface="Helvetica" pitchFamily="34" charset="0"/>
              </a:rPr>
              <a:t>j</a:t>
            </a:r>
            <a:endParaRPr lang="en-US" sz="1400" i="1" dirty="0">
              <a:latin typeface="Helvetica" pitchFamily="34" charset="0"/>
            </a:endParaRPr>
          </a:p>
        </p:txBody>
      </p:sp>
      <p:grpSp>
        <p:nvGrpSpPr>
          <p:cNvPr id="11275" name="Group 21"/>
          <p:cNvGrpSpPr>
            <a:grpSpLocks/>
          </p:cNvGrpSpPr>
          <p:nvPr/>
        </p:nvGrpSpPr>
        <p:grpSpPr bwMode="auto">
          <a:xfrm>
            <a:off x="4451350" y="5626100"/>
            <a:ext cx="438150" cy="419100"/>
            <a:chOff x="2666" y="1966"/>
            <a:chExt cx="276" cy="264"/>
          </a:xfrm>
        </p:grpSpPr>
        <p:sp>
          <p:nvSpPr>
            <p:cNvPr id="11278" name="Rectangle 22"/>
            <p:cNvSpPr>
              <a:spLocks noChangeArrowheads="1"/>
            </p:cNvSpPr>
            <p:nvPr/>
          </p:nvSpPr>
          <p:spPr bwMode="auto">
            <a:xfrm>
              <a:off x="2666" y="1966"/>
              <a:ext cx="276" cy="26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9" name="Rectangle 23"/>
            <p:cNvSpPr>
              <a:spLocks noChangeArrowheads="1"/>
            </p:cNvSpPr>
            <p:nvPr/>
          </p:nvSpPr>
          <p:spPr bwMode="auto">
            <a:xfrm>
              <a:off x="2736" y="2026"/>
              <a:ext cx="47" cy="4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" name="Rectangle 24"/>
            <p:cNvSpPr>
              <a:spLocks noChangeArrowheads="1"/>
            </p:cNvSpPr>
            <p:nvPr/>
          </p:nvSpPr>
          <p:spPr bwMode="auto">
            <a:xfrm>
              <a:off x="2832" y="2026"/>
              <a:ext cx="47" cy="4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1" name="Rectangle 25"/>
            <p:cNvSpPr>
              <a:spLocks noChangeArrowheads="1"/>
            </p:cNvSpPr>
            <p:nvPr/>
          </p:nvSpPr>
          <p:spPr bwMode="auto">
            <a:xfrm>
              <a:off x="2736" y="2108"/>
              <a:ext cx="47" cy="4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2" name="Rectangle 26"/>
            <p:cNvSpPr>
              <a:spLocks noChangeArrowheads="1"/>
            </p:cNvSpPr>
            <p:nvPr/>
          </p:nvSpPr>
          <p:spPr bwMode="auto">
            <a:xfrm>
              <a:off x="2832" y="2108"/>
              <a:ext cx="47" cy="4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76" name="Line 27"/>
          <p:cNvSpPr>
            <a:spLocks noChangeShapeType="1"/>
          </p:cNvSpPr>
          <p:nvPr/>
        </p:nvSpPr>
        <p:spPr bwMode="auto">
          <a:xfrm flipH="1">
            <a:off x="4124326" y="5772151"/>
            <a:ext cx="476250" cy="104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1435" tIns="45718" rIns="91435" bIns="45718" anchor="ctr"/>
          <a:lstStyle/>
          <a:p>
            <a:endParaRPr lang="en-US"/>
          </a:p>
        </p:txBody>
      </p:sp>
      <p:sp>
        <p:nvSpPr>
          <p:cNvPr id="11277" name="Text Box 28"/>
          <p:cNvSpPr txBox="1">
            <a:spLocks noChangeArrowheads="1"/>
          </p:cNvSpPr>
          <p:nvPr/>
        </p:nvSpPr>
        <p:spPr bwMode="auto">
          <a:xfrm>
            <a:off x="4502150" y="6015038"/>
            <a:ext cx="341750" cy="307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5" tIns="45718" rIns="91435" bIns="45718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 dirty="0" err="1">
                <a:latin typeface="Helvetica" pitchFamily="34" charset="0"/>
              </a:rPr>
              <a:t>R</a:t>
            </a:r>
            <a:r>
              <a:rPr lang="en-US" sz="1400" i="1" baseline="-25000" dirty="0" err="1">
                <a:latin typeface="Helvetica" pitchFamily="34" charset="0"/>
              </a:rPr>
              <a:t>j</a:t>
            </a:r>
            <a:endParaRPr lang="en-US" sz="1400" i="1" dirty="0">
              <a:latin typeface="Helvetica" pitchFamily="34" charset="0"/>
            </a:endParaRPr>
          </a:p>
        </p:txBody>
      </p:sp>
      <p:pic>
        <p:nvPicPr>
          <p:cNvPr id="29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08039" y="319089"/>
            <a:ext cx="8150225" cy="5127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dirty="0" smtClean="0"/>
              <a:t>Example of a Resource Allocation Graph</a:t>
            </a:r>
          </a:p>
        </p:txBody>
      </p:sp>
      <p:pic>
        <p:nvPicPr>
          <p:cNvPr id="12291" name="Picture 1032"/>
          <p:cNvPicPr>
            <a:picLocks noChangeAspect="1" noChangeArrowheads="1"/>
          </p:cNvPicPr>
          <p:nvPr/>
        </p:nvPicPr>
        <p:blipFill>
          <a:blip r:embed="rId3"/>
          <a:srcRect l="25287" t="926" r="25287" b="1532"/>
          <a:stretch>
            <a:fillRect/>
          </a:stretch>
        </p:blipFill>
        <p:spPr bwMode="auto">
          <a:xfrm>
            <a:off x="3146426" y="1804988"/>
            <a:ext cx="2741613" cy="4059237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12801" y="384176"/>
            <a:ext cx="8378825" cy="4699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dirty="0" smtClean="0"/>
              <a:t>Resource Allocation Graph With A Deadlock</a:t>
            </a:r>
          </a:p>
        </p:txBody>
      </p:sp>
      <p:pic>
        <p:nvPicPr>
          <p:cNvPr id="1331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60700" y="1528764"/>
            <a:ext cx="2781300" cy="409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09638" y="400050"/>
            <a:ext cx="7954962" cy="131620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Graph With A Cycle But No Deadlock</a:t>
            </a:r>
          </a:p>
        </p:txBody>
      </p:sp>
      <p:pic>
        <p:nvPicPr>
          <p:cNvPr id="14339" name="Picture 4" descr="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5375" y="1983546"/>
            <a:ext cx="4040188" cy="4237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Basic Facts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983545"/>
            <a:ext cx="7599362" cy="4572001"/>
          </a:xfrm>
        </p:spPr>
        <p:txBody>
          <a:bodyPr/>
          <a:lstStyle/>
          <a:p>
            <a:r>
              <a:rPr lang="en-US" dirty="0" smtClean="0"/>
              <a:t>If graph contains no cycles </a:t>
            </a:r>
            <a:r>
              <a:rPr lang="en-US" dirty="0" smtClean="0">
                <a:sym typeface="Symbol" pitchFamily="18" charset="2"/>
              </a:rPr>
              <a:t> no deadlock</a:t>
            </a:r>
            <a:br>
              <a:rPr lang="en-US" dirty="0" smtClean="0">
                <a:sym typeface="Symbol" pitchFamily="18" charset="2"/>
              </a:rPr>
            </a:br>
            <a:endParaRPr lang="en-US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If graph contains a cycle </a:t>
            </a:r>
          </a:p>
          <a:p>
            <a:pPr lvl="1"/>
            <a:r>
              <a:rPr lang="en-US" dirty="0" smtClean="0">
                <a:sym typeface="Symbol" pitchFamily="18" charset="2"/>
              </a:rPr>
              <a:t>if only one instance per resource type, then deadlock</a:t>
            </a:r>
          </a:p>
          <a:p>
            <a:pPr lvl="1"/>
            <a:r>
              <a:rPr lang="en-US" dirty="0" smtClean="0">
                <a:sym typeface="Symbol" pitchFamily="18" charset="2"/>
              </a:rPr>
              <a:t>if several instances per resource type, possibility of deadlock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85000"/>
            </a:pPr>
            <a:r>
              <a:rPr lang="en-US" sz="3400" dirty="0" smtClean="0"/>
              <a:t>The Deadlock Problem</a:t>
            </a:r>
          </a:p>
          <a:p>
            <a:pPr>
              <a:buSzPct val="85000"/>
            </a:pPr>
            <a:r>
              <a:rPr lang="en-US" sz="3400" dirty="0" smtClean="0"/>
              <a:t>System Model</a:t>
            </a:r>
          </a:p>
          <a:p>
            <a:pPr>
              <a:buSzPct val="85000"/>
            </a:pPr>
            <a:r>
              <a:rPr lang="en-US" sz="3400" dirty="0" smtClean="0"/>
              <a:t>Deadlock Characterization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52196" y="851251"/>
            <a:ext cx="7772400" cy="576263"/>
          </a:xfrm>
        </p:spPr>
        <p:txBody>
          <a:bodyPr tIns="32003">
            <a:normAutofit fontScale="90000"/>
          </a:bodyPr>
          <a:lstStyle/>
          <a:p>
            <a:pPr algn="ctr" eaLnBrk="1" hangingPunct="1"/>
            <a:r>
              <a:rPr lang="en-US" dirty="0" smtClean="0"/>
              <a:t>Topics To </a:t>
            </a:r>
            <a:r>
              <a:rPr lang="en-US" smtClean="0"/>
              <a:t>Be Next </a:t>
            </a:r>
            <a:r>
              <a:rPr lang="en-US" dirty="0" smtClean="0"/>
              <a:t>Covered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819152" y="2338267"/>
            <a:ext cx="7336367" cy="3773090"/>
          </a:xfrm>
        </p:spPr>
        <p:txBody>
          <a:bodyPr lIns="64005" tIns="32003" rIns="64005" bIns="32003"/>
          <a:lstStyle/>
          <a:p>
            <a:pPr>
              <a:buSzPct val="85000"/>
            </a:pPr>
            <a:r>
              <a:rPr lang="en-US" dirty="0" smtClean="0"/>
              <a:t>Methods for Handling Deadlocks</a:t>
            </a:r>
          </a:p>
          <a:p>
            <a:r>
              <a:rPr lang="en-US" dirty="0" smtClean="0"/>
              <a:t>Deadlock Prevention</a:t>
            </a:r>
          </a:p>
          <a:p>
            <a:pPr>
              <a:buSzPct val="85000"/>
            </a:pPr>
            <a:r>
              <a:rPr lang="en-US" dirty="0" smtClean="0"/>
              <a:t>Deadlock Avoidance</a:t>
            </a:r>
          </a:p>
          <a:p>
            <a:pPr>
              <a:buSzPct val="85000"/>
            </a:pPr>
            <a:r>
              <a:rPr lang="en-US" dirty="0" smtClean="0"/>
              <a:t>Deadlock Detection </a:t>
            </a:r>
          </a:p>
          <a:p>
            <a:pPr>
              <a:buSzPct val="85000"/>
            </a:pPr>
            <a:r>
              <a:rPr lang="en-US" dirty="0" smtClean="0"/>
              <a:t>Recovery from Deadlock 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400" dirty="0" err="1" smtClean="0"/>
              <a:t>Silberschatz</a:t>
            </a:r>
            <a:r>
              <a:rPr lang="en-US" sz="3400" dirty="0" smtClean="0"/>
              <a:t> and Peter B. Calvin, “Operating System Concepts" Addison Wesley Publishing Company</a:t>
            </a:r>
          </a:p>
          <a:p>
            <a:pPr>
              <a:defRPr/>
            </a:pPr>
            <a:r>
              <a:rPr lang="en-US" sz="3400" dirty="0" smtClean="0"/>
              <a:t> </a:t>
            </a:r>
            <a:r>
              <a:rPr lang="en-US" sz="3400" dirty="0" err="1" smtClean="0"/>
              <a:t>Dhamdhere</a:t>
            </a:r>
            <a:r>
              <a:rPr lang="en-US" sz="3400" dirty="0" smtClean="0"/>
              <a:t>, “Systems Programming &amp; Operating Systems Tata McGraw Hill</a:t>
            </a:r>
          </a:p>
          <a:p>
            <a:pPr>
              <a:buFont typeface="Wingdings 2" charset="2"/>
              <a:buNone/>
              <a:defRPr/>
            </a:pPr>
            <a:r>
              <a:rPr lang="en-US" sz="3400" cap="all" dirty="0" smtClean="0"/>
              <a:t> </a:t>
            </a:r>
            <a:endParaRPr lang="en-US" sz="3400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5400" smtClean="0"/>
              <a:t>Topic 11</a:t>
            </a:r>
            <a:r>
              <a:rPr lang="en-US" sz="5400" baseline="30000" smtClean="0"/>
              <a:t>th</a:t>
            </a:r>
            <a:r>
              <a:rPr lang="en-US" sz="5400" smtClean="0"/>
              <a:t> : Deadlocks</a:t>
            </a:r>
            <a:endParaRPr lang="en-US" sz="4800" dirty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6"/>
            <a:ext cx="7854950" cy="2414588"/>
          </a:xfrm>
        </p:spPr>
        <p:txBody>
          <a:bodyPr tIns="32003" bIns="32003">
            <a:normAutofit/>
          </a:bodyPr>
          <a:lstStyle/>
          <a:p>
            <a:pPr marR="0" algn="ctr"/>
            <a:endParaRPr lang="en-US" sz="3200" dirty="0" smtClean="0">
              <a:solidFill>
                <a:schemeClr val="bg1"/>
              </a:solidFill>
            </a:endParaRPr>
          </a:p>
          <a:p>
            <a:pPr marR="0" algn="ctr"/>
            <a:endParaRPr lang="en-US" sz="3200" dirty="0" smtClean="0">
              <a:solidFill>
                <a:schemeClr val="bg1"/>
              </a:solidFill>
            </a:endParaRPr>
          </a:p>
          <a:p>
            <a:pPr marR="0"/>
            <a:endParaRPr lang="en-US" sz="1800" dirty="0" smtClean="0">
              <a:solidFill>
                <a:schemeClr val="bg1"/>
              </a:solidFill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06450" y="882725"/>
            <a:ext cx="7880350" cy="5762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Topics To Be Covered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SzPct val="85000"/>
            </a:pPr>
            <a:r>
              <a:rPr lang="en-US" dirty="0" smtClean="0"/>
              <a:t>The Deadlock Problem</a:t>
            </a:r>
          </a:p>
          <a:p>
            <a:pPr>
              <a:buSzPct val="85000"/>
            </a:pPr>
            <a:r>
              <a:rPr lang="en-US" dirty="0" smtClean="0"/>
              <a:t>System Model</a:t>
            </a:r>
          </a:p>
          <a:p>
            <a:pPr>
              <a:buSzPct val="85000"/>
            </a:pPr>
            <a:r>
              <a:rPr lang="en-US" dirty="0" smtClean="0"/>
              <a:t>Deadlock Characterization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913206"/>
            <a:ext cx="7607300" cy="3820844"/>
          </a:xfrm>
        </p:spPr>
        <p:txBody>
          <a:bodyPr/>
          <a:lstStyle/>
          <a:p>
            <a:r>
              <a:rPr lang="en-US" dirty="0" smtClean="0"/>
              <a:t>To develop a description of deadlocks, which prevent sets of concurrent processes from completing their tasks</a:t>
            </a:r>
          </a:p>
          <a:p>
            <a:endParaRPr lang="en-US" dirty="0" smtClean="0"/>
          </a:p>
          <a:p>
            <a:r>
              <a:rPr lang="en-US" dirty="0" smtClean="0"/>
              <a:t>To present a number of different methods for preventing or avoiding deadlocks in a computer system</a:t>
            </a:r>
          </a:p>
          <a:p>
            <a:pPr>
              <a:buSzPct val="85000"/>
              <a:buFont typeface="Monotype Sorts" charset="2"/>
              <a:buNone/>
            </a:pPr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00138" y="277814"/>
            <a:ext cx="7586662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The Deadlock Problem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06451" y="1233489"/>
            <a:ext cx="7756525" cy="484346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 set of blocked processes each holding a resource and waiting to acquire a resource held by another process in the set</a:t>
            </a:r>
          </a:p>
          <a:p>
            <a:endParaRPr lang="en-US" dirty="0" smtClean="0"/>
          </a:p>
          <a:p>
            <a:pPr>
              <a:buSzPct val="85000"/>
            </a:pPr>
            <a:r>
              <a:rPr lang="en-US" dirty="0" smtClean="0"/>
              <a:t>Example </a:t>
            </a:r>
          </a:p>
          <a:p>
            <a:pPr lvl="1"/>
            <a:r>
              <a:rPr lang="en-US" dirty="0" smtClean="0"/>
              <a:t>System has 2 disk drives</a:t>
            </a:r>
          </a:p>
          <a:p>
            <a:pPr lvl="1"/>
            <a:r>
              <a:rPr lang="en-US" i="1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and </a:t>
            </a:r>
            <a:r>
              <a:rPr lang="en-US" i="1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 each hold one disk drive and each needs another one</a:t>
            </a:r>
          </a:p>
          <a:p>
            <a:pPr lvl="1"/>
            <a:endParaRPr lang="en-US" dirty="0" smtClean="0"/>
          </a:p>
          <a:p>
            <a:pPr>
              <a:buSzPct val="85000"/>
            </a:pPr>
            <a:r>
              <a:rPr lang="en-US" dirty="0" smtClean="0"/>
              <a:t>Example </a:t>
            </a:r>
          </a:p>
          <a:p>
            <a:pPr lvl="1"/>
            <a:r>
              <a:rPr lang="en-US" dirty="0" smtClean="0"/>
              <a:t>semaphores </a:t>
            </a:r>
            <a:r>
              <a:rPr lang="en-US" i="1" dirty="0" smtClean="0"/>
              <a:t>A</a:t>
            </a:r>
            <a:r>
              <a:rPr lang="en-US" dirty="0" smtClean="0"/>
              <a:t> and</a:t>
            </a:r>
            <a:r>
              <a:rPr lang="en-US" i="1" dirty="0" smtClean="0"/>
              <a:t> B</a:t>
            </a:r>
            <a:r>
              <a:rPr lang="en-US" dirty="0" smtClean="0"/>
              <a:t>, initialized to 1</a:t>
            </a:r>
            <a:r>
              <a:rPr lang="en-US" sz="2800" dirty="0" smtClean="0"/>
              <a:t> </a:t>
            </a:r>
            <a:r>
              <a:rPr lang="en-US" i="1" dirty="0" smtClean="0"/>
              <a:t>P</a:t>
            </a:r>
            <a:r>
              <a:rPr lang="en-US" baseline="-25000" dirty="0" smtClean="0"/>
              <a:t>0</a:t>
            </a:r>
            <a:r>
              <a:rPr lang="en-US" dirty="0" smtClean="0"/>
              <a:t>   </a:t>
            </a:r>
            <a:r>
              <a:rPr lang="en-US" i="1" dirty="0" smtClean="0"/>
              <a:t>P</a:t>
            </a:r>
            <a:r>
              <a:rPr lang="en-US" baseline="-25000" dirty="0" smtClean="0"/>
              <a:t>1</a:t>
            </a:r>
          </a:p>
          <a:p>
            <a:pPr lvl="1">
              <a:buFont typeface="Monotype Sorts" charset="2"/>
              <a:buNone/>
            </a:pPr>
            <a:r>
              <a:rPr lang="en-US" dirty="0" smtClean="0">
                <a:solidFill>
                  <a:srgbClr val="0000FF"/>
                </a:solidFill>
              </a:rPr>
              <a:t>     </a:t>
            </a:r>
            <a:r>
              <a:rPr lang="en-US" dirty="0" smtClean="0">
                <a:solidFill>
                  <a:srgbClr val="3366FF"/>
                </a:solidFill>
              </a:rPr>
              <a:t>wait (A);		wait(B) wait (B);		wait(A)</a:t>
            </a:r>
          </a:p>
          <a:p>
            <a:pPr lvl="1"/>
            <a:endParaRPr lang="en-US" dirty="0" smtClean="0">
              <a:solidFill>
                <a:srgbClr val="3366FF"/>
              </a:solidFill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Bridge Crossing Example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382714" y="3559126"/>
            <a:ext cx="7100887" cy="279947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Traffic only in one direction</a:t>
            </a:r>
          </a:p>
          <a:p>
            <a:r>
              <a:rPr lang="en-US" dirty="0" smtClean="0"/>
              <a:t>Each section of a bridge can be viewed as a resource</a:t>
            </a:r>
          </a:p>
          <a:p>
            <a:r>
              <a:rPr lang="en-US" dirty="0" smtClean="0"/>
              <a:t>If a deadlock occurs, it can be resolved if one car backs up (preempt resources and rollback)</a:t>
            </a:r>
          </a:p>
          <a:p>
            <a:r>
              <a:rPr lang="en-US" dirty="0" smtClean="0"/>
              <a:t>Several cars may have to be backed up if a deadlock occurs</a:t>
            </a:r>
          </a:p>
          <a:p>
            <a:r>
              <a:rPr lang="en-US" dirty="0" smtClean="0"/>
              <a:t>Starvation is possible</a:t>
            </a:r>
          </a:p>
        </p:txBody>
      </p:sp>
      <p:grpSp>
        <p:nvGrpSpPr>
          <p:cNvPr id="7172" name="Group 35"/>
          <p:cNvGrpSpPr>
            <a:grpSpLocks/>
          </p:cNvGrpSpPr>
          <p:nvPr/>
        </p:nvGrpSpPr>
        <p:grpSpPr bwMode="auto">
          <a:xfrm>
            <a:off x="1266826" y="1969478"/>
            <a:ext cx="6276975" cy="1266091"/>
            <a:chOff x="798" y="1008"/>
            <a:chExt cx="3954" cy="864"/>
          </a:xfrm>
        </p:grpSpPr>
        <p:grpSp>
          <p:nvGrpSpPr>
            <p:cNvPr id="7173" name="Group 11"/>
            <p:cNvGrpSpPr>
              <a:grpSpLocks/>
            </p:cNvGrpSpPr>
            <p:nvPr/>
          </p:nvGrpSpPr>
          <p:grpSpPr bwMode="auto">
            <a:xfrm>
              <a:off x="816" y="1008"/>
              <a:ext cx="3936" cy="240"/>
              <a:chOff x="672" y="1008"/>
              <a:chExt cx="3936" cy="240"/>
            </a:xfrm>
          </p:grpSpPr>
          <p:sp>
            <p:nvSpPr>
              <p:cNvPr id="7197" name="Line 6"/>
              <p:cNvSpPr>
                <a:spLocks noChangeShapeType="1"/>
              </p:cNvSpPr>
              <p:nvPr/>
            </p:nvSpPr>
            <p:spPr bwMode="auto">
              <a:xfrm>
                <a:off x="672" y="1008"/>
                <a:ext cx="11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8" name="Line 7"/>
              <p:cNvSpPr>
                <a:spLocks noChangeShapeType="1"/>
              </p:cNvSpPr>
              <p:nvPr/>
            </p:nvSpPr>
            <p:spPr bwMode="auto">
              <a:xfrm>
                <a:off x="1824" y="1008"/>
                <a:ext cx="384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9" name="Line 8"/>
              <p:cNvSpPr>
                <a:spLocks noChangeShapeType="1"/>
              </p:cNvSpPr>
              <p:nvPr/>
            </p:nvSpPr>
            <p:spPr bwMode="auto">
              <a:xfrm>
                <a:off x="2208" y="1248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00" name="Line 9"/>
              <p:cNvSpPr>
                <a:spLocks noChangeShapeType="1"/>
              </p:cNvSpPr>
              <p:nvPr/>
            </p:nvSpPr>
            <p:spPr bwMode="auto">
              <a:xfrm flipV="1">
                <a:off x="3072" y="1026"/>
                <a:ext cx="384" cy="22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01" name="Line 10"/>
              <p:cNvSpPr>
                <a:spLocks noChangeShapeType="1"/>
              </p:cNvSpPr>
              <p:nvPr/>
            </p:nvSpPr>
            <p:spPr bwMode="auto">
              <a:xfrm>
                <a:off x="3456" y="1020"/>
                <a:ext cx="11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174" name="Group 12"/>
            <p:cNvGrpSpPr>
              <a:grpSpLocks/>
            </p:cNvGrpSpPr>
            <p:nvPr/>
          </p:nvGrpSpPr>
          <p:grpSpPr bwMode="auto">
            <a:xfrm flipV="1">
              <a:off x="816" y="1632"/>
              <a:ext cx="3936" cy="240"/>
              <a:chOff x="672" y="1008"/>
              <a:chExt cx="3936" cy="240"/>
            </a:xfrm>
          </p:grpSpPr>
          <p:sp>
            <p:nvSpPr>
              <p:cNvPr id="7192" name="Line 13"/>
              <p:cNvSpPr>
                <a:spLocks noChangeShapeType="1"/>
              </p:cNvSpPr>
              <p:nvPr/>
            </p:nvSpPr>
            <p:spPr bwMode="auto">
              <a:xfrm>
                <a:off x="672" y="1008"/>
                <a:ext cx="11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3" name="Line 14"/>
              <p:cNvSpPr>
                <a:spLocks noChangeShapeType="1"/>
              </p:cNvSpPr>
              <p:nvPr/>
            </p:nvSpPr>
            <p:spPr bwMode="auto">
              <a:xfrm>
                <a:off x="1824" y="1008"/>
                <a:ext cx="384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4" name="Line 15"/>
              <p:cNvSpPr>
                <a:spLocks noChangeShapeType="1"/>
              </p:cNvSpPr>
              <p:nvPr/>
            </p:nvSpPr>
            <p:spPr bwMode="auto">
              <a:xfrm>
                <a:off x="2208" y="1248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5" name="Line 16"/>
              <p:cNvSpPr>
                <a:spLocks noChangeShapeType="1"/>
              </p:cNvSpPr>
              <p:nvPr/>
            </p:nvSpPr>
            <p:spPr bwMode="auto">
              <a:xfrm flipV="1">
                <a:off x="3072" y="1026"/>
                <a:ext cx="384" cy="22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6" name="Line 17"/>
              <p:cNvSpPr>
                <a:spLocks noChangeShapeType="1"/>
              </p:cNvSpPr>
              <p:nvPr/>
            </p:nvSpPr>
            <p:spPr bwMode="auto">
              <a:xfrm>
                <a:off x="3456" y="1020"/>
                <a:ext cx="11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175" name="Group 22"/>
            <p:cNvGrpSpPr>
              <a:grpSpLocks/>
            </p:cNvGrpSpPr>
            <p:nvPr/>
          </p:nvGrpSpPr>
          <p:grpSpPr bwMode="auto">
            <a:xfrm>
              <a:off x="1512" y="1614"/>
              <a:ext cx="288" cy="162"/>
              <a:chOff x="1056" y="1614"/>
              <a:chExt cx="288" cy="162"/>
            </a:xfrm>
          </p:grpSpPr>
          <p:sp>
            <p:nvSpPr>
              <p:cNvPr id="7190" name="Rectangle 18"/>
              <p:cNvSpPr>
                <a:spLocks noChangeArrowheads="1"/>
              </p:cNvSpPr>
              <p:nvPr/>
            </p:nvSpPr>
            <p:spPr bwMode="auto">
              <a:xfrm>
                <a:off x="1056" y="1614"/>
                <a:ext cx="288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1" name="Rectangle 19"/>
              <p:cNvSpPr>
                <a:spLocks noChangeArrowheads="1"/>
              </p:cNvSpPr>
              <p:nvPr/>
            </p:nvSpPr>
            <p:spPr bwMode="auto">
              <a:xfrm>
                <a:off x="1206" y="1638"/>
                <a:ext cx="66" cy="11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176" name="Line 20"/>
            <p:cNvSpPr>
              <a:spLocks noChangeShapeType="1"/>
            </p:cNvSpPr>
            <p:nvPr/>
          </p:nvSpPr>
          <p:spPr bwMode="auto">
            <a:xfrm>
              <a:off x="798" y="1428"/>
              <a:ext cx="1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7" name="Line 21"/>
            <p:cNvSpPr>
              <a:spLocks noChangeShapeType="1"/>
            </p:cNvSpPr>
            <p:nvPr/>
          </p:nvSpPr>
          <p:spPr bwMode="auto">
            <a:xfrm>
              <a:off x="3444" y="1422"/>
              <a:ext cx="1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178" name="Group 23"/>
            <p:cNvGrpSpPr>
              <a:grpSpLocks/>
            </p:cNvGrpSpPr>
            <p:nvPr/>
          </p:nvGrpSpPr>
          <p:grpSpPr bwMode="auto">
            <a:xfrm>
              <a:off x="2382" y="1344"/>
              <a:ext cx="288" cy="162"/>
              <a:chOff x="1056" y="1614"/>
              <a:chExt cx="288" cy="162"/>
            </a:xfrm>
          </p:grpSpPr>
          <p:sp>
            <p:nvSpPr>
              <p:cNvPr id="7188" name="Rectangle 24"/>
              <p:cNvSpPr>
                <a:spLocks noChangeArrowheads="1"/>
              </p:cNvSpPr>
              <p:nvPr/>
            </p:nvSpPr>
            <p:spPr bwMode="auto">
              <a:xfrm>
                <a:off x="1056" y="1614"/>
                <a:ext cx="288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9" name="Rectangle 25"/>
              <p:cNvSpPr>
                <a:spLocks noChangeArrowheads="1"/>
              </p:cNvSpPr>
              <p:nvPr/>
            </p:nvSpPr>
            <p:spPr bwMode="auto">
              <a:xfrm>
                <a:off x="1206" y="1638"/>
                <a:ext cx="66" cy="11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179" name="Group 26"/>
            <p:cNvGrpSpPr>
              <a:grpSpLocks/>
            </p:cNvGrpSpPr>
            <p:nvPr/>
          </p:nvGrpSpPr>
          <p:grpSpPr bwMode="auto">
            <a:xfrm flipH="1">
              <a:off x="2838" y="1344"/>
              <a:ext cx="288" cy="162"/>
              <a:chOff x="1056" y="1614"/>
              <a:chExt cx="288" cy="162"/>
            </a:xfrm>
          </p:grpSpPr>
          <p:sp>
            <p:nvSpPr>
              <p:cNvPr id="7186" name="Rectangle 27"/>
              <p:cNvSpPr>
                <a:spLocks noChangeArrowheads="1"/>
              </p:cNvSpPr>
              <p:nvPr/>
            </p:nvSpPr>
            <p:spPr bwMode="auto">
              <a:xfrm>
                <a:off x="1056" y="1614"/>
                <a:ext cx="288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7" name="Rectangle 28"/>
              <p:cNvSpPr>
                <a:spLocks noChangeArrowheads="1"/>
              </p:cNvSpPr>
              <p:nvPr/>
            </p:nvSpPr>
            <p:spPr bwMode="auto">
              <a:xfrm>
                <a:off x="1206" y="1638"/>
                <a:ext cx="66" cy="11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180" name="Group 29"/>
            <p:cNvGrpSpPr>
              <a:grpSpLocks/>
            </p:cNvGrpSpPr>
            <p:nvPr/>
          </p:nvGrpSpPr>
          <p:grpSpPr bwMode="auto">
            <a:xfrm flipH="1">
              <a:off x="3822" y="1140"/>
              <a:ext cx="288" cy="162"/>
              <a:chOff x="1056" y="1614"/>
              <a:chExt cx="288" cy="162"/>
            </a:xfrm>
          </p:grpSpPr>
          <p:sp>
            <p:nvSpPr>
              <p:cNvPr id="7184" name="Rectangle 30"/>
              <p:cNvSpPr>
                <a:spLocks noChangeArrowheads="1"/>
              </p:cNvSpPr>
              <p:nvPr/>
            </p:nvSpPr>
            <p:spPr bwMode="auto">
              <a:xfrm>
                <a:off x="1056" y="1614"/>
                <a:ext cx="288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5" name="Rectangle 31"/>
              <p:cNvSpPr>
                <a:spLocks noChangeArrowheads="1"/>
              </p:cNvSpPr>
              <p:nvPr/>
            </p:nvSpPr>
            <p:spPr bwMode="auto">
              <a:xfrm>
                <a:off x="1206" y="1638"/>
                <a:ext cx="66" cy="11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181" name="Group 32"/>
            <p:cNvGrpSpPr>
              <a:grpSpLocks/>
            </p:cNvGrpSpPr>
            <p:nvPr/>
          </p:nvGrpSpPr>
          <p:grpSpPr bwMode="auto">
            <a:xfrm flipH="1">
              <a:off x="4248" y="1140"/>
              <a:ext cx="288" cy="162"/>
              <a:chOff x="1056" y="1614"/>
              <a:chExt cx="288" cy="162"/>
            </a:xfrm>
          </p:grpSpPr>
          <p:sp>
            <p:nvSpPr>
              <p:cNvPr id="7182" name="Rectangle 33"/>
              <p:cNvSpPr>
                <a:spLocks noChangeArrowheads="1"/>
              </p:cNvSpPr>
              <p:nvPr/>
            </p:nvSpPr>
            <p:spPr bwMode="auto">
              <a:xfrm>
                <a:off x="1056" y="1614"/>
                <a:ext cx="288" cy="16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3" name="Rectangle 34"/>
              <p:cNvSpPr>
                <a:spLocks noChangeArrowheads="1"/>
              </p:cNvSpPr>
              <p:nvPr/>
            </p:nvSpPr>
            <p:spPr bwMode="auto">
              <a:xfrm>
                <a:off x="1206" y="1638"/>
                <a:ext cx="66" cy="11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pic>
        <p:nvPicPr>
          <p:cNvPr id="3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System Model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983545"/>
            <a:ext cx="7351712" cy="448759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Resource types </a:t>
            </a:r>
            <a:r>
              <a:rPr lang="en-US" i="1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R</a:t>
            </a:r>
            <a:r>
              <a:rPr lang="en-US" baseline="-25000" dirty="0" smtClean="0"/>
              <a:t>2</a:t>
            </a:r>
            <a:r>
              <a:rPr lang="en-US" dirty="0" smtClean="0"/>
              <a:t>, . . ., </a:t>
            </a:r>
            <a:r>
              <a:rPr lang="en-US" i="1" dirty="0" err="1" smtClean="0"/>
              <a:t>R</a:t>
            </a:r>
            <a:r>
              <a:rPr lang="en-US" baseline="-25000" dirty="0" err="1" smtClean="0"/>
              <a:t>m</a:t>
            </a:r>
            <a:endParaRPr lang="en-US" baseline="-25000" dirty="0" smtClean="0"/>
          </a:p>
          <a:p>
            <a:pPr lvl="2">
              <a:buFont typeface="Webdings" pitchFamily="18" charset="2"/>
              <a:buNone/>
            </a:pPr>
            <a:r>
              <a:rPr lang="en-US" i="1" dirty="0" smtClean="0"/>
              <a:t>CPU cycles, memory space, I/O devices</a:t>
            </a:r>
          </a:p>
          <a:p>
            <a:pPr lvl="2">
              <a:buFont typeface="Webdings" pitchFamily="18" charset="2"/>
              <a:buNone/>
            </a:pPr>
            <a:endParaRPr lang="en-US" i="1" dirty="0" smtClean="0"/>
          </a:p>
          <a:p>
            <a:r>
              <a:rPr lang="en-US" dirty="0" smtClean="0"/>
              <a:t>Each resource type </a:t>
            </a:r>
            <a:r>
              <a:rPr lang="en-US" i="1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 has </a:t>
            </a:r>
            <a:r>
              <a:rPr lang="en-US" i="1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instances.</a:t>
            </a:r>
          </a:p>
          <a:p>
            <a:endParaRPr lang="en-US" dirty="0" smtClean="0"/>
          </a:p>
          <a:p>
            <a:r>
              <a:rPr lang="en-US" dirty="0" smtClean="0"/>
              <a:t>Each process utilizes a resource as follows:</a:t>
            </a:r>
          </a:p>
          <a:p>
            <a:pPr lvl="1"/>
            <a:r>
              <a:rPr lang="en-US" b="1" dirty="0" smtClean="0"/>
              <a:t>request </a:t>
            </a:r>
          </a:p>
          <a:p>
            <a:pPr lvl="1"/>
            <a:r>
              <a:rPr lang="en-US" b="1" dirty="0" smtClean="0"/>
              <a:t>use </a:t>
            </a:r>
          </a:p>
          <a:p>
            <a:pPr lvl="1"/>
            <a:r>
              <a:rPr lang="en-US" b="1" dirty="0" smtClean="0"/>
              <a:t>release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49300" y="277814"/>
            <a:ext cx="79375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Deadlock Characterization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335089" y="1793876"/>
            <a:ext cx="7204075" cy="4668838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Mutual exclusion:</a:t>
            </a:r>
            <a:r>
              <a:rPr lang="en-US" dirty="0" smtClean="0"/>
              <a:t>  only one process at a time can use a resource</a:t>
            </a:r>
          </a:p>
          <a:p>
            <a:endParaRPr lang="en-US" sz="800" dirty="0" smtClean="0"/>
          </a:p>
          <a:p>
            <a:r>
              <a:rPr lang="en-US" b="1" dirty="0" smtClean="0"/>
              <a:t>Hold and wait:</a:t>
            </a:r>
            <a:r>
              <a:rPr lang="en-US" dirty="0" smtClean="0"/>
              <a:t>  a process holding at least one resource is waiting to acquire additional resources held by other processes</a:t>
            </a:r>
          </a:p>
          <a:p>
            <a:endParaRPr lang="en-US" sz="800" dirty="0" smtClean="0"/>
          </a:p>
          <a:p>
            <a:r>
              <a:rPr lang="en-US" b="1" dirty="0" smtClean="0"/>
              <a:t>No preemption:</a:t>
            </a:r>
            <a:r>
              <a:rPr lang="en-US" dirty="0" smtClean="0"/>
              <a:t>  a resource can be released only voluntarily by the process holding it, after that process has completed its task</a:t>
            </a:r>
          </a:p>
          <a:p>
            <a:endParaRPr lang="en-US" sz="800" dirty="0" smtClean="0"/>
          </a:p>
          <a:p>
            <a:r>
              <a:rPr lang="en-US" b="1" dirty="0" smtClean="0"/>
              <a:t>Circular wait:</a:t>
            </a:r>
            <a:r>
              <a:rPr lang="en-US" dirty="0" smtClean="0"/>
              <a:t>  there exists a set {</a:t>
            </a:r>
            <a:r>
              <a:rPr lang="en-US" i="1" dirty="0" smtClean="0"/>
              <a:t>P</a:t>
            </a:r>
            <a:r>
              <a:rPr lang="en-US" baseline="-25000" dirty="0" smtClean="0"/>
              <a:t>0</a:t>
            </a:r>
            <a:r>
              <a:rPr lang="en-US" dirty="0" smtClean="0"/>
              <a:t>, </a:t>
            </a:r>
            <a:r>
              <a:rPr lang="en-US" i="1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, …, </a:t>
            </a:r>
            <a:r>
              <a:rPr lang="en-US" i="1" dirty="0" err="1" smtClean="0"/>
              <a:t>P</a:t>
            </a:r>
            <a:r>
              <a:rPr lang="en-US" baseline="-25000" dirty="0" err="1" smtClean="0"/>
              <a:t>n</a:t>
            </a:r>
            <a:r>
              <a:rPr lang="en-US" dirty="0" smtClean="0"/>
              <a:t>} of waiting processes such that </a:t>
            </a:r>
            <a:r>
              <a:rPr lang="en-US" i="1" dirty="0" smtClean="0"/>
              <a:t>P</a:t>
            </a:r>
            <a:r>
              <a:rPr lang="en-US" baseline="-25000" dirty="0" smtClean="0"/>
              <a:t>0 </a:t>
            </a:r>
            <a:r>
              <a:rPr lang="en-US" dirty="0" smtClean="0"/>
              <a:t>is waiting for a resource that is held by </a:t>
            </a:r>
            <a:r>
              <a:rPr lang="en-US" i="1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 is waiting for a resource that is held by </a:t>
            </a:r>
          </a:p>
          <a:p>
            <a:pPr>
              <a:buFont typeface="Monotype Sorts" charset="2"/>
              <a:buNone/>
            </a:pPr>
            <a:r>
              <a:rPr lang="en-US" i="1" dirty="0" smtClean="0"/>
              <a:t>	P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i="1" dirty="0" smtClean="0"/>
              <a:t>P</a:t>
            </a:r>
            <a:r>
              <a:rPr lang="en-US" i="1" baseline="-25000" dirty="0" smtClean="0"/>
              <a:t>n</a:t>
            </a:r>
            <a:r>
              <a:rPr lang="en-US" baseline="-25000" dirty="0" smtClean="0"/>
              <a:t>–1</a:t>
            </a:r>
            <a:r>
              <a:rPr lang="en-US" dirty="0" smtClean="0"/>
              <a:t> is waiting for a resource that is held by </a:t>
            </a:r>
            <a:r>
              <a:rPr lang="en-US" i="1" dirty="0" err="1" smtClean="0"/>
              <a:t>P</a:t>
            </a:r>
            <a:r>
              <a:rPr lang="en-US" baseline="-25000" dirty="0" err="1" smtClean="0"/>
              <a:t>n</a:t>
            </a:r>
            <a:r>
              <a:rPr lang="en-US" dirty="0" smtClean="0"/>
              <a:t>, and </a:t>
            </a:r>
            <a:r>
              <a:rPr lang="en-US" i="1" dirty="0" err="1" smtClean="0"/>
              <a:t>P</a:t>
            </a:r>
            <a:r>
              <a:rPr lang="en-US" baseline="-25000" dirty="0" err="1" smtClean="0"/>
              <a:t>n</a:t>
            </a:r>
            <a:r>
              <a:rPr lang="en-US" dirty="0" smtClean="0"/>
              <a:t> is waiting for a resource that is held by </a:t>
            </a:r>
            <a:r>
              <a:rPr lang="en-US" i="1" dirty="0" smtClean="0"/>
              <a:t>P</a:t>
            </a:r>
            <a:r>
              <a:rPr lang="en-US" baseline="-25000" dirty="0" smtClean="0"/>
              <a:t>0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825501" y="1317626"/>
            <a:ext cx="6353175" cy="36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Deadlock can arise if four conditions hold simultaneously.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03300" y="277814"/>
            <a:ext cx="76835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Resource-Allocation Graph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184275" y="1809750"/>
            <a:ext cx="7265988" cy="401955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 is partitioned into two types:</a:t>
            </a:r>
          </a:p>
          <a:p>
            <a:pPr lvl="1"/>
            <a:r>
              <a:rPr lang="en-US" i="1" dirty="0" smtClean="0"/>
              <a:t>P</a:t>
            </a:r>
            <a:r>
              <a:rPr lang="en-US" dirty="0" smtClean="0"/>
              <a:t> = {</a:t>
            </a:r>
            <a:r>
              <a:rPr lang="en-US" i="1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n</a:t>
            </a:r>
            <a:r>
              <a:rPr lang="en-US" dirty="0" smtClean="0"/>
              <a:t>}, the set consisting of all the processes in the system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i="1" dirty="0" smtClean="0"/>
              <a:t>R</a:t>
            </a:r>
            <a:r>
              <a:rPr lang="en-US" dirty="0" smtClean="0"/>
              <a:t> = {</a:t>
            </a:r>
            <a:r>
              <a:rPr lang="en-US" i="1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R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m</a:t>
            </a:r>
            <a:r>
              <a:rPr lang="en-US" dirty="0" smtClean="0"/>
              <a:t>}, the set consisting of all resource types in the system</a:t>
            </a:r>
          </a:p>
          <a:p>
            <a:pPr lvl="1"/>
            <a:endParaRPr lang="en-US" sz="900" dirty="0" smtClean="0"/>
          </a:p>
          <a:p>
            <a:r>
              <a:rPr lang="en-US" b="1" dirty="0" smtClean="0">
                <a:solidFill>
                  <a:srgbClr val="3366FF"/>
                </a:solidFill>
              </a:rPr>
              <a:t>request edge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smtClean="0"/>
              <a:t>– directed edge </a:t>
            </a:r>
            <a:r>
              <a:rPr lang="en-US" i="1" dirty="0" smtClean="0"/>
              <a:t>P</a:t>
            </a:r>
            <a:r>
              <a:rPr lang="en-US" i="1" baseline="-25000" dirty="0" smtClean="0"/>
              <a:t>i </a:t>
            </a:r>
            <a:r>
              <a:rPr lang="en-US" dirty="0" smtClean="0">
                <a:sym typeface="Symbol" pitchFamily="18" charset="2"/>
              </a:rPr>
              <a:t> </a:t>
            </a:r>
            <a:r>
              <a:rPr lang="en-US" i="1" dirty="0" err="1" smtClean="0">
                <a:sym typeface="Symbol" pitchFamily="18" charset="2"/>
              </a:rPr>
              <a:t>R</a:t>
            </a:r>
            <a:r>
              <a:rPr lang="en-US" i="1" baseline="-25000" dirty="0" err="1" smtClean="0">
                <a:sym typeface="Symbol" pitchFamily="18" charset="2"/>
              </a:rPr>
              <a:t>j</a:t>
            </a:r>
            <a:endParaRPr lang="en-US" i="1" baseline="-25000" dirty="0" smtClean="0">
              <a:sym typeface="Symbol" pitchFamily="18" charset="2"/>
            </a:endParaRPr>
          </a:p>
          <a:p>
            <a:endParaRPr lang="en-US" sz="800" i="1" baseline="-25000" dirty="0" smtClean="0">
              <a:sym typeface="Symbol" pitchFamily="18" charset="2"/>
            </a:endParaRPr>
          </a:p>
          <a:p>
            <a:r>
              <a:rPr lang="en-US" b="1" dirty="0" smtClean="0">
                <a:solidFill>
                  <a:srgbClr val="3366FF"/>
                </a:solidFill>
                <a:sym typeface="Symbol" pitchFamily="18" charset="2"/>
              </a:rPr>
              <a:t>assignment edge</a:t>
            </a:r>
            <a:r>
              <a:rPr lang="en-US" dirty="0" smtClean="0">
                <a:solidFill>
                  <a:srgbClr val="3366FF"/>
                </a:solidFill>
                <a:sym typeface="Symbol" pitchFamily="18" charset="2"/>
              </a:rPr>
              <a:t> </a:t>
            </a:r>
            <a:r>
              <a:rPr lang="en-US" dirty="0" smtClean="0"/>
              <a:t>– directed edge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 </a:t>
            </a:r>
            <a:r>
              <a:rPr lang="en-US" dirty="0" smtClean="0">
                <a:sym typeface="Symbol" pitchFamily="18" charset="2"/>
              </a:rPr>
              <a:t> </a:t>
            </a:r>
            <a:r>
              <a:rPr lang="en-US" i="1" dirty="0" smtClean="0">
                <a:sym typeface="Symbol" pitchFamily="18" charset="2"/>
              </a:rPr>
              <a:t>P</a:t>
            </a:r>
            <a:r>
              <a:rPr lang="en-US" i="1" baseline="-25000" dirty="0" smtClean="0">
                <a:sym typeface="Symbol" pitchFamily="18" charset="2"/>
              </a:rPr>
              <a:t>i</a:t>
            </a:r>
            <a:endParaRPr lang="en-US" dirty="0" smtClean="0">
              <a:sym typeface="Symbol" pitchFamily="18" charset="2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822326" y="1271588"/>
            <a:ext cx="4723014" cy="400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5" tIns="45718" rIns="91435" bIns="45718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Helvetica" pitchFamily="34" charset="0"/>
              </a:rPr>
              <a:t>A set of vertices </a:t>
            </a:r>
            <a:r>
              <a:rPr lang="en-US" sz="2000" i="1" dirty="0">
                <a:latin typeface="Helvetica" pitchFamily="34" charset="0"/>
              </a:rPr>
              <a:t>V</a:t>
            </a:r>
            <a:r>
              <a:rPr lang="en-US" sz="2000" dirty="0">
                <a:latin typeface="Helvetica" pitchFamily="34" charset="0"/>
              </a:rPr>
              <a:t> and a set of edges </a:t>
            </a:r>
            <a:r>
              <a:rPr lang="en-US" sz="2000" i="1" dirty="0">
                <a:latin typeface="Helvetica" pitchFamily="34" charset="0"/>
              </a:rPr>
              <a:t>E</a:t>
            </a:r>
            <a:r>
              <a:rPr lang="en-US" sz="2000" dirty="0">
                <a:latin typeface="Helvetica" pitchFamily="34" charset="0"/>
              </a:rPr>
              <a:t>.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2620</TotalTime>
  <Words>532</Words>
  <Application>Microsoft Office PowerPoint</Application>
  <PresentationFormat>On-screen Show (4:3)</PresentationFormat>
  <Paragraphs>122</Paragraphs>
  <Slides>17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Theme1</vt:lpstr>
      <vt:lpstr>   Operating System/ BTCS-2401    </vt:lpstr>
      <vt:lpstr>Topic 11th : Deadlocks</vt:lpstr>
      <vt:lpstr>Topics To Be Covered</vt:lpstr>
      <vt:lpstr>Chapter Objectives</vt:lpstr>
      <vt:lpstr>The Deadlock Problem</vt:lpstr>
      <vt:lpstr>Bridge Crossing Example</vt:lpstr>
      <vt:lpstr>System Model</vt:lpstr>
      <vt:lpstr>Deadlock Characterization</vt:lpstr>
      <vt:lpstr>Resource-Allocation Graph</vt:lpstr>
      <vt:lpstr>Resource-Allocation Graph (Cont.)</vt:lpstr>
      <vt:lpstr>Example of a Resource Allocation Graph</vt:lpstr>
      <vt:lpstr>Resource Allocation Graph With A Deadlock</vt:lpstr>
      <vt:lpstr>Graph With A Cycle But No Deadlock</vt:lpstr>
      <vt:lpstr>Basic Facts</vt:lpstr>
      <vt:lpstr>Summary</vt:lpstr>
      <vt:lpstr>Topics To Be Next Covered</vt:lpstr>
      <vt:lpstr>References</vt:lpstr>
    </vt:vector>
  </TitlesOfParts>
  <Company>Lucent Technologies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Marilyn Turnamian</dc:creator>
  <cp:lastModifiedBy>Admin</cp:lastModifiedBy>
  <cp:revision>158</cp:revision>
  <cp:lastPrinted>2001-06-14T19:16:14Z</cp:lastPrinted>
  <dcterms:created xsi:type="dcterms:W3CDTF">2008-08-18T22:49:08Z</dcterms:created>
  <dcterms:modified xsi:type="dcterms:W3CDTF">2023-06-19T10:57:12Z</dcterms:modified>
</cp:coreProperties>
</file>