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83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80" r:id="rId24"/>
    <p:sldId id="282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C4B5-EA38-43AC-BFAF-34942454C743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25A19-32EB-407D-BEBE-816E561C1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8A87B-34D9-4ACF-A42D-29200FEA335F}" type="slidenum">
              <a:rPr lang="en-US"/>
              <a:pPr/>
              <a:t>12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725EDD-063F-4AC2-B854-007AB58381A2}" type="slidenum">
              <a:rPr lang="en-US"/>
              <a:pPr/>
              <a:t>13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DB7E7-2D97-4012-A46A-FD72BC41A12B}" type="slidenum">
              <a:rPr lang="en-US"/>
              <a:pPr/>
              <a:t>14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7DF1F-396F-447C-BDCC-82A9DAE29690}" type="slidenum">
              <a:rPr lang="en-US"/>
              <a:pPr/>
              <a:t>15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842CB-2BB1-42BC-A822-50A8F7B760E3}" type="slidenum">
              <a:rPr lang="en-US"/>
              <a:pPr/>
              <a:t>16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806CF-12D3-4298-87BF-FCF80E2DAB0A}" type="slidenum">
              <a:rPr lang="en-US"/>
              <a:pPr/>
              <a:t>17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1EFAF-1FF6-4289-A812-E241C095EBCF}" type="slidenum">
              <a:rPr lang="en-US"/>
              <a:pPr/>
              <a:t>18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A06CB-05EA-4964-A327-60797A580C18}" type="slidenum">
              <a:rPr lang="en-US"/>
              <a:pPr/>
              <a:t>19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03E99-EEE3-48AA-AAA0-7E8BDDD81F1B}" type="slidenum">
              <a:rPr lang="en-US"/>
              <a:pPr/>
              <a:t>20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A2CE9-19AD-480B-B17F-4604FB522571}" type="slidenum">
              <a:rPr lang="en-US"/>
              <a:pPr/>
              <a:t>21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057DC-B2B1-4E73-9F3F-925BA5C2DEA1}" type="slidenum">
              <a:rPr lang="en-US"/>
              <a:pPr/>
              <a:t>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B77C35-1AD6-4BDE-B0FB-82103B3F8C02}" type="slidenum">
              <a:rPr lang="en-US"/>
              <a:pPr/>
              <a:t>22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7C5FE-D65A-4421-902F-5ABA72E8DF1C}" type="slidenum">
              <a:rPr lang="en-US" smtClean="0">
                <a:latin typeface="Helvetica" pitchFamily="34" charset="0"/>
              </a:rPr>
              <a:pPr/>
              <a:t>24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D9ADA-4C01-4A34-8FA8-B180595729C1}" type="slidenum">
              <a:rPr lang="en-US"/>
              <a:pPr/>
              <a:t>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C40E86-B986-4868-8129-F050EAA88E64}" type="slidenum">
              <a:rPr lang="en-US"/>
              <a:pPr/>
              <a:t>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03268-2FD0-4CCF-9440-3F5877C37F6B}" type="slidenum">
              <a:rPr lang="en-US"/>
              <a:pPr/>
              <a:t>7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312EF4-24BE-4796-9861-252F0711D83E}" type="slidenum">
              <a:rPr lang="en-US"/>
              <a:pPr/>
              <a:t>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46201-20AC-499F-BC98-C6C01DD7BAE9}" type="slidenum">
              <a:rPr lang="en-US"/>
              <a:pPr/>
              <a:t>9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0A23A-1F75-49C6-A801-E07D8ACBD37C}" type="slidenum">
              <a:rPr lang="en-US"/>
              <a:pPr/>
              <a:t>10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26A412-DB8C-40A3-AEB4-9E85535FB9B1}" type="slidenum">
              <a:rPr lang="en-US"/>
              <a:pPr/>
              <a:t>11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D6F7-9285-4B10-A385-868126F3EE9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D7BF-1CFC-49F9-AAEF-29AF0EB0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6" y="6392865"/>
            <a:ext cx="4018557" cy="365125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46138" y="277815"/>
            <a:ext cx="78406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Safe, Unsafe, Deadlock State 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/>
          <a:srcRect l="13437" t="1572" r="13683" b="2194"/>
          <a:stretch>
            <a:fillRect/>
          </a:stretch>
        </p:blipFill>
        <p:spPr bwMode="auto">
          <a:xfrm>
            <a:off x="2282827" y="1716090"/>
            <a:ext cx="4391025" cy="434816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277815"/>
            <a:ext cx="7645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Avoidance algorithms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439863"/>
            <a:ext cx="6659562" cy="4483100"/>
          </a:xfrm>
        </p:spPr>
        <p:txBody>
          <a:bodyPr/>
          <a:lstStyle/>
          <a:p>
            <a:r>
              <a:rPr lang="en-US" smtClean="0"/>
              <a:t>Single instance of a resource type</a:t>
            </a:r>
          </a:p>
          <a:p>
            <a:pPr lvl="1"/>
            <a:r>
              <a:rPr lang="en-US" smtClean="0"/>
              <a:t>Use a resource-allocation graph</a:t>
            </a:r>
          </a:p>
          <a:p>
            <a:endParaRPr lang="en-US" smtClean="0"/>
          </a:p>
          <a:p>
            <a:r>
              <a:rPr lang="en-US" smtClean="0"/>
              <a:t>Multiple instances of a resource type</a:t>
            </a:r>
          </a:p>
          <a:p>
            <a:pPr lvl="1"/>
            <a:r>
              <a:rPr lang="en-US" smtClean="0"/>
              <a:t> Use the banker’s algorithm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55665" y="277813"/>
            <a:ext cx="7831137" cy="11289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Resource-Allocation Graph Scheme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27090" y="1439863"/>
            <a:ext cx="7515225" cy="44831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Claim edge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</a:t>
            </a:r>
            <a:r>
              <a:rPr lang="en-US" i="1" dirty="0" err="1" smtClean="0">
                <a:sym typeface="Symbol" pitchFamily="18" charset="2"/>
              </a:rPr>
              <a:t>R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indicated that process </a:t>
            </a: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may request resource </a:t>
            </a:r>
            <a:r>
              <a:rPr lang="en-US" i="1" dirty="0" err="1" smtClean="0">
                <a:sym typeface="Symbol" pitchFamily="18" charset="2"/>
              </a:rPr>
              <a:t>R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; represented by a dashed line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Claim edge converts to request edge when a process requests a resource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Request edge converted to an assignment edge when the  resource is allocated to the process</a:t>
            </a:r>
          </a:p>
          <a:p>
            <a:pPr>
              <a:buFont typeface="Monotype Sorts" charset="2"/>
              <a:buNone/>
            </a:pP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When a resource is released by a process, assignment edge reconverts to a claim edge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Resources must be claimed </a:t>
            </a:r>
            <a:r>
              <a:rPr lang="en-US" i="1" dirty="0" smtClean="0">
                <a:sym typeface="Symbol" pitchFamily="18" charset="2"/>
              </a:rPr>
              <a:t>a priori</a:t>
            </a:r>
            <a:r>
              <a:rPr lang="en-US" dirty="0" smtClean="0">
                <a:sym typeface="Symbol" pitchFamily="18" charset="2"/>
              </a:rPr>
              <a:t> in the system</a:t>
            </a: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5" y="404813"/>
            <a:ext cx="8224837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Resource-Allocation Graph</a:t>
            </a:r>
          </a:p>
        </p:txBody>
      </p:sp>
      <p:pic>
        <p:nvPicPr>
          <p:cNvPr id="25603" name="Picture 4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0025" y="1427163"/>
            <a:ext cx="4116388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4" y="401638"/>
            <a:ext cx="8243887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Unsafe State In Resource-Allocation Graph</a:t>
            </a:r>
          </a:p>
        </p:txBody>
      </p:sp>
      <p:pic>
        <p:nvPicPr>
          <p:cNvPr id="26627" name="Picture 4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4426" y="1230315"/>
            <a:ext cx="4337050" cy="439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277814"/>
            <a:ext cx="7656512" cy="16213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Resource-Allocation Graph Algorithm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2025748"/>
            <a:ext cx="7675563" cy="36702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Suppose that process</a:t>
            </a:r>
            <a:r>
              <a:rPr lang="en-US" i="1" dirty="0" smtClean="0"/>
              <a:t> P</a:t>
            </a:r>
            <a:r>
              <a:rPr lang="en-US" i="1" baseline="-25000" dirty="0" smtClean="0"/>
              <a:t>i</a:t>
            </a:r>
            <a:r>
              <a:rPr lang="en-US" dirty="0" smtClean="0"/>
              <a:t> requests a resource </a:t>
            </a:r>
            <a:r>
              <a:rPr lang="en-US" i="1" dirty="0" err="1" smtClean="0">
                <a:sym typeface="Symbol" pitchFamily="18" charset="2"/>
              </a:rPr>
              <a:t>R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endParaRPr lang="en-US" i="1" baseline="-25000" dirty="0" smtClean="0">
              <a:sym typeface="Symbol" pitchFamily="18" charset="2"/>
            </a:endParaRPr>
          </a:p>
          <a:p>
            <a:endParaRPr lang="en-US" i="1" baseline="-25000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request can be granted only if converting the request edge to an assignment edge does not result in the formation of a cycle in the resource allocation graph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5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Banker’s Algorithm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397002"/>
            <a:ext cx="7448550" cy="44418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Multiple instances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Each process must a priori claim maximum use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When a process requests a resource it may have to wait  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When a process gets all its resources it must return them in a finite amount of time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1714" y="422277"/>
            <a:ext cx="7586662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Data Structures for the Banker’s Algorithm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92214" y="1843090"/>
            <a:ext cx="7370762" cy="438785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Available</a:t>
            </a:r>
            <a:r>
              <a:rPr lang="en-US" i="1" dirty="0" smtClean="0"/>
              <a:t>:</a:t>
            </a:r>
            <a:r>
              <a:rPr lang="en-US" dirty="0" smtClean="0"/>
              <a:t>  Vector of length </a:t>
            </a:r>
            <a:r>
              <a:rPr lang="en-US" i="1" dirty="0" smtClean="0"/>
              <a:t>m</a:t>
            </a:r>
            <a:r>
              <a:rPr lang="en-US" dirty="0" smtClean="0"/>
              <a:t>. If available [</a:t>
            </a:r>
            <a:r>
              <a:rPr lang="en-US" i="1" dirty="0" smtClean="0"/>
              <a:t>j</a:t>
            </a:r>
            <a:r>
              <a:rPr lang="en-US" dirty="0" smtClean="0"/>
              <a:t>] = </a:t>
            </a:r>
            <a:r>
              <a:rPr lang="en-US" i="1" dirty="0" smtClean="0"/>
              <a:t>k</a:t>
            </a:r>
            <a:r>
              <a:rPr lang="en-US" dirty="0" smtClean="0"/>
              <a:t>, there are</a:t>
            </a:r>
            <a:r>
              <a:rPr lang="en-US" i="1" dirty="0" smtClean="0"/>
              <a:t> k</a:t>
            </a:r>
            <a:r>
              <a:rPr lang="en-US" dirty="0" smtClean="0"/>
              <a:t> instances of resource type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r>
              <a:rPr lang="en-US" baseline="-25000" dirty="0" smtClean="0"/>
              <a:t>  </a:t>
            </a:r>
            <a:r>
              <a:rPr lang="en-US" dirty="0" smtClean="0"/>
              <a:t>available</a:t>
            </a:r>
          </a:p>
          <a:p>
            <a:endParaRPr lang="en-US" sz="800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Max</a:t>
            </a:r>
            <a:r>
              <a:rPr lang="en-US" i="1" dirty="0" smtClean="0"/>
              <a:t>: n x m</a:t>
            </a:r>
            <a:r>
              <a:rPr lang="en-US" dirty="0" smtClean="0"/>
              <a:t> matrix.  If </a:t>
            </a:r>
            <a:r>
              <a:rPr lang="en-US" i="1" dirty="0" smtClean="0"/>
              <a:t>Max </a:t>
            </a:r>
            <a:r>
              <a:rPr lang="en-US" dirty="0" smtClean="0"/>
              <a:t>[</a:t>
            </a:r>
            <a:r>
              <a:rPr lang="en-US" i="1" dirty="0" err="1" smtClean="0"/>
              <a:t>i,j</a:t>
            </a:r>
            <a:r>
              <a:rPr lang="en-US" dirty="0" smtClean="0"/>
              <a:t>] = </a:t>
            </a:r>
            <a:r>
              <a:rPr lang="en-US" i="1" dirty="0" smtClean="0"/>
              <a:t>k</a:t>
            </a:r>
            <a:r>
              <a:rPr lang="en-US" dirty="0" smtClean="0"/>
              <a:t>, then process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may request at most</a:t>
            </a:r>
            <a:r>
              <a:rPr lang="en-US" i="1" dirty="0" smtClean="0"/>
              <a:t> k </a:t>
            </a:r>
            <a:r>
              <a:rPr lang="en-US" dirty="0" smtClean="0"/>
              <a:t>instances of resource type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endParaRPr lang="en-US" sz="800" i="1" baseline="-25000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Allocation</a:t>
            </a:r>
            <a:r>
              <a:rPr lang="en-US" i="1" dirty="0" smtClean="0"/>
              <a:t>:  n </a:t>
            </a:r>
            <a:r>
              <a:rPr lang="en-US" dirty="0" smtClean="0"/>
              <a:t>x</a:t>
            </a:r>
            <a:r>
              <a:rPr lang="en-US" i="1" dirty="0" smtClean="0"/>
              <a:t> m</a:t>
            </a:r>
            <a:r>
              <a:rPr lang="en-US" dirty="0" smtClean="0"/>
              <a:t> matrix.  If Allocation[</a:t>
            </a:r>
            <a:r>
              <a:rPr lang="en-US" i="1" dirty="0" err="1" smtClean="0"/>
              <a:t>i,j</a:t>
            </a:r>
            <a:r>
              <a:rPr lang="en-US" dirty="0" smtClean="0"/>
              <a:t>] = </a:t>
            </a:r>
            <a:r>
              <a:rPr lang="en-US" i="1" dirty="0" smtClean="0"/>
              <a:t>k</a:t>
            </a:r>
            <a:r>
              <a:rPr lang="en-US" dirty="0" smtClean="0"/>
              <a:t> then</a:t>
            </a:r>
            <a:r>
              <a:rPr lang="en-US" i="1" dirty="0" smtClean="0"/>
              <a:t> P</a:t>
            </a:r>
            <a:r>
              <a:rPr lang="en-US" i="1" baseline="-25000" dirty="0" smtClean="0"/>
              <a:t>i</a:t>
            </a:r>
            <a:r>
              <a:rPr lang="en-US" dirty="0" smtClean="0"/>
              <a:t> is currently allocated </a:t>
            </a:r>
            <a:r>
              <a:rPr lang="en-US" i="1" dirty="0" smtClean="0"/>
              <a:t>k</a:t>
            </a:r>
            <a:r>
              <a:rPr lang="en-US" dirty="0" smtClean="0"/>
              <a:t> instances of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endParaRPr lang="en-US" sz="800" i="1" baseline="-25000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Need</a:t>
            </a:r>
            <a:r>
              <a:rPr lang="en-US" i="1" dirty="0" smtClean="0"/>
              <a:t>:  n </a:t>
            </a:r>
            <a:r>
              <a:rPr lang="en-US" dirty="0" smtClean="0"/>
              <a:t>x</a:t>
            </a:r>
            <a:r>
              <a:rPr lang="en-US" i="1" dirty="0" smtClean="0"/>
              <a:t> m</a:t>
            </a:r>
            <a:r>
              <a:rPr lang="en-US" dirty="0" smtClean="0"/>
              <a:t> matrix. If </a:t>
            </a:r>
            <a:r>
              <a:rPr lang="en-US" i="1" dirty="0" smtClean="0"/>
              <a:t>Need</a:t>
            </a:r>
            <a:r>
              <a:rPr lang="en-US" dirty="0" smtClean="0"/>
              <a:t>[</a:t>
            </a:r>
            <a:r>
              <a:rPr lang="en-US" i="1" dirty="0" err="1" smtClean="0"/>
              <a:t>i,j</a:t>
            </a:r>
            <a:r>
              <a:rPr lang="en-US" dirty="0" smtClean="0"/>
              <a:t>] =</a:t>
            </a:r>
            <a:r>
              <a:rPr lang="en-US" i="1" dirty="0" smtClean="0"/>
              <a:t> k</a:t>
            </a:r>
            <a:r>
              <a:rPr lang="en-US" dirty="0" smtClean="0"/>
              <a:t>, then</a:t>
            </a:r>
            <a:r>
              <a:rPr lang="en-US" i="1" dirty="0" smtClean="0"/>
              <a:t> P</a:t>
            </a:r>
            <a:r>
              <a:rPr lang="en-US" i="1" baseline="-25000" dirty="0" smtClean="0"/>
              <a:t>i</a:t>
            </a:r>
            <a:r>
              <a:rPr lang="en-US" dirty="0" smtClean="0"/>
              <a:t> may need </a:t>
            </a:r>
            <a:r>
              <a:rPr lang="en-US" i="1" dirty="0" smtClean="0"/>
              <a:t>k</a:t>
            </a:r>
            <a:r>
              <a:rPr lang="en-US" dirty="0" smtClean="0"/>
              <a:t> more instances of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to complete its task</a:t>
            </a:r>
          </a:p>
          <a:p>
            <a:pPr lvl="2">
              <a:buFont typeface="Webdings" pitchFamily="18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Need</a:t>
            </a:r>
            <a:r>
              <a:rPr lang="en-US" dirty="0" smtClean="0"/>
              <a:t> [</a:t>
            </a:r>
            <a:r>
              <a:rPr lang="en-US" i="1" dirty="0" err="1" smtClean="0"/>
              <a:t>i,j</a:t>
            </a:r>
            <a:r>
              <a:rPr lang="en-US" i="1" dirty="0" smtClean="0"/>
              <a:t>]</a:t>
            </a:r>
            <a:r>
              <a:rPr lang="en-US" dirty="0" smtClean="0"/>
              <a:t> = </a:t>
            </a:r>
            <a:r>
              <a:rPr lang="en-US" i="1" dirty="0" smtClean="0"/>
              <a:t>Max</a:t>
            </a:r>
            <a:r>
              <a:rPr lang="en-US" dirty="0" smtClean="0"/>
              <a:t>[</a:t>
            </a:r>
            <a:r>
              <a:rPr lang="en-US" i="1" dirty="0" err="1" smtClean="0"/>
              <a:t>i,j</a:t>
            </a:r>
            <a:r>
              <a:rPr lang="en-US" dirty="0" smtClean="0"/>
              <a:t>] – </a:t>
            </a:r>
            <a:r>
              <a:rPr lang="en-US" i="1" dirty="0" smtClean="0"/>
              <a:t>Allocation</a:t>
            </a:r>
            <a:r>
              <a:rPr lang="en-US" dirty="0" smtClean="0"/>
              <a:t> [</a:t>
            </a:r>
            <a:r>
              <a:rPr lang="en-US" i="1" dirty="0" err="1" smtClean="0"/>
              <a:t>i,j</a:t>
            </a:r>
            <a:r>
              <a:rPr lang="en-US" dirty="0" smtClean="0"/>
              <a:t>]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09626" y="1408115"/>
            <a:ext cx="7007028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Let </a:t>
            </a:r>
            <a:r>
              <a:rPr lang="en-US" i="1">
                <a:latin typeface="Helvetica" pitchFamily="34" charset="0"/>
              </a:rPr>
              <a:t>n</a:t>
            </a:r>
            <a:r>
              <a:rPr lang="en-US">
                <a:latin typeface="Helvetica" pitchFamily="34" charset="0"/>
              </a:rPr>
              <a:t> = number of processes, and </a:t>
            </a:r>
            <a:r>
              <a:rPr lang="en-US" i="1">
                <a:latin typeface="Helvetica" pitchFamily="34" charset="0"/>
              </a:rPr>
              <a:t>m </a:t>
            </a:r>
            <a:r>
              <a:rPr lang="en-US">
                <a:latin typeface="Helvetica" pitchFamily="34" charset="0"/>
              </a:rPr>
              <a:t>= number of resources types.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277815"/>
            <a:ext cx="74215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Detection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Allow system to enter deadlock state 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Detection algorithm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Recovery scheme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89015" y="428625"/>
            <a:ext cx="7654925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Resource-Allocation Graph and </a:t>
            </a:r>
            <a:br>
              <a:rPr lang="en-US" sz="2800" dirty="0" smtClean="0"/>
            </a:br>
            <a:r>
              <a:rPr lang="en-US" sz="2800" dirty="0" smtClean="0"/>
              <a:t>Wait-for Graph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1647826" y="5294315"/>
            <a:ext cx="2954638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Resource-Allocation Graph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4810127" y="5294315"/>
            <a:ext cx="3172645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Corresponding wait-for graph</a:t>
            </a:r>
          </a:p>
        </p:txBody>
      </p:sp>
      <p:pic>
        <p:nvPicPr>
          <p:cNvPr id="37893" name="Picture 6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6426" y="1257300"/>
            <a:ext cx="5937250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5000" dirty="0" smtClean="0"/>
              <a:t>Topic 12</a:t>
            </a:r>
            <a:r>
              <a:rPr lang="en-US" sz="5000" baseline="30000" dirty="0" smtClean="0"/>
              <a:t>th</a:t>
            </a:r>
            <a:r>
              <a:rPr lang="en-US" sz="5000" dirty="0" smtClean="0"/>
              <a:t> :CPU </a:t>
            </a:r>
            <a:r>
              <a:rPr lang="en-US" sz="5000" dirty="0" smtClean="0"/>
              <a:t>Scheduling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2001" bIns="32001">
            <a:normAutofit/>
          </a:bodyPr>
          <a:lstStyle/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/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4941" y="1604059"/>
            <a:ext cx="7772400" cy="628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Several Instances of a Resource Type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52145" y="2554436"/>
            <a:ext cx="7594600" cy="385127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Available</a:t>
            </a:r>
            <a:r>
              <a:rPr lang="en-US" i="1" dirty="0" smtClean="0"/>
              <a:t>:</a:t>
            </a:r>
            <a:r>
              <a:rPr lang="en-US" dirty="0" smtClean="0"/>
              <a:t>  A vector of length </a:t>
            </a:r>
            <a:r>
              <a:rPr lang="en-US" i="1" dirty="0" smtClean="0"/>
              <a:t>m</a:t>
            </a:r>
            <a:r>
              <a:rPr lang="en-US" dirty="0" smtClean="0"/>
              <a:t> indicates the number of available resources of each type.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Allocation</a:t>
            </a:r>
            <a:r>
              <a:rPr lang="en-US" i="1" dirty="0" smtClean="0"/>
              <a:t>:</a:t>
            </a:r>
            <a:r>
              <a:rPr lang="en-US" dirty="0" smtClean="0"/>
              <a:t>  An </a:t>
            </a:r>
            <a:r>
              <a:rPr lang="en-US" i="1" dirty="0" smtClean="0"/>
              <a:t>n </a:t>
            </a:r>
            <a:r>
              <a:rPr lang="en-US" dirty="0" smtClean="0"/>
              <a:t>x</a:t>
            </a:r>
            <a:r>
              <a:rPr lang="en-US" i="1" dirty="0" smtClean="0"/>
              <a:t> m</a:t>
            </a:r>
            <a:r>
              <a:rPr lang="en-US" dirty="0" smtClean="0"/>
              <a:t> matrix defines the number of resources of each type currently allocated to each process.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Request</a:t>
            </a:r>
            <a:r>
              <a:rPr lang="en-US" i="1" dirty="0" smtClean="0"/>
              <a:t>:</a:t>
            </a:r>
            <a:r>
              <a:rPr lang="en-US" dirty="0" smtClean="0"/>
              <a:t>  An </a:t>
            </a:r>
            <a:r>
              <a:rPr lang="en-US" i="1" dirty="0" smtClean="0"/>
              <a:t>n </a:t>
            </a:r>
            <a:r>
              <a:rPr lang="en-US" dirty="0" smtClean="0"/>
              <a:t>x</a:t>
            </a:r>
            <a:r>
              <a:rPr lang="en-US" i="1" dirty="0" smtClean="0"/>
              <a:t> m</a:t>
            </a:r>
            <a:r>
              <a:rPr lang="en-US" dirty="0" smtClean="0"/>
              <a:t> matrix indicates the current request  of each process.  If </a:t>
            </a:r>
            <a:r>
              <a:rPr lang="en-US" i="1" dirty="0" smtClean="0"/>
              <a:t>Request 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][</a:t>
            </a:r>
            <a:r>
              <a:rPr lang="en-US" i="1" dirty="0" smtClean="0"/>
              <a:t>j</a:t>
            </a:r>
            <a:r>
              <a:rPr lang="en-US" dirty="0" smtClean="0"/>
              <a:t>] = </a:t>
            </a:r>
            <a:r>
              <a:rPr lang="en-US" i="1" dirty="0" smtClean="0"/>
              <a:t>k</a:t>
            </a:r>
            <a:r>
              <a:rPr lang="en-US" dirty="0" smtClean="0"/>
              <a:t>, then process</a:t>
            </a:r>
            <a:r>
              <a:rPr lang="en-US" i="1" dirty="0" smtClean="0"/>
              <a:t> P</a:t>
            </a:r>
            <a:r>
              <a:rPr lang="en-US" i="1" baseline="-25000" dirty="0" smtClean="0"/>
              <a:t>i</a:t>
            </a:r>
            <a:r>
              <a:rPr lang="en-US" dirty="0" smtClean="0"/>
              <a:t> is requesting</a:t>
            </a:r>
            <a:r>
              <a:rPr lang="en-US" i="1" dirty="0" smtClean="0"/>
              <a:t> k</a:t>
            </a:r>
            <a:r>
              <a:rPr lang="en-US" dirty="0" smtClean="0"/>
              <a:t> more instances of resource </a:t>
            </a:r>
            <a:r>
              <a:rPr lang="en-US" dirty="0" err="1" smtClean="0"/>
              <a:t>type.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r>
              <a:rPr lang="en-US" dirty="0" smtClean="0"/>
              <a:t>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2" y="465138"/>
            <a:ext cx="8588375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Recovery from Deadlock:  </a:t>
            </a:r>
            <a:br>
              <a:rPr lang="en-US" sz="2800" dirty="0" smtClean="0"/>
            </a:br>
            <a:r>
              <a:rPr lang="en-US" sz="2800" dirty="0" smtClean="0"/>
              <a:t>Process Termination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90"/>
            <a:ext cx="7694613" cy="4530725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Abort all deadlocked processes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Abort one process at a time until the deadlock cycle is eliminated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In which order should we choose to abort?</a:t>
            </a:r>
          </a:p>
          <a:p>
            <a:pPr lvl="1"/>
            <a:r>
              <a:rPr lang="en-US" smtClean="0"/>
              <a:t>Priority of the process</a:t>
            </a:r>
          </a:p>
          <a:p>
            <a:pPr lvl="1"/>
            <a:r>
              <a:rPr lang="en-US" smtClean="0"/>
              <a:t>How long process has computed, and how much longer to completion</a:t>
            </a:r>
          </a:p>
          <a:p>
            <a:pPr lvl="1"/>
            <a:r>
              <a:rPr lang="en-US" smtClean="0"/>
              <a:t>Resources the process has used</a:t>
            </a:r>
          </a:p>
          <a:p>
            <a:pPr lvl="1"/>
            <a:r>
              <a:rPr lang="en-US" smtClean="0"/>
              <a:t>Resources process needs to complete</a:t>
            </a:r>
          </a:p>
          <a:p>
            <a:pPr lvl="1"/>
            <a:r>
              <a:rPr lang="en-US" smtClean="0"/>
              <a:t>How many processes will need to be terminated</a:t>
            </a:r>
          </a:p>
          <a:p>
            <a:pPr lvl="1"/>
            <a:r>
              <a:rPr lang="en-US" smtClean="0"/>
              <a:t>Is process interactive or batch?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417513"/>
            <a:ext cx="802005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Recovery from Deadlock: </a:t>
            </a:r>
            <a:br>
              <a:rPr lang="en-US" sz="2800" dirty="0" smtClean="0"/>
            </a:br>
            <a:r>
              <a:rPr lang="en-US" sz="2800" dirty="0" smtClean="0"/>
              <a:t>Resource Preemption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482727"/>
            <a:ext cx="7351712" cy="4483100"/>
          </a:xfrm>
        </p:spPr>
        <p:txBody>
          <a:bodyPr/>
          <a:lstStyle/>
          <a:p>
            <a:r>
              <a:rPr lang="en-US" smtClean="0"/>
              <a:t>Selecting a victim – minimize cost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Rollback – return to some safe state, restart process for that state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Starvation –  same process may always be picked as victim, include number of rollback in cost factor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r>
              <a:rPr lang="en-US" sz="2400" dirty="0" smtClean="0"/>
              <a:t>Methods for Handling Deadlocks</a:t>
            </a:r>
          </a:p>
          <a:p>
            <a:r>
              <a:rPr lang="en-US" sz="2400" dirty="0" smtClean="0"/>
              <a:t>Deadlock Prevention</a:t>
            </a:r>
          </a:p>
          <a:p>
            <a:pPr>
              <a:buSzPct val="85000"/>
            </a:pPr>
            <a:r>
              <a:rPr lang="en-US" sz="2400" dirty="0" smtClean="0"/>
              <a:t>Deadlock Avoidance</a:t>
            </a:r>
          </a:p>
          <a:p>
            <a:pPr>
              <a:buSzPct val="85000"/>
            </a:pPr>
            <a:r>
              <a:rPr lang="en-US" sz="2400" dirty="0" smtClean="0"/>
              <a:t>Deadlock Detection </a:t>
            </a:r>
          </a:p>
          <a:p>
            <a:pPr>
              <a:buSzPct val="85000"/>
            </a:pPr>
            <a:r>
              <a:rPr lang="en-US" sz="2400" dirty="0" smtClean="0"/>
              <a:t>Recovery from Deadlock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8094" y="865244"/>
            <a:ext cx="7743825" cy="80027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86882" y="1895403"/>
            <a:ext cx="7352242" cy="4483894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Swapping </a:t>
            </a:r>
          </a:p>
          <a:p>
            <a:r>
              <a:rPr lang="en-US" dirty="0" smtClean="0"/>
              <a:t>Contiguous Memory Allocation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2196" y="851252"/>
            <a:ext cx="7772400" cy="576263"/>
          </a:xfrm>
        </p:spPr>
        <p:txBody>
          <a:bodyPr tIns="32001">
            <a:normAutofit fontScale="90000"/>
          </a:bodyPr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19153" y="2338267"/>
            <a:ext cx="7336367" cy="3773090"/>
          </a:xfrm>
        </p:spPr>
        <p:txBody>
          <a:bodyPr lIns="64002" tIns="32001" rIns="64002" bIns="32001"/>
          <a:lstStyle/>
          <a:p>
            <a:pPr>
              <a:buSzPct val="85000"/>
            </a:pPr>
            <a:r>
              <a:rPr lang="en-US" dirty="0" smtClean="0"/>
              <a:t>Methods for Handling Deadlocks</a:t>
            </a:r>
          </a:p>
          <a:p>
            <a:r>
              <a:rPr lang="en-US" dirty="0" smtClean="0"/>
              <a:t>Deadlock Prevention</a:t>
            </a:r>
          </a:p>
          <a:p>
            <a:pPr>
              <a:buSzPct val="85000"/>
            </a:pPr>
            <a:r>
              <a:rPr lang="en-US" dirty="0" smtClean="0"/>
              <a:t>Deadlock Avoidance</a:t>
            </a:r>
          </a:p>
          <a:p>
            <a:pPr>
              <a:buSzPct val="85000"/>
            </a:pPr>
            <a:r>
              <a:rPr lang="en-US" dirty="0" smtClean="0"/>
              <a:t>Deadlock Detection </a:t>
            </a:r>
          </a:p>
          <a:p>
            <a:pPr>
              <a:buSzPct val="85000"/>
            </a:pPr>
            <a:r>
              <a:rPr lang="en-US" dirty="0" smtClean="0"/>
              <a:t>Recovery from Deadlock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65" y="277815"/>
            <a:ext cx="75771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Methods for Handling Deadlocks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1485900"/>
            <a:ext cx="7718425" cy="32956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Ensure that the system will never enter a deadlock state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Allow the system to enter a deadlock state and then recover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Ignore the problem and pretend that deadlocks never occur in the system; used by most operating systems, including UNIX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85827" y="277815"/>
            <a:ext cx="78009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Prevention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idx="1"/>
          </p:nvPr>
        </p:nvSpPr>
        <p:spPr>
          <a:xfrm>
            <a:off x="1160464" y="1870077"/>
            <a:ext cx="7245350" cy="3822700"/>
          </a:xfrm>
        </p:spPr>
        <p:txBody>
          <a:bodyPr>
            <a:normAutofit fontScale="85000" lnSpcReduction="20000"/>
          </a:bodyPr>
          <a:lstStyle/>
          <a:p>
            <a:r>
              <a:rPr lang="en-US" b="1" smtClean="0"/>
              <a:t>Mutual Exclusion</a:t>
            </a:r>
            <a:r>
              <a:rPr lang="en-US" smtClean="0"/>
              <a:t> – not required for sharable resources; must hold for nonsharable resources</a:t>
            </a:r>
            <a:br>
              <a:rPr lang="en-US" smtClean="0"/>
            </a:br>
            <a:endParaRPr lang="en-US" smtClean="0"/>
          </a:p>
          <a:p>
            <a:r>
              <a:rPr lang="en-US" b="1" smtClean="0"/>
              <a:t>Hold and Wait</a:t>
            </a:r>
            <a:r>
              <a:rPr lang="en-US" smtClean="0"/>
              <a:t> – must guarantee that whenever a process requests a resource, it does not hold any other resources</a:t>
            </a:r>
          </a:p>
          <a:p>
            <a:pPr lvl="1"/>
            <a:r>
              <a:rPr lang="en-US" smtClean="0"/>
              <a:t>Require process to request and be allocated all its resources before it begins execution, or allow process to request resources only when the process has none</a:t>
            </a:r>
          </a:p>
          <a:p>
            <a:pPr lvl="1"/>
            <a:r>
              <a:rPr lang="en-US" smtClean="0"/>
              <a:t>Low resource utilization; starvation possible</a:t>
            </a:r>
          </a:p>
        </p:txBody>
      </p:sp>
      <p:sp>
        <p:nvSpPr>
          <p:cNvPr id="17412" name="Text Box 1028"/>
          <p:cNvSpPr txBox="1">
            <a:spLocks noChangeArrowheads="1"/>
          </p:cNvSpPr>
          <p:nvPr/>
        </p:nvSpPr>
        <p:spPr bwMode="auto">
          <a:xfrm>
            <a:off x="819150" y="1400177"/>
            <a:ext cx="424986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Restrain the ways request can be made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03300" y="277815"/>
            <a:ext cx="76835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Prevention (Cont.)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806450" y="1233490"/>
            <a:ext cx="7639050" cy="4446587"/>
          </a:xfrm>
        </p:spPr>
        <p:txBody>
          <a:bodyPr>
            <a:normAutofit fontScale="77500" lnSpcReduction="20000"/>
          </a:bodyPr>
          <a:lstStyle/>
          <a:p>
            <a:r>
              <a:rPr lang="en-US" b="1" smtClean="0"/>
              <a:t>No Preemption</a:t>
            </a:r>
            <a:r>
              <a:rPr lang="en-US" smtClean="0"/>
              <a:t> –</a:t>
            </a:r>
          </a:p>
          <a:p>
            <a:pPr lvl="1"/>
            <a:r>
              <a:rPr lang="en-US" smtClean="0"/>
              <a:t>If a process that is holding some resources requests another resource that cannot be immediately allocated to it, then all resources currently being held are released</a:t>
            </a:r>
          </a:p>
          <a:p>
            <a:pPr lvl="1"/>
            <a:r>
              <a:rPr lang="en-US" smtClean="0"/>
              <a:t>Preempted resources are added to the list of resources for which the process is waiting</a:t>
            </a:r>
          </a:p>
          <a:p>
            <a:pPr lvl="1"/>
            <a:r>
              <a:rPr lang="en-US" smtClean="0"/>
              <a:t>Process will be restarted only when it can regain its old resources, as well as the new ones that it is requesting</a:t>
            </a:r>
            <a:br>
              <a:rPr lang="en-US" smtClean="0"/>
            </a:br>
            <a:endParaRPr lang="en-US" smtClean="0"/>
          </a:p>
          <a:p>
            <a:r>
              <a:rPr lang="en-US" b="1" smtClean="0"/>
              <a:t>Circular Wait</a:t>
            </a:r>
            <a:r>
              <a:rPr lang="en-US" smtClean="0"/>
              <a:t> – impose a total ordering of all resource types, and require that each process requests resources in an increasing order of enumeration</a:t>
            </a:r>
          </a:p>
          <a:p>
            <a:pPr lvl="1"/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23927" y="277815"/>
            <a:ext cx="77628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Avoidance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12838" y="2038352"/>
            <a:ext cx="7402512" cy="3783013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Simplest and most useful model requires that each process declare the </a:t>
            </a:r>
            <a:r>
              <a:rPr lang="en-US" i="1" smtClean="0"/>
              <a:t>maximum number</a:t>
            </a:r>
            <a:r>
              <a:rPr lang="en-US" smtClean="0"/>
              <a:t> of resources of each type that it may need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The deadlock-avoidance algorithm dynamically examines the resource-allocation state to ensure that there can never be a circular-wait condition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Resource-allocation </a:t>
            </a:r>
            <a:r>
              <a:rPr lang="en-US" i="1" smtClean="0"/>
              <a:t>state</a:t>
            </a:r>
            <a:r>
              <a:rPr lang="en-US" smtClean="0"/>
              <a:t> is defined by the number of available and allocated resources, and the maximum demands of the processes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22326" y="1271590"/>
            <a:ext cx="7716838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Requires that the system has some additional </a:t>
            </a:r>
            <a:r>
              <a:rPr lang="en-US" i="1">
                <a:latin typeface="Helvetica" pitchFamily="34" charset="0"/>
              </a:rPr>
              <a:t>a priori </a:t>
            </a:r>
            <a:r>
              <a:rPr lang="en-US">
                <a:latin typeface="Helvetica" pitchFamily="34" charset="0"/>
              </a:rPr>
              <a:t>information </a:t>
            </a:r>
            <a:br>
              <a:rPr lang="en-US">
                <a:latin typeface="Helvetica" pitchFamily="34" charset="0"/>
              </a:rPr>
            </a:br>
            <a:r>
              <a:rPr lang="en-US">
                <a:latin typeface="Helvetica" pitchFamily="34" charset="0"/>
              </a:rPr>
              <a:t>available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9491"/>
            <a:ext cx="8229600" cy="113948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Safe State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55663" y="1772530"/>
            <a:ext cx="7656512" cy="508547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When a process requests an available resource, system must decide if immediate allocation leaves the system in a safe state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System is in safe state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if there exists a sequence &lt;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i="1" dirty="0" smtClean="0"/>
              <a:t>, P</a:t>
            </a:r>
            <a:r>
              <a:rPr lang="en-US" i="1" baseline="-25000" dirty="0" smtClean="0"/>
              <a:t>2</a:t>
            </a:r>
            <a:r>
              <a:rPr lang="en-US" i="1" dirty="0" smtClean="0"/>
              <a:t>, …,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&gt; of ALL the  processes  in the systems such that  for each P</a:t>
            </a:r>
            <a:r>
              <a:rPr lang="en-US" baseline="-25000" dirty="0" smtClean="0"/>
              <a:t>i</a:t>
            </a:r>
            <a:r>
              <a:rPr lang="en-US" dirty="0" smtClean="0"/>
              <a:t>, the resources that P</a:t>
            </a:r>
            <a:r>
              <a:rPr lang="en-US" baseline="-25000" dirty="0" smtClean="0"/>
              <a:t>i </a:t>
            </a:r>
            <a:r>
              <a:rPr lang="en-US" dirty="0" smtClean="0"/>
              <a:t>can still request can be satisfied by currently available resources + resources held by all the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, with</a:t>
            </a:r>
            <a:r>
              <a:rPr lang="en-US" i="1" dirty="0" smtClean="0"/>
              <a:t> j </a:t>
            </a:r>
            <a:r>
              <a:rPr lang="en-US" dirty="0" smtClean="0"/>
              <a:t>&lt; </a:t>
            </a:r>
            <a:r>
              <a:rPr lang="en-US" i="1" dirty="0" smtClean="0"/>
              <a:t>I</a:t>
            </a:r>
          </a:p>
          <a:p>
            <a:endParaRPr lang="en-US" dirty="0" smtClean="0"/>
          </a:p>
          <a:p>
            <a:r>
              <a:rPr lang="en-US" dirty="0" smtClean="0"/>
              <a:t>That is:</a:t>
            </a:r>
          </a:p>
          <a:p>
            <a:pPr lvl="1"/>
            <a:r>
              <a:rPr lang="en-US" dirty="0" smtClean="0"/>
              <a:t>If P</a:t>
            </a:r>
            <a:r>
              <a:rPr lang="en-US" baseline="-25000" dirty="0" smtClean="0"/>
              <a:t>i</a:t>
            </a:r>
            <a:r>
              <a:rPr lang="en-US" dirty="0" smtClean="0"/>
              <a:t> resource needs are not immediately available, then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can wait until all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have finished</a:t>
            </a:r>
          </a:p>
          <a:p>
            <a:pPr lvl="1"/>
            <a:r>
              <a:rPr lang="en-US" dirty="0" smtClean="0"/>
              <a:t>When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 is finished,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can obtain needed resources, execute, return allocated resources, and terminate</a:t>
            </a:r>
          </a:p>
          <a:p>
            <a:pPr lvl="1"/>
            <a:r>
              <a:rPr lang="en-US" dirty="0" smtClean="0"/>
              <a:t>When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terminates, </a:t>
            </a:r>
            <a:r>
              <a:rPr lang="en-US" i="1" dirty="0" smtClean="0"/>
              <a:t>P</a:t>
            </a:r>
            <a:r>
              <a:rPr lang="en-US" i="1" baseline="-25000" dirty="0" smtClean="0"/>
              <a:t>i </a:t>
            </a:r>
            <a:r>
              <a:rPr lang="en-US" baseline="-25000" dirty="0" smtClean="0"/>
              <a:t>+1</a:t>
            </a:r>
            <a:r>
              <a:rPr lang="en-US" dirty="0" smtClean="0"/>
              <a:t> can obtain its needed resources, and so on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Facts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2530"/>
            <a:ext cx="7459662" cy="4459459"/>
          </a:xfrm>
        </p:spPr>
        <p:txBody>
          <a:bodyPr/>
          <a:lstStyle/>
          <a:p>
            <a:r>
              <a:rPr lang="en-US" dirty="0" smtClean="0"/>
              <a:t>If a system is in safe state </a:t>
            </a:r>
            <a:r>
              <a:rPr lang="en-US" dirty="0" smtClean="0">
                <a:sym typeface="Symbol" pitchFamily="18" charset="2"/>
              </a:rPr>
              <a:t> no deadlocks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If a system is in unsafe state  possibility of deadlock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Avoidance  ensure that a system will never enter an unsafe state.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</TotalTime>
  <Words>661</Words>
  <Application>Microsoft Office PowerPoint</Application>
  <PresentationFormat>On-screen Show (4:3)</PresentationFormat>
  <Paragraphs>166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12th :CPU Scheduling</vt:lpstr>
      <vt:lpstr>Topics To Be Covered</vt:lpstr>
      <vt:lpstr>Methods for Handling Deadlocks</vt:lpstr>
      <vt:lpstr>Deadlock Prevention</vt:lpstr>
      <vt:lpstr>Deadlock Prevention (Cont.)</vt:lpstr>
      <vt:lpstr>Deadlock Avoidance</vt:lpstr>
      <vt:lpstr>Safe State</vt:lpstr>
      <vt:lpstr>Basic Facts</vt:lpstr>
      <vt:lpstr>Safe, Unsafe, Deadlock State </vt:lpstr>
      <vt:lpstr>Avoidance algorithms</vt:lpstr>
      <vt:lpstr>Resource-Allocation Graph Scheme</vt:lpstr>
      <vt:lpstr>Resource-Allocation Graph</vt:lpstr>
      <vt:lpstr>Unsafe State In Resource-Allocation Graph</vt:lpstr>
      <vt:lpstr>Resource-Allocation Graph Algorithm</vt:lpstr>
      <vt:lpstr>Banker’s Algorithm</vt:lpstr>
      <vt:lpstr>Data Structures for the Banker’s Algorithm </vt:lpstr>
      <vt:lpstr>Deadlock Detection</vt:lpstr>
      <vt:lpstr>Resource-Allocation Graph and  Wait-for Graph</vt:lpstr>
      <vt:lpstr>Several Instances of a Resource Type</vt:lpstr>
      <vt:lpstr>Recovery from Deadlock:   Process Termination</vt:lpstr>
      <vt:lpstr>Recovery from Deadlock:  Resource Preemption</vt:lpstr>
      <vt:lpstr>Summary</vt:lpstr>
      <vt:lpstr>Topics To Be Next 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4</cp:revision>
  <dcterms:created xsi:type="dcterms:W3CDTF">2013-01-03T10:08:32Z</dcterms:created>
  <dcterms:modified xsi:type="dcterms:W3CDTF">2023-06-19T10:56:58Z</dcterms:modified>
</cp:coreProperties>
</file>