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00" autoAdjust="0"/>
    <p:restoredTop sz="94660"/>
  </p:normalViewPr>
  <p:slideViewPr>
    <p:cSldViewPr>
      <p:cViewPr varScale="1">
        <p:scale>
          <a:sx n="68" d="100"/>
          <a:sy n="68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E249F-F77A-4853-9E24-222DB8AF729A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51DA8-FF4D-4953-8CF4-87FAC6E615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952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952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6B654F-C467-4F84-B7A4-D6772683030F}" type="slidenum">
              <a:rPr lang="en-US" smtClean="0"/>
              <a:pPr/>
              <a:t>2</a:t>
            </a:fld>
            <a:r>
              <a:rPr lang="en-US" dirty="0" smtClean="0"/>
              <a:t>##</a:t>
            </a:r>
          </a:p>
        </p:txBody>
      </p:sp>
      <p:sp>
        <p:nvSpPr>
          <p:cNvPr id="952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962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962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265368-25E2-4165-B052-AF50CBE6FC21}" type="slidenum">
              <a:rPr lang="en-US" smtClean="0"/>
              <a:pPr/>
              <a:t>4</a:t>
            </a:fld>
            <a:r>
              <a:rPr lang="en-US" dirty="0" smtClean="0"/>
              <a:t>##</a:t>
            </a:r>
          </a:p>
        </p:txBody>
      </p:sp>
      <p:sp>
        <p:nvSpPr>
          <p:cNvPr id="962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972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972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9BCF4F-7FE8-423A-9BC3-82355BB8B1D0}" type="slidenum">
              <a:rPr lang="en-US" smtClean="0"/>
              <a:pPr/>
              <a:t>7</a:t>
            </a:fld>
            <a:r>
              <a:rPr lang="en-US" dirty="0" smtClean="0"/>
              <a:t>##</a:t>
            </a:r>
          </a:p>
        </p:txBody>
      </p:sp>
      <p:sp>
        <p:nvSpPr>
          <p:cNvPr id="972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D80D-5098-4153-84C1-D219829F37C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69C1-58CA-42C0-8D8E-CDC9BC715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D80D-5098-4153-84C1-D219829F37C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69C1-58CA-42C0-8D8E-CDC9BC715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D80D-5098-4153-84C1-D219829F37C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69C1-58CA-42C0-8D8E-CDC9BC715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D80D-5098-4153-84C1-D219829F37C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69C1-58CA-42C0-8D8E-CDC9BC715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D80D-5098-4153-84C1-D219829F37C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69C1-58CA-42C0-8D8E-CDC9BC715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D80D-5098-4153-84C1-D219829F37C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69C1-58CA-42C0-8D8E-CDC9BC715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D80D-5098-4153-84C1-D219829F37C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69C1-58CA-42C0-8D8E-CDC9BC715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D80D-5098-4153-84C1-D219829F37C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69C1-58CA-42C0-8D8E-CDC9BC715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D80D-5098-4153-84C1-D219829F37C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69C1-58CA-42C0-8D8E-CDC9BC715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D80D-5098-4153-84C1-D219829F37C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69C1-58CA-42C0-8D8E-CDC9BC715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D80D-5098-4153-84C1-D219829F37C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69C1-58CA-42C0-8D8E-CDC9BC715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9D80D-5098-4153-84C1-D219829F37C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9C1-58CA-42C0-8D8E-CDC9BC715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	Web Development/BTCS-2410</a:t>
            </a:r>
            <a:endParaRPr lang="en-US" sz="3200" dirty="0">
              <a:solidFill>
                <a:srgbClr val="7030A0"/>
              </a:solidFill>
              <a:latin typeface="American Typewriter" panose="02090604020004020304" pitchFamily="18" charset="77"/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492875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Semester:4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200401"/>
            <a:ext cx="8229600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Some HTML Tags</a:t>
            </a:r>
            <a:endParaRPr lang="bg-BG" dirty="0" smtClean="0"/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Tags Attributes</a:t>
            </a:r>
            <a:endParaRPr lang="bg-BG" smtClean="0"/>
          </a:p>
        </p:txBody>
      </p:sp>
      <p:sp>
        <p:nvSpPr>
          <p:cNvPr id="106496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686800" cy="5715000"/>
          </a:xfrm>
        </p:spPr>
        <p:txBody>
          <a:bodyPr/>
          <a:lstStyle/>
          <a:p>
            <a:pPr>
              <a:lnSpc>
                <a:spcPts val="3700"/>
              </a:lnSpc>
              <a:spcBef>
                <a:spcPts val="300"/>
              </a:spcBef>
              <a:defRPr/>
            </a:pPr>
            <a:r>
              <a:rPr lang="en-US" dirty="0" smtClean="0"/>
              <a:t>Tags can have </a:t>
            </a: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attributes</a:t>
            </a:r>
          </a:p>
          <a:p>
            <a:pPr lvl="1">
              <a:lnSpc>
                <a:spcPts val="3700"/>
              </a:lnSpc>
              <a:spcBef>
                <a:spcPts val="300"/>
              </a:spcBef>
              <a:defRPr/>
            </a:pPr>
            <a:r>
              <a:rPr lang="en-US" dirty="0" smtClean="0"/>
              <a:t>Attributes specify properties and behavior</a:t>
            </a:r>
          </a:p>
          <a:p>
            <a:pPr lvl="1">
              <a:lnSpc>
                <a:spcPts val="3700"/>
              </a:lnSpc>
              <a:spcBef>
                <a:spcPts val="300"/>
              </a:spcBef>
              <a:defRPr/>
            </a:pPr>
            <a:r>
              <a:rPr lang="en-US" dirty="0" smtClean="0"/>
              <a:t>Example:</a:t>
            </a:r>
          </a:p>
          <a:p>
            <a:pPr lvl="1">
              <a:lnSpc>
                <a:spcPts val="3700"/>
              </a:lnSpc>
              <a:spcBef>
                <a:spcPts val="300"/>
              </a:spcBef>
              <a:defRPr/>
            </a:pPr>
            <a:endParaRPr lang="en-US" dirty="0" smtClean="0"/>
          </a:p>
          <a:p>
            <a:pPr lvl="1">
              <a:lnSpc>
                <a:spcPts val="3700"/>
              </a:lnSpc>
              <a:spcBef>
                <a:spcPts val="300"/>
              </a:spcBef>
              <a:defRPr/>
            </a:pPr>
            <a:r>
              <a:rPr lang="en-US" dirty="0" smtClean="0"/>
              <a:t>Few attributes can apply to every element:</a:t>
            </a:r>
          </a:p>
          <a:p>
            <a:pPr lvl="2">
              <a:lnSpc>
                <a:spcPts val="3700"/>
              </a:lnSpc>
              <a:spcBef>
                <a:spcPts val="300"/>
              </a:spcBef>
              <a:defRPr/>
            </a:pP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style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title</a:t>
            </a:r>
          </a:p>
          <a:p>
            <a:pPr lvl="2">
              <a:lnSpc>
                <a:spcPts val="3700"/>
              </a:lnSpc>
              <a:spcBef>
                <a:spcPts val="300"/>
              </a:spcBef>
              <a:defRPr/>
            </a:pPr>
            <a:r>
              <a:rPr lang="en-US" dirty="0" smtClean="0"/>
              <a:t>The </a:t>
            </a: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dirty="0" smtClean="0"/>
              <a:t> is unique in the document</a:t>
            </a:r>
          </a:p>
          <a:p>
            <a:pPr lvl="2">
              <a:lnSpc>
                <a:spcPts val="3700"/>
              </a:lnSpc>
              <a:spcBef>
                <a:spcPts val="300"/>
              </a:spcBef>
              <a:defRPr/>
            </a:pPr>
            <a:r>
              <a:rPr lang="en-US" dirty="0" smtClean="0"/>
              <a:t>Content of </a:t>
            </a: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title</a:t>
            </a:r>
            <a:r>
              <a:rPr lang="en-US" dirty="0" smtClean="0"/>
              <a:t> attribute is displayed as hint when the element is hovered with the mouse</a:t>
            </a:r>
          </a:p>
          <a:p>
            <a:pPr lvl="2">
              <a:lnSpc>
                <a:spcPts val="3700"/>
              </a:lnSpc>
              <a:spcBef>
                <a:spcPts val="300"/>
              </a:spcBef>
              <a:defRPr/>
            </a:pPr>
            <a:r>
              <a:rPr lang="en-US" dirty="0" smtClean="0"/>
              <a:t>Some elements have obligatory attributes</a:t>
            </a:r>
            <a:endParaRPr lang="bg-BG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064964" name="Rectangle 4"/>
          <p:cNvSpPr>
            <a:spLocks noChangeArrowheads="1"/>
          </p:cNvSpPr>
          <p:nvPr/>
        </p:nvSpPr>
        <p:spPr bwMode="auto">
          <a:xfrm>
            <a:off x="990600" y="2590800"/>
            <a:ext cx="7096124" cy="397032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&lt;img src="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logo.gif" alt="logo" /&gt;</a:t>
            </a:r>
            <a:endParaRPr lang="en-US" sz="2200" b="1" noProof="1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962400" y="2133600"/>
            <a:ext cx="4800600" cy="527804"/>
          </a:xfrm>
          <a:prstGeom prst="wedgeRoundRectCallout">
            <a:avLst>
              <a:gd name="adj1" fmla="val -38490"/>
              <a:gd name="adj2" fmla="val 92910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Attribute </a:t>
            </a:r>
            <a:r>
              <a:rPr lang="en-US" sz="2600" b="1" noProof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alt</a:t>
            </a: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 with value "</a:t>
            </a:r>
            <a:r>
              <a:rPr lang="en-US" sz="2600" b="1" noProof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logo</a:t>
            </a: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"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ZA" sz="3800" dirty="0" smtClean="0"/>
              <a:t>Headings and Paragraphs</a:t>
            </a:r>
            <a:endParaRPr lang="en-US" sz="3800" dirty="0" smtClean="0"/>
          </a:p>
        </p:txBody>
      </p:sp>
      <p:sp>
        <p:nvSpPr>
          <p:cNvPr id="86937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17613"/>
            <a:ext cx="8496300" cy="532923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ZA" dirty="0" smtClean="0"/>
              <a:t>Heading Tags (h1 – h6)</a:t>
            </a:r>
          </a:p>
          <a:p>
            <a:pPr>
              <a:lnSpc>
                <a:spcPct val="90000"/>
              </a:lnSpc>
              <a:defRPr/>
            </a:pPr>
            <a:endParaRPr lang="en-ZA" dirty="0" smtClean="0"/>
          </a:p>
          <a:p>
            <a:pPr>
              <a:lnSpc>
                <a:spcPct val="90000"/>
              </a:lnSpc>
              <a:defRPr/>
            </a:pPr>
            <a:endParaRPr lang="en-ZA" dirty="0" smtClean="0"/>
          </a:p>
          <a:p>
            <a:pPr>
              <a:lnSpc>
                <a:spcPct val="100000"/>
              </a:lnSpc>
              <a:spcBef>
                <a:spcPct val="60000"/>
              </a:spcBef>
              <a:defRPr/>
            </a:pPr>
            <a:r>
              <a:rPr lang="en-ZA" dirty="0" smtClean="0"/>
              <a:t>Paragraph Tags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endParaRPr lang="en-ZA" dirty="0" smtClean="0"/>
          </a:p>
          <a:p>
            <a:pPr>
              <a:lnSpc>
                <a:spcPct val="90000"/>
              </a:lnSpc>
              <a:spcBef>
                <a:spcPts val="3600"/>
              </a:spcBef>
              <a:defRPr/>
            </a:pPr>
            <a:r>
              <a:rPr lang="en-ZA" dirty="0" smtClean="0"/>
              <a:t>Sections: </a:t>
            </a:r>
            <a:r>
              <a:rPr lang="en-ZA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div</a:t>
            </a:r>
            <a:r>
              <a:rPr lang="en-ZA" dirty="0" smtClean="0"/>
              <a:t> and </a:t>
            </a:r>
            <a:r>
              <a:rPr lang="en-ZA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span</a:t>
            </a:r>
            <a:endParaRPr lang="en-US" dirty="0" smtClean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69380" name="Rectangle 4"/>
          <p:cNvSpPr>
            <a:spLocks noChangeArrowheads="1"/>
          </p:cNvSpPr>
          <p:nvPr/>
        </p:nvSpPr>
        <p:spPr bwMode="auto">
          <a:xfrm>
            <a:off x="685800" y="3733800"/>
            <a:ext cx="7626350" cy="757130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&lt;p&gt;This is my first paragraph&lt;/p&gt;</a:t>
            </a: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&lt;p&gt;This is my second paragraph&lt;/p&gt;</a:t>
            </a:r>
          </a:p>
        </p:txBody>
      </p:sp>
      <p:sp>
        <p:nvSpPr>
          <p:cNvPr id="869381" name="Rectangle 5"/>
          <p:cNvSpPr>
            <a:spLocks noChangeArrowheads="1"/>
          </p:cNvSpPr>
          <p:nvPr/>
        </p:nvSpPr>
        <p:spPr bwMode="auto">
          <a:xfrm>
            <a:off x="755651" y="1847671"/>
            <a:ext cx="7626350" cy="1200329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&lt;h1&gt;Heading 1&lt;/h1&gt;</a:t>
            </a:r>
            <a:endParaRPr lang="en-US" sz="2400" b="1" noProof="1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&lt;h2&gt;Sub heading 2&lt;/h2&gt;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&lt;h3&gt;Sub heading 3&lt;/h3&gt;</a:t>
            </a:r>
            <a:endParaRPr lang="en-US" sz="2400" b="1" noProof="1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69382" name="Rectangle 6"/>
          <p:cNvSpPr>
            <a:spLocks noChangeArrowheads="1"/>
          </p:cNvSpPr>
          <p:nvPr/>
        </p:nvSpPr>
        <p:spPr bwMode="auto">
          <a:xfrm>
            <a:off x="762000" y="5181600"/>
            <a:ext cx="7626350" cy="757130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&lt;div </a:t>
            </a: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style="background: skyblue;"&gt;</a:t>
            </a: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This </a:t>
            </a:r>
            <a:r>
              <a:rPr lang="en-US" sz="24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is a div&lt;/div&gt;</a:t>
            </a: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086600" cy="9144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3800" dirty="0" smtClean="0"/>
              <a:t>Headings and Paragraphs – Example </a:t>
            </a:r>
            <a:endParaRPr lang="bg-BG" sz="3800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30468" name="Rectangle 4"/>
          <p:cNvSpPr>
            <a:spLocks noChangeArrowheads="1"/>
          </p:cNvSpPr>
          <p:nvPr/>
        </p:nvSpPr>
        <p:spPr bwMode="auto">
          <a:xfrm>
            <a:off x="612775" y="1433286"/>
            <a:ext cx="7920038" cy="4708981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&lt;!DOCTYPE HTML&gt;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</a:t>
            </a: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html&gt;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&lt;head&gt;&lt;title&gt;Headings </a:t>
            </a: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and paragraphs</a:t>
            </a: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&lt;/title&gt;&lt;/head&gt;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&lt;body&gt;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&lt;h1&gt;Heading 1&lt;/h1&gt;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&lt;h2&gt;Sub heading 2&lt;/h2&gt;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&lt;h3&gt;Sub heading 3&lt;/h3&gt;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endParaRPr lang="en-US" sz="2000" b="1" noProof="1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&lt;p&gt;This is my first paragraph&lt;/p&gt;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&lt;p&gt;This is my second paragraph&lt;/p&gt;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endParaRPr lang="en-US" sz="2000" b="1" noProof="1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&lt;div </a:t>
            </a: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style</a:t>
            </a: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="background:skyblue"&gt;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This is a div&lt;/div&gt;	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&lt;/body&gt;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&lt;/html&gt;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855021"/>
            <a:ext cx="3352800" cy="552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indent="-282575" eaLnBrk="0" hangingPunct="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tabLst>
                <a:tab pos="282575" algn="l"/>
              </a:tabLst>
            </a:pPr>
            <a:r>
              <a:rPr lang="en-US" sz="2800" b="1" dirty="0" smtClean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</a:rPr>
              <a:t>headings.html</a:t>
            </a:r>
            <a:endParaRPr lang="en-US" sz="2800" b="1" dirty="0">
              <a:solidFill>
                <a:srgbClr val="CCFF66">
                  <a:lumMod val="40000"/>
                  <a:lumOff val="6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/>
            </a:endParaRP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12775" y="1433286"/>
            <a:ext cx="7920038" cy="4708981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&lt;!DOCTYPE HTML&gt;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&lt;html&gt;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&lt;head&gt;&lt;title&gt;Headings and paragraphs&lt;/title&gt;&lt;/head&gt;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&lt;body&gt;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&lt;h1&gt;Heading 1&lt;/h1&gt;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&lt;h2&gt;Sub heading 2&lt;/h2&gt;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&lt;h3&gt;Sub heading 3&lt;/h3&gt;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endParaRPr lang="en-US" sz="2000" b="1" noProof="1" smtClean="0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&lt;p&gt;This is my first paragraph&lt;/p&gt;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&lt;p&gt;This is my second paragraph&lt;/p&gt;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endParaRPr lang="en-US" sz="2000" b="1" noProof="1" smtClean="0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&lt;div style="background:skyblue"&gt;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This is a div&lt;/div&gt;	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&lt;/body&gt;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&lt;/html&gt;</a:t>
            </a:r>
            <a:endParaRPr lang="en-US" sz="2000" b="1" noProof="1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3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086600" cy="914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800" dirty="0" smtClean="0"/>
              <a:t>Headings and Paragraphs – Example (2)</a:t>
            </a:r>
            <a:endParaRPr lang="bg-BG" sz="3800" dirty="0" smtClean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855021"/>
            <a:ext cx="3352800" cy="552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indent="-282575" eaLnBrk="0" hangingPunct="0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tabLst>
                <a:tab pos="282575" algn="l"/>
              </a:tabLst>
            </a:pPr>
            <a:r>
              <a:rPr lang="en-US" sz="2800" b="1" dirty="0" smtClean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</a:rPr>
              <a:t>headings.html</a:t>
            </a:r>
            <a:endParaRPr lang="en-US" sz="2800" b="1" dirty="0">
              <a:solidFill>
                <a:srgbClr val="CCFF66">
                  <a:lumMod val="40000"/>
                  <a:lumOff val="6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600200"/>
            <a:ext cx="3914775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90" name="Picture 6" descr="http://blog.nitropdf.com/wp-content/uploads/2009/02/paragraph-tex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21710">
            <a:off x="518413" y="1042724"/>
            <a:ext cx="5105303" cy="2064261"/>
          </a:xfrm>
          <a:prstGeom prst="roundRect">
            <a:avLst>
              <a:gd name="adj" fmla="val 5676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scene3d>
            <a:camera prst="perspectiveContrastingRightFacing"/>
            <a:lightRig rig="threePt" dir="t"/>
          </a:scene3d>
        </p:spPr>
      </p:pic>
      <p:sp>
        <p:nvSpPr>
          <p:cNvPr id="979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2156" y="4876801"/>
            <a:ext cx="7579688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Headings and Paragraphs</a:t>
            </a:r>
            <a:endParaRPr lang="bg-BG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82156" y="5603080"/>
            <a:ext cx="7579688" cy="569120"/>
          </a:xfrm>
        </p:spPr>
        <p:txBody>
          <a:bodyPr>
            <a:normAutofit lnSpcReduction="10000"/>
          </a:bodyPr>
          <a:lstStyle/>
          <a:p>
            <a:r>
              <a:rPr dirty="0" smtClean="0"/>
              <a:t>Live Demo</a:t>
            </a:r>
            <a:endParaRPr lang="bg-BG" dirty="0"/>
          </a:p>
        </p:txBody>
      </p:sp>
      <p:pic>
        <p:nvPicPr>
          <p:cNvPr id="93186" name="Picture 2" descr="http://coe.jmu.edu/LearningToolbox/images/conair1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7771686">
            <a:off x="5057220" y="668552"/>
            <a:ext cx="2533650" cy="3295651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</p:pic>
      <p:pic>
        <p:nvPicPr>
          <p:cNvPr id="93188" name="Picture 4" descr="http://multimedia.journalism.berkeley.edu/media/upload/tutorials/html/headings.png"/>
          <p:cNvPicPr>
            <a:picLocks noChangeAspect="1" noChangeArrowheads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2895600" y="2378841"/>
            <a:ext cx="3124200" cy="2116959"/>
          </a:xfrm>
          <a:prstGeom prst="roundRect">
            <a:avLst>
              <a:gd name="adj" fmla="val 5056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458</Words>
  <Application>Microsoft Office PowerPoint</Application>
  <PresentationFormat>On-screen Show (4:3)</PresentationFormat>
  <Paragraphs>90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Web Development/BTCS-2410</vt:lpstr>
      <vt:lpstr>Some HTML Tags</vt:lpstr>
      <vt:lpstr>Tags Attributes</vt:lpstr>
      <vt:lpstr>Headings and Paragraphs</vt:lpstr>
      <vt:lpstr>Headings and Paragraphs – Example </vt:lpstr>
      <vt:lpstr>Headings and Paragraphs – Example (2)</vt:lpstr>
      <vt:lpstr>Headings and Paragraphs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Yogesh</dc:creator>
  <cp:lastModifiedBy>Yogesh</cp:lastModifiedBy>
  <cp:revision>5</cp:revision>
  <dcterms:created xsi:type="dcterms:W3CDTF">2023-06-20T05:31:04Z</dcterms:created>
  <dcterms:modified xsi:type="dcterms:W3CDTF">2023-06-20T07:46:21Z</dcterms:modified>
</cp:coreProperties>
</file>