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85" autoAdjust="0"/>
    <p:restoredTop sz="94660"/>
  </p:normalViewPr>
  <p:slideViewPr>
    <p:cSldViewPr>
      <p:cViewPr varScale="1">
        <p:scale>
          <a:sx n="68" d="100"/>
          <a:sy n="68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23438-7C3C-41A4-8510-49AA8176A3CA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9E0AD-2653-4D04-BF2E-37D7BCE06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CFD5A0-B554-491F-8DE2-A179B413B5B6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FA91E-1E9C-486B-8B9E-E7740FD3F179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F9D0-AED6-4C41-94A7-777AD65E98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r>
              <a:rPr lang="en-US" sz="320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>
                <a:latin typeface="+mn-lt"/>
              </a:rPr>
              <a:t/>
            </a:r>
            <a:br>
              <a:rPr lang="en-US" sz="9600">
                <a:latin typeface="+mn-lt"/>
              </a:rPr>
            </a:br>
            <a:r>
              <a:rPr lang="en-US" sz="9600" smtClean="0">
                <a:latin typeface="+mn-lt"/>
              </a:rPr>
              <a:t>Semester:</a:t>
            </a:r>
            <a:r>
              <a:rPr lang="en-US" sz="9600" smtClean="0"/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Insertion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Terminate unheap when</a:t>
            </a:r>
          </a:p>
          <a:p>
            <a:pPr lvl="1" eaLnBrk="1" hangingPunct="1"/>
            <a:r>
              <a:rPr lang="en-US" smtClean="0"/>
              <a:t>reach root</a:t>
            </a:r>
          </a:p>
          <a:p>
            <a:pPr lvl="1" eaLnBrk="1" hangingPunct="1"/>
            <a:r>
              <a:rPr lang="en-US" smtClean="0"/>
              <a:t>key child is greater than key parent</a:t>
            </a:r>
          </a:p>
        </p:txBody>
      </p:sp>
      <p:pic>
        <p:nvPicPr>
          <p:cNvPr id="3706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200400"/>
            <a:ext cx="72390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Removal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Remove element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from priority queues? </a:t>
            </a:r>
          </a:p>
          <a:p>
            <a:pPr eaLnBrk="1" hangingPunct="1">
              <a:buFontTx/>
              <a:buNone/>
            </a:pPr>
            <a:r>
              <a:rPr lang="en-US" sz="2400" dirty="0" err="1" smtClean="0">
                <a:solidFill>
                  <a:srgbClr val="006600"/>
                </a:solidFill>
              </a:rPr>
              <a:t>removeMin</a:t>
            </a:r>
            <a:r>
              <a:rPr lang="en-US" sz="2400" dirty="0" smtClean="0">
                <a:solidFill>
                  <a:srgbClr val="006600"/>
                </a:solidFill>
              </a:rPr>
              <a:t>( )</a:t>
            </a:r>
          </a:p>
          <a:p>
            <a:pPr eaLnBrk="1" hangingPunct="1"/>
            <a:endParaRPr lang="en-US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581400" y="2133600"/>
          <a:ext cx="5314950" cy="4191000"/>
        </p:xfrm>
        <a:graphic>
          <a:graphicData uri="http://schemas.openxmlformats.org/presentationml/2006/ole">
            <p:oleObj spid="_x0000_s2050" name="Bitmap Image" r:id="rId3" imgW="5315692" imgH="4191585" progId="PBrush">
              <p:embed/>
            </p:oleObj>
          </a:graphicData>
        </a:graphic>
      </p:graphicFrame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Removal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Begin downheap</a:t>
            </a:r>
          </a:p>
        </p:txBody>
      </p:sp>
      <p:pic>
        <p:nvPicPr>
          <p:cNvPr id="3727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09800"/>
            <a:ext cx="647700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2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Removal</a:t>
            </a:r>
          </a:p>
        </p:txBody>
      </p:sp>
      <p:pic>
        <p:nvPicPr>
          <p:cNvPr id="3737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4173" y="1600200"/>
            <a:ext cx="3435653" cy="4525963"/>
          </a:xfrm>
          <a:noFill/>
        </p:spPr>
      </p:pic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Removal</a:t>
            </a:r>
          </a:p>
        </p:txBody>
      </p:sp>
      <p:pic>
        <p:nvPicPr>
          <p:cNvPr id="3747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248" y="1600200"/>
            <a:ext cx="3531504" cy="4525963"/>
          </a:xfrm>
          <a:noFill/>
        </p:spPr>
      </p:pic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Removal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Terminate downheap when </a:t>
            </a:r>
          </a:p>
          <a:p>
            <a:pPr lvl="1" eaLnBrk="1" hangingPunct="1"/>
            <a:r>
              <a:rPr lang="en-US" smtClean="0"/>
              <a:t>reach leaf level</a:t>
            </a:r>
          </a:p>
          <a:p>
            <a:pPr lvl="1" eaLnBrk="1" hangingPunct="1"/>
            <a:r>
              <a:rPr lang="en-US" smtClean="0"/>
              <a:t>key parent is greater than key child</a:t>
            </a:r>
          </a:p>
        </p:txBody>
      </p:sp>
      <p:pic>
        <p:nvPicPr>
          <p:cNvPr id="3758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124200"/>
            <a:ext cx="6324600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5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Heap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build (n + 1)/2 trivial one-element heaps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r>
              <a:rPr lang="en-US" altLang="en-US" dirty="0" smtClean="0"/>
              <a:t>build three-element heaps on top of them</a:t>
            </a:r>
            <a:endParaRPr lang="en-US" dirty="0" smtClean="0"/>
          </a:p>
        </p:txBody>
      </p:sp>
      <p:pic>
        <p:nvPicPr>
          <p:cNvPr id="3768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133600"/>
            <a:ext cx="4267200" cy="187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683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598988"/>
            <a:ext cx="5029200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6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Heap</a:t>
            </a:r>
          </a:p>
        </p:txBody>
      </p:sp>
      <p:sp>
        <p:nvSpPr>
          <p:cNvPr id="377859" name="Rectangle 3"/>
          <p:cNvSpPr>
            <a:spLocks noChangeArrowheads="1"/>
          </p:cNvSpPr>
          <p:nvPr/>
        </p:nvSpPr>
        <p:spPr bwMode="auto">
          <a:xfrm>
            <a:off x="304800" y="1676400"/>
            <a:ext cx="88392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altLang="en-US" sz="2000" i="1">
                <a:solidFill>
                  <a:srgbClr val="008000"/>
                </a:solidFill>
                <a:latin typeface="Times" charset="0"/>
              </a:rPr>
              <a:t>downheap</a:t>
            </a:r>
            <a:r>
              <a:rPr lang="en-US" altLang="en-US" sz="2000">
                <a:latin typeface="Times" charset="0"/>
              </a:rPr>
              <a:t> to preserve the order property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altLang="en-US" sz="2000">
              <a:latin typeface="Times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altLang="en-US" sz="2000">
              <a:latin typeface="Times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altLang="en-US" sz="2000">
              <a:latin typeface="Times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altLang="en-US" sz="2000">
              <a:latin typeface="Times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endParaRPr lang="en-US" altLang="en-US" sz="2000">
              <a:latin typeface="Times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</a:pPr>
            <a:r>
              <a:rPr lang="en-US" altLang="en-US" sz="2000">
                <a:latin typeface="Times" charset="0"/>
              </a:rPr>
              <a:t>now form seven-element heaps</a:t>
            </a: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133600"/>
            <a:ext cx="5105400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786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1963"/>
            <a:ext cx="5334000" cy="219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Heap</a:t>
            </a:r>
          </a:p>
        </p:txBody>
      </p:sp>
      <p:pic>
        <p:nvPicPr>
          <p:cNvPr id="3788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08163"/>
            <a:ext cx="5181600" cy="428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a Heap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1665288" y="1928813"/>
          <a:ext cx="5811837" cy="3867150"/>
        </p:xfrm>
        <a:graphic>
          <a:graphicData uri="http://schemas.openxmlformats.org/presentationml/2006/ole">
            <p:oleObj spid="_x0000_s3074" name="Bitmap Image" r:id="rId3" imgW="5811061" imgH="3866667" progId="PBrush">
              <p:embed/>
            </p:oleObj>
          </a:graphicData>
        </a:graphic>
      </p:graphicFrame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Heaps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8458200" cy="4876800"/>
          </a:xfrm>
          <a:noFill/>
        </p:spPr>
        <p:txBody>
          <a:bodyPr/>
          <a:lstStyle/>
          <a:p>
            <a:pPr marL="457200" indent="-457200" eaLnBrk="1" hangingPunct="1"/>
            <a:r>
              <a:rPr lang="en-US" altLang="en-US" smtClean="0"/>
              <a:t>A </a:t>
            </a:r>
            <a:r>
              <a:rPr lang="en-US" altLang="en-US" i="1" smtClean="0"/>
              <a:t>heap</a:t>
            </a:r>
            <a:r>
              <a:rPr lang="en-US" altLang="en-US" smtClean="0"/>
              <a:t> is a binary tree T that stores a key-element pairs at its internal nodes</a:t>
            </a:r>
          </a:p>
          <a:p>
            <a:pPr marL="457200" indent="-457200" eaLnBrk="1" hangingPunct="1"/>
            <a:r>
              <a:rPr lang="en-US" altLang="en-US" smtClean="0"/>
              <a:t>It satisfies two properties:</a:t>
            </a:r>
          </a:p>
          <a:p>
            <a:pPr marL="838200" lvl="1" indent="-381000">
              <a:spcBef>
                <a:spcPct val="0"/>
              </a:spcBef>
              <a:buSzTx/>
              <a:buFontTx/>
              <a:buChar char="•"/>
            </a:pPr>
            <a:r>
              <a:rPr lang="en-US" altLang="en-US" sz="2800" b="1" smtClean="0">
                <a:solidFill>
                  <a:srgbClr val="BA1C24"/>
                </a:solidFill>
              </a:rPr>
              <a:t>MinHeap: key(parent) </a:t>
            </a:r>
            <a:r>
              <a:rPr lang="en-US" altLang="en-US" sz="2800" b="1" smtClean="0">
                <a:solidFill>
                  <a:srgbClr val="BA1C24"/>
                </a:solidFill>
                <a:sym typeface="Symbol" pitchFamily="18" charset="2"/>
              </a:rPr>
              <a:t></a:t>
            </a:r>
            <a:r>
              <a:rPr lang="en-US" altLang="en-US" sz="2800" b="1" smtClean="0">
                <a:solidFill>
                  <a:srgbClr val="BA1C24"/>
                </a:solidFill>
              </a:rPr>
              <a:t> key(child)</a:t>
            </a:r>
          </a:p>
          <a:p>
            <a:pPr marL="838200" lvl="1" indent="-381000">
              <a:spcBef>
                <a:spcPct val="0"/>
              </a:spcBef>
              <a:buSzTx/>
              <a:buFontTx/>
              <a:buChar char="•"/>
            </a:pPr>
            <a:r>
              <a:rPr lang="en-US" altLang="en-US" sz="2800" b="1" smtClean="0">
                <a:solidFill>
                  <a:srgbClr val="BA1C24"/>
                </a:solidFill>
              </a:rPr>
              <a:t>[OR MaxHeap: key(parent) </a:t>
            </a:r>
            <a:r>
              <a:rPr lang="en-US" altLang="en-US" sz="2800" b="1" smtClean="0">
                <a:solidFill>
                  <a:srgbClr val="BA1C24"/>
                </a:solidFill>
                <a:sym typeface="Symbol" pitchFamily="18" charset="2"/>
              </a:rPr>
              <a:t></a:t>
            </a:r>
            <a:r>
              <a:rPr lang="en-US" altLang="en-US" sz="2800" b="1" smtClean="0">
                <a:solidFill>
                  <a:srgbClr val="BA1C24"/>
                </a:solidFill>
              </a:rPr>
              <a:t> key(child)]</a:t>
            </a:r>
            <a:endParaRPr lang="en-US" altLang="en-US" sz="2800" smtClean="0">
              <a:solidFill>
                <a:srgbClr val="008000"/>
              </a:solidFill>
            </a:endParaRPr>
          </a:p>
          <a:p>
            <a:pPr marL="838200" lvl="1" indent="-381000">
              <a:spcBef>
                <a:spcPct val="0"/>
              </a:spcBef>
              <a:buSzTx/>
              <a:buFontTx/>
              <a:buChar char="•"/>
            </a:pPr>
            <a:r>
              <a:rPr lang="en-US" altLang="en-US" sz="2800" smtClean="0">
                <a:solidFill>
                  <a:srgbClr val="008000"/>
                </a:solidFill>
              </a:rPr>
              <a:t>all levels are full, except </a:t>
            </a:r>
          </a:p>
          <a:p>
            <a:pPr marL="838200" lvl="1" indent="-381000">
              <a:spcBef>
                <a:spcPct val="0"/>
              </a:spcBef>
              <a:buSzTx/>
              <a:buFontTx/>
              <a:buNone/>
            </a:pPr>
            <a:r>
              <a:rPr lang="en-US" altLang="en-US" sz="2800" smtClean="0">
                <a:solidFill>
                  <a:srgbClr val="008000"/>
                </a:solidFill>
              </a:rPr>
              <a:t>     the last one, which is </a:t>
            </a:r>
          </a:p>
          <a:p>
            <a:pPr marL="838200" lvl="1" indent="-381000">
              <a:spcBef>
                <a:spcPct val="0"/>
              </a:spcBef>
              <a:buSzTx/>
              <a:buFontTx/>
              <a:buNone/>
            </a:pPr>
            <a:r>
              <a:rPr lang="en-US" altLang="en-US" sz="2800" smtClean="0">
                <a:solidFill>
                  <a:srgbClr val="008000"/>
                </a:solidFill>
              </a:rPr>
              <a:t>     left-filled</a:t>
            </a:r>
          </a:p>
          <a:p>
            <a:pPr marL="838200" lvl="1" indent="-381000">
              <a:spcBef>
                <a:spcPct val="0"/>
              </a:spcBef>
              <a:buSzTx/>
              <a:buFontTx/>
              <a:buChar char="•"/>
            </a:pPr>
            <a:endParaRPr lang="en-US" altLang="en-US" sz="2800" smtClean="0">
              <a:solidFill>
                <a:schemeClr val="accent2"/>
              </a:solidFill>
            </a:endParaRPr>
          </a:p>
        </p:txBody>
      </p:sp>
      <p:pic>
        <p:nvPicPr>
          <p:cNvPr id="3625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276600"/>
            <a:ext cx="5943600" cy="321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Implementation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arrays</a:t>
            </a:r>
          </a:p>
          <a:p>
            <a:pPr eaLnBrk="1" hangingPunct="1"/>
            <a:r>
              <a:rPr lang="en-US" smtClean="0"/>
              <a:t>Parent = k ; Children = 2k , 2k+1</a:t>
            </a:r>
          </a:p>
          <a:p>
            <a:pPr eaLnBrk="1" hangingPunct="1"/>
            <a:r>
              <a:rPr lang="en-US" smtClean="0"/>
              <a:t>Why is it efficient?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5105400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 b="1">
                <a:ea typeface="新細明體" pitchFamily="18" charset="-120"/>
              </a:rPr>
              <a:t> [4]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3276600"/>
            <a:ext cx="7265988" cy="2284413"/>
            <a:chOff x="220" y="1195"/>
            <a:chExt cx="4577" cy="1439"/>
          </a:xfrm>
        </p:grpSpPr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945" y="1245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6</a:t>
              </a:r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485" y="1785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12</a:t>
              </a:r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1348" y="1781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7</a:t>
              </a:r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722" y="2322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19</a:t>
              </a: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222" y="2308"/>
              <a:ext cx="300" cy="32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18</a:t>
              </a:r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078" y="2323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9</a:t>
              </a:r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H="1">
              <a:off x="711" y="1500"/>
              <a:ext cx="245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1245" y="1500"/>
              <a:ext cx="166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H="1">
              <a:off x="356" y="2078"/>
              <a:ext cx="20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>
              <a:off x="722" y="2078"/>
              <a:ext cx="189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1256" y="2078"/>
              <a:ext cx="144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auto">
            <a:xfrm>
              <a:off x="2764" y="1219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6</a:t>
              </a:r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auto">
            <a:xfrm>
              <a:off x="2304" y="1759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9</a:t>
              </a:r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auto">
            <a:xfrm>
              <a:off x="3167" y="1755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7</a:t>
              </a:r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auto">
            <a:xfrm>
              <a:off x="2041" y="2282"/>
              <a:ext cx="300" cy="32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10</a:t>
              </a:r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 flipH="1">
              <a:off x="2530" y="1474"/>
              <a:ext cx="245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3064" y="1474"/>
              <a:ext cx="166" cy="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 flipH="1">
              <a:off x="2175" y="2052"/>
              <a:ext cx="200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4497" y="1241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30</a:t>
              </a:r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4037" y="1781"/>
              <a:ext cx="300" cy="31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1" lang="en-US" altLang="zh-TW" b="1">
                  <a:ea typeface="新細明體" pitchFamily="18" charset="-120"/>
                </a:rPr>
                <a:t>31</a:t>
              </a:r>
            </a:p>
          </p:txBody>
        </p:sp>
        <p:sp>
          <p:nvSpPr>
            <p:cNvPr id="22554" name="Line 26"/>
            <p:cNvSpPr>
              <a:spLocks noChangeShapeType="1"/>
            </p:cNvSpPr>
            <p:nvPr/>
          </p:nvSpPr>
          <p:spPr bwMode="auto">
            <a:xfrm flipH="1">
              <a:off x="4263" y="1496"/>
              <a:ext cx="245" cy="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687" y="1195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[1]</a:t>
              </a:r>
              <a:endParaRPr kumimoji="1" lang="en-US" altLang="zh-TW" sz="2000" b="1" u="sng">
                <a:ea typeface="新細明體" pitchFamily="18" charset="-120"/>
              </a:endParaRP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220" y="1750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[2]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1075" y="1750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[3]</a:t>
              </a:r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575" y="2161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[5]</a:t>
              </a:r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1009" y="2150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[6]</a:t>
              </a:r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2509" y="1206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[1]</a:t>
              </a:r>
            </a:p>
          </p:txBody>
        </p:sp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1998" y="1750"/>
              <a:ext cx="34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 [2]</a:t>
              </a:r>
            </a:p>
          </p:txBody>
        </p:sp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2887" y="1761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[3]</a:t>
              </a:r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1820" y="2172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[4]</a:t>
              </a:r>
            </a:p>
          </p:txBody>
        </p:sp>
        <p:sp>
          <p:nvSpPr>
            <p:cNvPr id="22564" name="Text Box 36"/>
            <p:cNvSpPr txBox="1">
              <a:spLocks noChangeArrowheads="1"/>
            </p:cNvSpPr>
            <p:nvPr/>
          </p:nvSpPr>
          <p:spPr bwMode="auto">
            <a:xfrm>
              <a:off x="4098" y="1239"/>
              <a:ext cx="4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   [1]</a:t>
              </a:r>
            </a:p>
          </p:txBody>
        </p:sp>
        <p:sp>
          <p:nvSpPr>
            <p:cNvPr id="22565" name="Text Box 37"/>
            <p:cNvSpPr txBox="1">
              <a:spLocks noChangeArrowheads="1"/>
            </p:cNvSpPr>
            <p:nvPr/>
          </p:nvSpPr>
          <p:spPr bwMode="auto">
            <a:xfrm>
              <a:off x="3776" y="172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 b="1">
                  <a:ea typeface="新細明體" pitchFamily="18" charset="-120"/>
                </a:rPr>
                <a:t>[2]</a:t>
              </a:r>
            </a:p>
          </p:txBody>
        </p:sp>
      </p:grpSp>
      <p:pic>
        <p:nvPicPr>
          <p:cNvPr id="38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3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19200" y="152400"/>
            <a:ext cx="7791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新細明體" pitchFamily="18" charset="-120"/>
              </a:rPr>
              <a:t>Insertion into a Heap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876300" y="1562100"/>
            <a:ext cx="9163050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void insertHeap(element item, int *n)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int i;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if (HEAP_FULL(*n))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fprintf(stderr, “the heap is full.\n”);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exit(1);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 = ++(*n);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while ((i!=1)&amp;&amp;(item.key&gt;heap[i/2].key))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heap[i] = heap[i/2];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i /= 2;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heap[i]= item;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060825" y="5154613"/>
            <a:ext cx="4479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3200">
                <a:solidFill>
                  <a:srgbClr val="003399"/>
                </a:solidFill>
                <a:ea typeface="新細明體" pitchFamily="18" charset="-120"/>
              </a:rPr>
              <a:t>2</a:t>
            </a:r>
            <a:r>
              <a:rPr kumimoji="1" lang="en-US" altLang="zh-TW" sz="3200" baseline="30000">
                <a:solidFill>
                  <a:srgbClr val="003399"/>
                </a:solidFill>
                <a:ea typeface="新細明體" pitchFamily="18" charset="-120"/>
              </a:rPr>
              <a:t>k</a:t>
            </a:r>
            <a:r>
              <a:rPr kumimoji="1" lang="en-US" altLang="zh-TW" sz="3200">
                <a:solidFill>
                  <a:srgbClr val="003399"/>
                </a:solidFill>
                <a:ea typeface="新細明體" pitchFamily="18" charset="-120"/>
              </a:rPr>
              <a:t>-1=n ==&gt; k=</a:t>
            </a:r>
            <a:r>
              <a:rPr kumimoji="1" lang="en-US" altLang="zh-TW" sz="3200">
                <a:solidFill>
                  <a:srgbClr val="003399"/>
                </a:solidFill>
                <a:ea typeface="新細明體" pitchFamily="18" charset="-120"/>
                <a:sym typeface="Symbol" pitchFamily="18" charset="2"/>
              </a:rPr>
              <a:t>log</a:t>
            </a:r>
            <a:r>
              <a:rPr kumimoji="1" lang="en-US" altLang="zh-TW" sz="3200" baseline="-25000">
                <a:solidFill>
                  <a:srgbClr val="003399"/>
                </a:solidFill>
                <a:ea typeface="新細明體" pitchFamily="18" charset="-120"/>
                <a:sym typeface="Symbol" pitchFamily="18" charset="2"/>
              </a:rPr>
              <a:t>2</a:t>
            </a:r>
            <a:r>
              <a:rPr kumimoji="1" lang="en-US" altLang="zh-TW" sz="3200">
                <a:solidFill>
                  <a:srgbClr val="003399"/>
                </a:solidFill>
                <a:ea typeface="新細明體" pitchFamily="18" charset="-120"/>
                <a:sym typeface="Symbol" pitchFamily="18" charset="2"/>
              </a:rPr>
              <a:t>(n+1)</a:t>
            </a:r>
            <a:endParaRPr kumimoji="1" lang="en-US" altLang="zh-TW" sz="3200">
              <a:solidFill>
                <a:srgbClr val="003399"/>
              </a:solidFill>
              <a:ea typeface="新細明體" pitchFamily="18" charset="-12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984625" y="5753100"/>
            <a:ext cx="1603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3200">
                <a:solidFill>
                  <a:srgbClr val="CC3300"/>
                </a:solidFill>
                <a:ea typeface="新細明體" pitchFamily="18" charset="-120"/>
              </a:rPr>
              <a:t>O(log</a:t>
            </a:r>
            <a:r>
              <a:rPr kumimoji="1" lang="en-US" altLang="zh-TW" sz="3200" baseline="-25000">
                <a:solidFill>
                  <a:srgbClr val="CC3300"/>
                </a:solidFill>
                <a:ea typeface="新細明體" pitchFamily="18" charset="-120"/>
              </a:rPr>
              <a:t>2</a:t>
            </a:r>
            <a:r>
              <a:rPr kumimoji="1" lang="en-US" altLang="zh-TW" sz="3200">
                <a:solidFill>
                  <a:srgbClr val="CC3300"/>
                </a:solidFill>
                <a:ea typeface="新細明體" pitchFamily="18" charset="-120"/>
              </a:rPr>
              <a:t>n)</a:t>
            </a:r>
          </a:p>
        </p:txBody>
      </p:sp>
      <p:pic>
        <p:nvPicPr>
          <p:cNvPr id="6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295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新細明體" pitchFamily="18" charset="-120"/>
              </a:rPr>
              <a:t>Deletion from a Heap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09600" y="1600200"/>
            <a:ext cx="916305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element deleteHeap(int *n)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int parent, child;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element item, temp;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if (HEAP_EMPTY(*n))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fprintf(stderr, “The heap is empty\n”);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 exit(1);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/* save value of the element with the </a:t>
            </a:r>
            <a:br>
              <a:rPr lang="en-US" altLang="zh-TW" sz="2000" b="1">
                <a:latin typeface="Courier New" pitchFamily="49" charset="0"/>
                <a:ea typeface="新細明體" pitchFamily="18" charset="-120"/>
              </a:rPr>
            </a:b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 highest key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item = heap[1];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/* use last element in heap to adjust heap */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temp = heap[(*n)--];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parent = 1;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 b="1">
                <a:latin typeface="Courier New" pitchFamily="49" charset="0"/>
                <a:ea typeface="新細明體" pitchFamily="18" charset="-120"/>
              </a:rPr>
              <a:t>  child = 2;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1447800"/>
            <a:ext cx="82169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while (child &lt;= *n) {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/* find the larger child of the current 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   parent */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if ((child &lt; *n)&amp;&amp;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    (heap[child].key&lt;heap[child+1].key))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  child++;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if (temp.key &gt;= heap[child].key) break;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/* move to the next lower level */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heap[parent] = heap[child];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  child *= 2;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}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heap[parent] = temp;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  return item;</a:t>
            </a:r>
          </a:p>
          <a:p>
            <a:pPr>
              <a:lnSpc>
                <a:spcPct val="80000"/>
              </a:lnSpc>
            </a:pPr>
            <a:r>
              <a:rPr kumimoji="1" lang="en-US" altLang="zh-TW" b="1">
                <a:latin typeface="Courier New" pitchFamily="49" charset="0"/>
                <a:ea typeface="新細明體" pitchFamily="18" charset="-120"/>
              </a:rPr>
              <a:t>}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295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4000" i="1" dirty="0">
                <a:solidFill>
                  <a:schemeClr val="hlink"/>
                </a:solidFill>
                <a:latin typeface="Georgia" pitchFamily="18" charset="0"/>
                <a:ea typeface="新細明體" pitchFamily="18" charset="-120"/>
              </a:rPr>
              <a:t>Deletion from a Heap 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Sorting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1: Build a heap</a:t>
            </a:r>
          </a:p>
          <a:p>
            <a:pPr eaLnBrk="1" hangingPunct="1"/>
            <a:r>
              <a:rPr lang="en-US" smtClean="0"/>
              <a:t>Step 2: removeMin( 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>
                <a:solidFill>
                  <a:srgbClr val="FF3300"/>
                </a:solidFill>
              </a:rPr>
              <a:t>Running time?</a:t>
            </a:r>
            <a:r>
              <a:rPr lang="en-US" smtClean="0"/>
              <a:t> 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or Not a Heap?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5410200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00200" y="4343400"/>
            <a:ext cx="2895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676400" y="1828800"/>
            <a:ext cx="29718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Properties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heap T storing n keys has height h = </a:t>
            </a:r>
            <a:r>
              <a:rPr lang="en-US" altLang="en-US" sz="2400" smtClean="0">
                <a:sym typeface="Symbol" pitchFamily="18" charset="2"/>
              </a:rPr>
              <a:t></a:t>
            </a:r>
            <a:r>
              <a:rPr lang="en-US" altLang="en-US" sz="2400" smtClean="0"/>
              <a:t>log(n + 1)</a:t>
            </a:r>
            <a:r>
              <a:rPr lang="en-US" altLang="en-US" sz="2400" smtClean="0">
                <a:sym typeface="Symbol" pitchFamily="18" charset="2"/>
              </a:rPr>
              <a:t></a:t>
            </a:r>
            <a:r>
              <a:rPr lang="en-US" altLang="en-US" sz="2400" smtClean="0"/>
              <a:t>, which is O(log n)</a:t>
            </a:r>
            <a:endParaRPr lang="en-US" altLang="en-US" smtClean="0"/>
          </a:p>
          <a:p>
            <a:pPr eaLnBrk="1" hangingPunct="1"/>
            <a:endParaRPr lang="en-US" smtClean="0"/>
          </a:p>
        </p:txBody>
      </p:sp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743200"/>
            <a:ext cx="655320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990600" y="304800"/>
            <a:ext cx="91630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altLang="zh-TW" sz="3200" i="1">
                <a:solidFill>
                  <a:schemeClr val="hlink"/>
                </a:solidFill>
                <a:latin typeface="Georgia" pitchFamily="18" charset="0"/>
                <a:ea typeface="新細明體" pitchFamily="18" charset="-120"/>
              </a:rPr>
              <a:t>ADT for Min Heap</a:t>
            </a:r>
            <a:endParaRPr lang="en-US" altLang="zh-TW" sz="4000" i="1">
              <a:solidFill>
                <a:schemeClr val="hlink"/>
              </a:solidFill>
              <a:latin typeface="Georgia" pitchFamily="18" charset="0"/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4800" y="1447800"/>
            <a:ext cx="916305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objects: n &gt; 0 elements organized in a binary tree so that the value in each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	node is at least as large as those in its children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method: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Heap Create(MAX_SIZE)::= create an empty heap that can 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hold a maximum of max_size elements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Boolean HeapFull(heap, n)::= if (n==max_size) return TRUE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                 else return FALSE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Heap Insert(heap, item, n)::= if (!HeapFull(heap,n)) insert 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item into heap and return the resulting heap 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                 else return error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Boolean HeapEmpty(heap, n)::= if (n&gt;0) return FALSE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                      else return TRUE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Element Delete(heap,n)::= if (!HeapEmpty(heap,n)) return one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instance of the </a:t>
            </a:r>
            <a:r>
              <a:rPr lang="en-US" altLang="zh-TW" sz="2000">
                <a:solidFill>
                  <a:srgbClr val="CC3300"/>
                </a:solidFill>
                <a:latin typeface="Georgia" pitchFamily="18" charset="0"/>
                <a:ea typeface="新細明體" pitchFamily="18" charset="-120"/>
              </a:rPr>
              <a:t>smallest</a:t>
            </a: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element in the heap </a:t>
            </a:r>
            <a:br>
              <a:rPr lang="en-US" altLang="zh-TW" sz="2000">
                <a:latin typeface="Georgia" pitchFamily="18" charset="0"/>
                <a:ea typeface="新細明體" pitchFamily="18" charset="-120"/>
              </a:rPr>
            </a:b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and remove it from the heap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TW" sz="2000">
                <a:latin typeface="Georgia" pitchFamily="18" charset="0"/>
                <a:ea typeface="新細明體" pitchFamily="18" charset="-120"/>
              </a:rPr>
              <a:t>                                                     else return error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Insertion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6 </a:t>
            </a:r>
          </a:p>
        </p:txBody>
      </p:sp>
      <p:pic>
        <p:nvPicPr>
          <p:cNvPr id="3665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51075"/>
            <a:ext cx="61341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Insertion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key in next available position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828800" y="2590800"/>
          <a:ext cx="5905500" cy="3733800"/>
        </p:xfrm>
        <a:graphic>
          <a:graphicData uri="http://schemas.openxmlformats.org/presentationml/2006/ole">
            <p:oleObj spid="_x0000_s1026" name="Bitmap Image" r:id="rId3" imgW="5904762" imgH="3734321" progId="PBrush">
              <p:embed/>
            </p:oleObj>
          </a:graphicData>
        </a:graphic>
      </p:graphicFrame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Insertion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Begin </a:t>
            </a:r>
            <a:r>
              <a:rPr lang="en-US" sz="2400" dirty="0" err="1" smtClean="0"/>
              <a:t>Unheap</a:t>
            </a:r>
            <a:endParaRPr lang="en-US" sz="2400" dirty="0" smtClean="0"/>
          </a:p>
        </p:txBody>
      </p:sp>
      <p:pic>
        <p:nvPicPr>
          <p:cNvPr id="3686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905000"/>
            <a:ext cx="54102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Heap Insertion</a:t>
            </a:r>
          </a:p>
        </p:txBody>
      </p:sp>
      <p:pic>
        <p:nvPicPr>
          <p:cNvPr id="3696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0133" y="1600200"/>
            <a:ext cx="3703734" cy="4525963"/>
          </a:xfrm>
          <a:noFill/>
        </p:spPr>
      </p:pic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626</Words>
  <Application>Microsoft Office PowerPoint</Application>
  <PresentationFormat>On-screen Show (4:3)</PresentationFormat>
  <Paragraphs>170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Bitmap Image</vt:lpstr>
      <vt:lpstr> Data Structure/BTCS-2304</vt:lpstr>
      <vt:lpstr>Heaps</vt:lpstr>
      <vt:lpstr>Heap or Not a Heap?</vt:lpstr>
      <vt:lpstr>Heap Properties</vt:lpstr>
      <vt:lpstr>Slide 5</vt:lpstr>
      <vt:lpstr>Heap Insertion</vt:lpstr>
      <vt:lpstr>Heap Insertion</vt:lpstr>
      <vt:lpstr>Heap Insertion</vt:lpstr>
      <vt:lpstr>Heap Insertion</vt:lpstr>
      <vt:lpstr>Heap Insertion</vt:lpstr>
      <vt:lpstr>Heap Removal</vt:lpstr>
      <vt:lpstr>Heap Removal</vt:lpstr>
      <vt:lpstr>Heap Removal</vt:lpstr>
      <vt:lpstr>Heap Removal</vt:lpstr>
      <vt:lpstr>Heap Removal</vt:lpstr>
      <vt:lpstr>Building a Heap</vt:lpstr>
      <vt:lpstr>Building a Heap</vt:lpstr>
      <vt:lpstr>Building a Heap</vt:lpstr>
      <vt:lpstr>Building a Heap</vt:lpstr>
      <vt:lpstr>Heap Implementation</vt:lpstr>
      <vt:lpstr>Slide 21</vt:lpstr>
      <vt:lpstr>Slide 22</vt:lpstr>
      <vt:lpstr>Slide 23</vt:lpstr>
      <vt:lpstr>Heap Sorting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Structure/BTCS-2304</dc:title>
  <dc:creator>Yogesh</dc:creator>
  <cp:lastModifiedBy>Yogesh</cp:lastModifiedBy>
  <cp:revision>2</cp:revision>
  <dcterms:created xsi:type="dcterms:W3CDTF">2023-06-20T10:47:12Z</dcterms:created>
  <dcterms:modified xsi:type="dcterms:W3CDTF">2023-06-23T05:26:55Z</dcterms:modified>
</cp:coreProperties>
</file>