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B2574-C973-4C7E-BEB8-8D4737952728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3E038-9E3D-41B3-9B5C-27027E47D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C87C-05CA-4553-89DC-C339218E90B4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52A0-66F6-4CDF-9830-A0A7312681A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5C6D-3610-4F19-89C7-0984906C670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7D312-FFE0-458D-91E4-F014C52330C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84CAC-F1C2-40E8-B670-0CEF5135AE1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F6DB-4BF4-4453-9794-E438852A637C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0D10-373E-4BB8-B2B5-C36577BFF25C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F622-0773-4458-99B7-C156AD7D8D88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FB76-6B0E-459A-8B69-512E1E35C467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562F-405D-4923-B150-ADE6D27011EA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5BEC2-2E65-42AF-8EC7-60B82B600C51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62ABC-D633-4442-8BC7-877DA346825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national_Telecommunication_Union" TargetMode="External"/><Relationship Id="rId2" Type="http://schemas.openxmlformats.org/officeDocument/2006/relationships/hyperlink" Target="http://en.wikipedia.org/wiki/Mobile_phon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en.wikipedia.org/wiki/Spectral_efficiency" TargetMode="External"/><Relationship Id="rId4" Type="http://schemas.openxmlformats.org/officeDocument/2006/relationships/hyperlink" Target="http://en.wikipedia.org/wiki/IMT-200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cdma2000</a:t>
            </a:r>
            <a:endParaRPr lang="en-GB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Cdma2000 3xRTT</a:t>
            </a:r>
          </a:p>
          <a:p>
            <a:pPr lvl="1"/>
            <a:r>
              <a:rPr lang="en-US" dirty="0"/>
              <a:t>The ultimate 3G solution relies upon multicarrier that gang adjacent channels together into 3.75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Three non-adjacent channels may be operated simultaneously and in parallel.</a:t>
            </a:r>
          </a:p>
          <a:p>
            <a:pPr lvl="1"/>
            <a:r>
              <a:rPr lang="en-US" dirty="0"/>
              <a:t>Data rate in excess of 2 Mbps similar when compared to W-CDMA</a:t>
            </a:r>
          </a:p>
          <a:p>
            <a:r>
              <a:rPr lang="en-US" dirty="0"/>
              <a:t>Advocates of cdma2000 claim their standard much more seamless and less expensive upgrade path when compared to W-CDMA.</a:t>
            </a:r>
          </a:p>
          <a:p>
            <a:pPr lvl="1"/>
            <a:endParaRPr lang="en-GB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 TD-SCDMA</a:t>
            </a:r>
            <a:endParaRPr lang="en-GB"/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In china, more than 8 millions GSM subscribers were added in just 1 month.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china’s desire to craft its own wireless vision.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Chinese CATT and Siemens jointly submitted  IMT-2000 3G standard based on Time Division Synchronous Code Division Multiple Access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Relies on existing GSM infrastructure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1.6 MHz channel and smart antennas to yield more spectral efficiency.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5 ms frames divided into 7 slots allocated to single data only user or several slow users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TD-SCDMA allows easy upgrade to GSM.</a:t>
            </a:r>
            <a:endParaRPr lang="en-GB" sz="2400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Topics to be covered in next lecture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3G networks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IS-95B for 2.5G CDMA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IS-95B or cdmaOne</a:t>
            </a:r>
            <a:endParaRPr lang="en-GB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IS-95/CDMA has a single upgrade path IS-95B for eventual 3G operation.</a:t>
            </a:r>
          </a:p>
          <a:p>
            <a:r>
              <a:rPr lang="en-US" sz="2400" dirty="0">
                <a:solidFill>
                  <a:schemeClr val="tx2"/>
                </a:solidFill>
              </a:rPr>
              <a:t>Dedicate multiple orthogonal user channels for specific users.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IS-95A support 64 users with data rate 14,400 Kbps</a:t>
            </a:r>
          </a:p>
          <a:p>
            <a:r>
              <a:rPr lang="en-US" sz="2400" dirty="0">
                <a:solidFill>
                  <a:schemeClr val="tx2"/>
                </a:solidFill>
              </a:rPr>
              <a:t>Medium data rate service by allowing user to command up to 8 Walsh codes.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raw data rate reaches to 8x14,400 = 115.2 kbps</a:t>
            </a:r>
          </a:p>
          <a:p>
            <a:r>
              <a:rPr lang="en-US" sz="2400" dirty="0">
                <a:solidFill>
                  <a:schemeClr val="tx2"/>
                </a:solidFill>
              </a:rPr>
              <a:t>Supports hard handoff procedure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Allow units to search different radio channels without instruction from switch. User can rapidly tune to different BS.</a:t>
            </a:r>
          </a:p>
          <a:p>
            <a:endParaRPr lang="en-GB" sz="2400" dirty="0">
              <a:solidFill>
                <a:schemeClr val="tx2"/>
              </a:solidFill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to 3G</a:t>
            </a:r>
            <a:endParaRPr lang="en-GB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ko-KR" sz="2400" b="1" dirty="0">
                <a:ea typeface="Gulim" pitchFamily="34" charset="-127"/>
              </a:rPr>
              <a:t>Third generation</a:t>
            </a:r>
            <a:r>
              <a:rPr lang="en-US" altLang="ko-KR" sz="2400" dirty="0">
                <a:ea typeface="Gulim" pitchFamily="34" charset="-127"/>
              </a:rPr>
              <a:t> of </a:t>
            </a:r>
            <a:r>
              <a:rPr lang="en-US" altLang="ko-KR" sz="2400" dirty="0">
                <a:ea typeface="Gulim" pitchFamily="34" charset="-127"/>
                <a:hlinkClick r:id="rId2" tooltip="Mobile phone"/>
              </a:rPr>
              <a:t>mobile phone</a:t>
            </a:r>
            <a:r>
              <a:rPr lang="en-US" altLang="ko-KR" sz="2400" dirty="0">
                <a:ea typeface="Gulim" pitchFamily="34" charset="-127"/>
              </a:rPr>
              <a:t> standards based on the </a:t>
            </a:r>
            <a:r>
              <a:rPr lang="en-US" altLang="ko-KR" sz="2400" dirty="0">
                <a:ea typeface="Gulim" pitchFamily="34" charset="-127"/>
                <a:hlinkClick r:id="rId3" tooltip="International Telecommunication Union"/>
              </a:rPr>
              <a:t>International Telecommunication Union</a:t>
            </a:r>
            <a:r>
              <a:rPr lang="en-US" altLang="ko-KR" sz="2400" dirty="0">
                <a:ea typeface="Gulim" pitchFamily="34" charset="-127"/>
              </a:rPr>
              <a:t> (ITU) family of standards under the International Mobile Telecommunications </a:t>
            </a:r>
            <a:r>
              <a:rPr lang="en-US" altLang="ko-KR" sz="2400" dirty="0" err="1">
                <a:ea typeface="Gulim" pitchFamily="34" charset="-127"/>
              </a:rPr>
              <a:t>programme</a:t>
            </a:r>
            <a:r>
              <a:rPr lang="en-US" altLang="ko-KR" sz="2400" dirty="0">
                <a:ea typeface="Gulim" pitchFamily="34" charset="-127"/>
              </a:rPr>
              <a:t>, "</a:t>
            </a:r>
            <a:r>
              <a:rPr lang="en-US" altLang="ko-KR" sz="2400" dirty="0">
                <a:ea typeface="Gulim" pitchFamily="34" charset="-127"/>
                <a:hlinkClick r:id="rId4" tooltip="IMT-2000"/>
              </a:rPr>
              <a:t>IMT-2000</a:t>
            </a:r>
            <a:r>
              <a:rPr lang="en-US" altLang="ko-KR" sz="2400" dirty="0">
                <a:ea typeface="Gulim" pitchFamily="34" charset="-127"/>
              </a:rPr>
              <a:t>"</a:t>
            </a:r>
            <a:r>
              <a:rPr lang="en-GB" altLang="ko-KR" sz="2400" dirty="0">
                <a:ea typeface="Gulim" pitchFamily="34" charset="-127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3G technologies enable network operators to offer users a wider range of more advanced services while achieving greater network capacity through improved </a:t>
            </a:r>
            <a:r>
              <a:rPr lang="en-US" sz="2400" dirty="0">
                <a:hlinkClick r:id="rId5" tooltip="Spectral efficiency"/>
              </a:rPr>
              <a:t>spectral efficiency</a:t>
            </a:r>
            <a:r>
              <a:rPr lang="en-US" sz="2400" dirty="0"/>
              <a:t>. Services include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broadband wireless data, all in a mobile environment.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Typically, they provide service at 5-10 Mb per second.</a:t>
            </a:r>
          </a:p>
          <a:p>
            <a:pPr>
              <a:lnSpc>
                <a:spcPct val="90000"/>
              </a:lnSpc>
            </a:pPr>
            <a:r>
              <a:rPr lang="en-US" altLang="ko-KR" sz="2400" dirty="0">
                <a:ea typeface="Gulim" pitchFamily="34" charset="-127"/>
              </a:rPr>
              <a:t>The most significant feature of 3G is that it supports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>
                <a:ea typeface="Gulim" pitchFamily="34" charset="-127"/>
              </a:rPr>
              <a:t>greater numbers of voice and data customers 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>
                <a:ea typeface="Gulim" pitchFamily="34" charset="-127"/>
              </a:rPr>
              <a:t>at higher data rates at lower incremental cost than 2G</a:t>
            </a:r>
            <a:r>
              <a:rPr lang="en-GB" altLang="ko-KR" sz="2000" dirty="0">
                <a:ea typeface="Gulim" pitchFamily="34" charset="-127"/>
              </a:rPr>
              <a:t> </a:t>
            </a:r>
            <a:endParaRPr lang="en-GB" sz="2000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 Evolution</a:t>
            </a:r>
            <a:endParaRPr lang="en-GB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The community remain split into two camps</a:t>
            </a:r>
          </a:p>
          <a:p>
            <a:pPr lvl="1"/>
            <a:r>
              <a:rPr lang="en-US"/>
              <a:t>GSM/IS-136/PDC</a:t>
            </a:r>
          </a:p>
          <a:p>
            <a:pPr lvl="2"/>
            <a:r>
              <a:rPr lang="en-US"/>
              <a:t>The 3G evolution is wideband CDMA (W-CDMA)</a:t>
            </a:r>
          </a:p>
          <a:p>
            <a:pPr lvl="2"/>
            <a:r>
              <a:rPr lang="en-US"/>
              <a:t>Also known as UMTS</a:t>
            </a:r>
          </a:p>
          <a:p>
            <a:pPr lvl="1"/>
            <a:r>
              <a:rPr lang="en-US"/>
              <a:t>IS-95B or CDMA</a:t>
            </a:r>
          </a:p>
          <a:p>
            <a:pPr lvl="2"/>
            <a:r>
              <a:rPr lang="en-US"/>
              <a:t>Evolution path is cdma2000</a:t>
            </a:r>
          </a:p>
          <a:p>
            <a:pPr lvl="2"/>
            <a:r>
              <a:rPr lang="en-US"/>
              <a:t>Several variants exist but all based on IS-95B</a:t>
            </a:r>
          </a:p>
          <a:p>
            <a:r>
              <a:rPr lang="en-US"/>
              <a:t>ITU-2000 standards are separated into two major organizations reflecting two 3G camps</a:t>
            </a:r>
          </a:p>
          <a:p>
            <a:pPr lvl="1"/>
            <a:r>
              <a:rPr lang="en-US"/>
              <a:t>3GPP: 3G partnership project for W-CDMA</a:t>
            </a:r>
          </a:p>
          <a:p>
            <a:pPr lvl="1"/>
            <a:r>
              <a:rPr lang="en-US"/>
              <a:t>3GPP2: 3G partnership project 2 for cdma2000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2"/>
            <a:endParaRPr lang="en-US"/>
          </a:p>
          <a:p>
            <a:endParaRPr lang="en-GB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 W-CDMA (UMTS)</a:t>
            </a:r>
            <a:endParaRPr lang="en-GB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This standard has evolved under European Telecom. Standards Institute (ETSI).</a:t>
            </a:r>
          </a:p>
          <a:p>
            <a:pPr>
              <a:lnSpc>
                <a:spcPct val="90000"/>
              </a:lnSpc>
            </a:pPr>
            <a:r>
              <a:rPr lang="en-US" dirty="0"/>
              <a:t>Backward compatible with 2G standards GSM, IS-136 and PDC technologies as well as 2.5G</a:t>
            </a:r>
          </a:p>
          <a:p>
            <a:pPr>
              <a:lnSpc>
                <a:spcPct val="90000"/>
              </a:lnSpc>
            </a:pPr>
            <a:r>
              <a:rPr lang="en-US" dirty="0"/>
              <a:t>Bit level packaging of GSM data is retained, with additional capacity and bandwidth provided by new CDMA air interface</a:t>
            </a:r>
          </a:p>
          <a:p>
            <a:pPr>
              <a:lnSpc>
                <a:spcPct val="90000"/>
              </a:lnSpc>
            </a:pPr>
            <a:r>
              <a:rPr lang="en-US" dirty="0"/>
              <a:t>Always-on packet-based service for computers, entertainment devices and telephone.</a:t>
            </a:r>
          </a:p>
          <a:p>
            <a:pPr>
              <a:lnSpc>
                <a:spcPct val="90000"/>
              </a:lnSpc>
            </a:pPr>
            <a:r>
              <a:rPr lang="en-US" dirty="0"/>
              <a:t>Require expensive new BS equipments making installation slow and gradual</a:t>
            </a:r>
            <a:endParaRPr lang="en-GB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 W-CDMA</a:t>
            </a:r>
            <a:endParaRPr lang="en-GB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Data rate supported up to 2.048 Mbps per user</a:t>
            </a:r>
          </a:p>
          <a:p>
            <a:pPr lvl="1"/>
            <a:r>
              <a:rPr lang="en-US" sz="2000" dirty="0"/>
              <a:t>Allowing high quality data, multimedia, streaming audio (for stationary user).</a:t>
            </a:r>
          </a:p>
          <a:p>
            <a:r>
              <a:rPr lang="en-US" sz="2400" dirty="0"/>
              <a:t>Future version will support data rate in excess of 8 Mbps</a:t>
            </a:r>
          </a:p>
          <a:p>
            <a:r>
              <a:rPr lang="en-US" sz="2400" dirty="0"/>
              <a:t>Minimum spectral allocation of 5 MHz</a:t>
            </a:r>
          </a:p>
          <a:p>
            <a:r>
              <a:rPr lang="en-US" sz="2400" dirty="0"/>
              <a:t>Data rates from as low as 8 kbps to as high as 2 Mbps will be carried simultaneously on a single radio channel.</a:t>
            </a:r>
          </a:p>
          <a:p>
            <a:r>
              <a:rPr lang="en-US" sz="2400" dirty="0"/>
              <a:t>Each channel can support between 100 and 350 voice calls simultaneously depending on propagation conditions</a:t>
            </a:r>
            <a:endParaRPr lang="en-GB" sz="2400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 cdma2000</a:t>
            </a:r>
            <a:endParaRPr lang="en-GB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Provides seamless and evolutionary upgrade path for 2G and 2.5G CDMA technology.</a:t>
            </a:r>
          </a:p>
          <a:p>
            <a:r>
              <a:rPr lang="en-US" dirty="0"/>
              <a:t>Centers on original 1.25 MHz radio channel</a:t>
            </a:r>
          </a:p>
          <a:p>
            <a:r>
              <a:rPr lang="en-US" dirty="0"/>
              <a:t>CDMA operators may seamlessly and selectively upgrade without changing entire BS equipment</a:t>
            </a:r>
          </a:p>
          <a:p>
            <a:r>
              <a:rPr lang="en-US" dirty="0"/>
              <a:t>The first 3G CDMA standard cdma2000 1xRTT using single channel (1x =&gt; multi-carrier)</a:t>
            </a:r>
          </a:p>
          <a:p>
            <a:r>
              <a:rPr lang="en-US" dirty="0"/>
              <a:t>Cdma2000 1x </a:t>
            </a:r>
          </a:p>
          <a:p>
            <a:pPr lvl="1"/>
            <a:r>
              <a:rPr lang="en-US" dirty="0"/>
              <a:t>supports data rate up to 307 kbps in packet mode</a:t>
            </a:r>
          </a:p>
          <a:p>
            <a:pPr lvl="1"/>
            <a:r>
              <a:rPr lang="en-US" dirty="0"/>
              <a:t>Can support up to twice as many users as 2G CDMA</a:t>
            </a:r>
          </a:p>
          <a:p>
            <a:endParaRPr lang="en-GB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cdma2000</a:t>
            </a:r>
            <a:endParaRPr lang="en-GB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No additional equipment needed, simply software and new channel cards at BS</a:t>
            </a:r>
          </a:p>
          <a:p>
            <a:r>
              <a:rPr lang="en-US"/>
              <a:t>Cdma2000 1xEV Evolution by Qualcomm</a:t>
            </a:r>
          </a:p>
          <a:p>
            <a:pPr lvl="1"/>
            <a:r>
              <a:rPr lang="en-US"/>
              <a:t>Proprietary high data rate packet standard to be overlaid on existing</a:t>
            </a:r>
          </a:p>
          <a:p>
            <a:pPr lvl="1"/>
            <a:r>
              <a:rPr lang="en-US"/>
              <a:t>CDMA 1xEC-DO dedicates the channel strictly to data user and support 2.4 Mbps per channel.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endParaRPr lang="en-GB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COMPUTER NETWORKS-II / BTCS-3501    </vt:lpstr>
      <vt:lpstr>Topics to be covered</vt:lpstr>
      <vt:lpstr>IS-95B or cdmaOne</vt:lpstr>
      <vt:lpstr>Evolution to 3G</vt:lpstr>
      <vt:lpstr>3G Evolution</vt:lpstr>
      <vt:lpstr>3G W-CDMA (UMTS)</vt:lpstr>
      <vt:lpstr>3G W-CDMA</vt:lpstr>
      <vt:lpstr>3G cdma2000</vt:lpstr>
      <vt:lpstr>cdma2000</vt:lpstr>
      <vt:lpstr>cdma2000</vt:lpstr>
      <vt:lpstr>3G TD-SCDMA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 System (cont.)</dc:title>
  <dc:creator>Windows 8</dc:creator>
  <cp:lastModifiedBy>Admin</cp:lastModifiedBy>
  <cp:revision>5</cp:revision>
  <dcterms:created xsi:type="dcterms:W3CDTF">2006-08-16T00:00:00Z</dcterms:created>
  <dcterms:modified xsi:type="dcterms:W3CDTF">2023-06-20T08:17:27Z</dcterms:modified>
</cp:coreProperties>
</file>