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61" r:id="rId5"/>
    <p:sldId id="262" r:id="rId6"/>
    <p:sldId id="258" r:id="rId7"/>
    <p:sldId id="259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8B32-D090-40F1-930C-F65D8A91BC13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E0B7-3EF3-4EF2-8DA2-7E1A1334C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B. Tech 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:-Class and Object 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 smtClean="0"/>
              <a:t>CLASS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400" dirty="0"/>
              <a:t>A Class is a user-defined data type that has data members and member functions.</a:t>
            </a:r>
          </a:p>
          <a:p>
            <a:pPr algn="just">
              <a:lnSpc>
                <a:spcPct val="120000"/>
              </a:lnSpc>
            </a:pPr>
            <a:r>
              <a:rPr lang="en-US" sz="4400" dirty="0"/>
              <a:t>Data members are the data variables and member functions are the functions used to manipulate these variables </a:t>
            </a:r>
            <a:r>
              <a:rPr lang="en-US" sz="4400" dirty="0" smtClean="0"/>
              <a:t>together.</a:t>
            </a:r>
          </a:p>
          <a:p>
            <a:pPr algn="just">
              <a:lnSpc>
                <a:spcPct val="120000"/>
              </a:lnSpc>
            </a:pPr>
            <a:r>
              <a:rPr lang="en-US" sz="4400" dirty="0"/>
              <a:t>In other words, a class is a collection of objects of the same kind. For example, </a:t>
            </a:r>
            <a:r>
              <a:rPr lang="en-US" sz="4400" dirty="0" err="1"/>
              <a:t>Facebook</a:t>
            </a:r>
            <a:r>
              <a:rPr lang="en-US" sz="4400" dirty="0"/>
              <a:t>, </a:t>
            </a:r>
            <a:r>
              <a:rPr lang="en-US" sz="4400" dirty="0" err="1"/>
              <a:t>Instagram</a:t>
            </a:r>
            <a:r>
              <a:rPr lang="en-US" sz="4400" dirty="0"/>
              <a:t>, Twitter, and </a:t>
            </a:r>
            <a:r>
              <a:rPr lang="en-US" sz="4400" dirty="0" err="1"/>
              <a:t>Snapchat</a:t>
            </a:r>
            <a:r>
              <a:rPr lang="en-US" sz="4400" dirty="0"/>
              <a:t> all come under social media class.</a:t>
            </a:r>
            <a:endParaRPr lang="en-US" sz="4400" dirty="0" smtClean="0"/>
          </a:p>
          <a:p>
            <a:pPr algn="just">
              <a:lnSpc>
                <a:spcPct val="120000"/>
              </a:lnSpc>
            </a:pPr>
            <a:r>
              <a:rPr lang="en-US" sz="4400" dirty="0"/>
              <a:t>In the </a:t>
            </a:r>
            <a:r>
              <a:rPr lang="en-US" sz="4400" dirty="0" smtClean="0"/>
              <a:t>example </a:t>
            </a:r>
            <a:r>
              <a:rPr lang="en-US" sz="4400" dirty="0"/>
              <a:t>of class </a:t>
            </a:r>
            <a:r>
              <a:rPr lang="en-US" sz="4400" i="1" dirty="0"/>
              <a:t>Car</a:t>
            </a:r>
            <a:r>
              <a:rPr lang="en-US" sz="4400" dirty="0"/>
              <a:t>, the data member will be </a:t>
            </a:r>
            <a:r>
              <a:rPr lang="en-US" sz="4400" i="1" dirty="0"/>
              <a:t>speed limit</a:t>
            </a:r>
            <a:r>
              <a:rPr lang="en-US" sz="4400" dirty="0"/>
              <a:t>, </a:t>
            </a:r>
            <a:r>
              <a:rPr lang="en-US" sz="4400" i="1" dirty="0"/>
              <a:t>mileage,</a:t>
            </a:r>
            <a:r>
              <a:rPr lang="en-US" sz="4400" dirty="0"/>
              <a:t> etc, and member functions can be </a:t>
            </a:r>
            <a:r>
              <a:rPr lang="en-US" sz="4400" i="1" dirty="0"/>
              <a:t>applying brakes</a:t>
            </a:r>
            <a:r>
              <a:rPr lang="en-US" sz="4400" dirty="0"/>
              <a:t>, </a:t>
            </a:r>
            <a:r>
              <a:rPr lang="en-US" sz="4400" i="1" dirty="0"/>
              <a:t>increasing speed,</a:t>
            </a:r>
            <a:r>
              <a:rPr lang="en-US" sz="4400" dirty="0"/>
              <a:t> etc.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4343400" cy="58213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  <a:buNone/>
            </a:pPr>
            <a:r>
              <a:rPr lang="en-US" sz="2400" b="1" dirty="0"/>
              <a:t>Access modifiers:</a:t>
            </a:r>
            <a:r>
              <a:rPr lang="en-US" sz="2400" dirty="0"/>
              <a:t> These are the </a:t>
            </a:r>
            <a:r>
              <a:rPr lang="en-US" sz="2400" dirty="0" err="1"/>
              <a:t>specifiers</a:t>
            </a:r>
            <a:r>
              <a:rPr lang="en-US" sz="2400" dirty="0"/>
              <a:t> which provide or grant access for the members. They are of three types</a:t>
            </a:r>
            <a:r>
              <a:rPr lang="en-US" sz="2400" dirty="0" smtClean="0"/>
              <a:t>:</a:t>
            </a:r>
          </a:p>
          <a:p>
            <a:pPr algn="just">
              <a:lnSpc>
                <a:spcPct val="200000"/>
              </a:lnSpc>
            </a:pPr>
            <a:r>
              <a:rPr lang="en-US" sz="2400" b="1" dirty="0"/>
              <a:t>public</a:t>
            </a:r>
            <a:r>
              <a:rPr lang="en-US" sz="2400" dirty="0"/>
              <a:t> - members are accessible from outside the class</a:t>
            </a:r>
          </a:p>
          <a:p>
            <a:pPr algn="just">
              <a:lnSpc>
                <a:spcPct val="200000"/>
              </a:lnSpc>
            </a:pPr>
            <a:r>
              <a:rPr lang="en-US" sz="2400" b="1" dirty="0"/>
              <a:t>private</a:t>
            </a:r>
            <a:r>
              <a:rPr lang="en-US" sz="2400" dirty="0"/>
              <a:t> - members cannot be accessed (or viewed) from outside the class</a:t>
            </a:r>
          </a:p>
          <a:p>
            <a:pPr algn="just">
              <a:lnSpc>
                <a:spcPct val="200000"/>
              </a:lnSpc>
            </a:pPr>
            <a:r>
              <a:rPr lang="en-US" sz="2400" b="1" dirty="0"/>
              <a:t>protected</a:t>
            </a:r>
            <a:r>
              <a:rPr lang="en-US" sz="2400" dirty="0"/>
              <a:t> - members cannot be accessed from outside the class, however, they can be accessed in inherited classes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219200"/>
            <a:ext cx="3276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sz="2400" dirty="0"/>
              <a:t>class </a:t>
            </a:r>
            <a:r>
              <a:rPr lang="en-US" sz="2400" dirty="0" err="1"/>
              <a:t>MyClass</a:t>
            </a:r>
            <a:r>
              <a:rPr lang="en-US" sz="2400" dirty="0"/>
              <a:t> {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  </a:t>
            </a:r>
            <a:r>
              <a:rPr lang="en-US" sz="2400" b="1" dirty="0"/>
              <a:t>public:</a:t>
            </a:r>
            <a:r>
              <a:rPr lang="en-US" sz="2400" dirty="0"/>
              <a:t>    // Public access </a:t>
            </a:r>
            <a:r>
              <a:rPr lang="en-US" sz="2400" dirty="0" err="1"/>
              <a:t>specifier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   </a:t>
            </a:r>
            <a:r>
              <a:rPr lang="en-US" sz="2400" dirty="0" err="1"/>
              <a:t>int</a:t>
            </a:r>
            <a:r>
              <a:rPr lang="en-US" sz="2400" dirty="0"/>
              <a:t> x;   // Public attribute</a:t>
            </a:r>
            <a:br>
              <a:rPr lang="en-US" sz="2400" dirty="0"/>
            </a:br>
            <a:r>
              <a:rPr lang="en-US" sz="2400" dirty="0"/>
              <a:t>  </a:t>
            </a:r>
            <a:r>
              <a:rPr lang="en-US" sz="2400" b="1" dirty="0"/>
              <a:t>private:</a:t>
            </a:r>
            <a:r>
              <a:rPr lang="en-US" sz="2400" dirty="0"/>
              <a:t>   // Private access </a:t>
            </a:r>
            <a:r>
              <a:rPr lang="en-US" sz="2400" dirty="0" err="1"/>
              <a:t>specifier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   </a:t>
            </a:r>
            <a:r>
              <a:rPr lang="en-US" sz="2400" dirty="0" err="1"/>
              <a:t>int</a:t>
            </a:r>
            <a:r>
              <a:rPr lang="en-US" sz="2400" dirty="0"/>
              <a:t> y;   // Private attribute</a:t>
            </a:r>
            <a:br>
              <a:rPr lang="en-US" sz="2400" dirty="0"/>
            </a:br>
            <a:r>
              <a:rPr lang="en-US" sz="2400" dirty="0"/>
              <a:t>};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/>
              <a:t>int</a:t>
            </a:r>
            <a:r>
              <a:rPr lang="en-US" sz="2400" dirty="0"/>
              <a:t> main() {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  </a:t>
            </a:r>
            <a:r>
              <a:rPr lang="en-US" sz="2400" dirty="0" err="1"/>
              <a:t>MyClass</a:t>
            </a:r>
            <a:r>
              <a:rPr lang="en-US" sz="2400" dirty="0"/>
              <a:t> </a:t>
            </a:r>
            <a:r>
              <a:rPr lang="en-US" sz="2400" dirty="0" err="1"/>
              <a:t>myObj</a:t>
            </a:r>
            <a:r>
              <a:rPr lang="en-US" sz="2400" dirty="0"/>
              <a:t>;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  </a:t>
            </a:r>
            <a:r>
              <a:rPr lang="en-US" sz="2400" dirty="0" err="1"/>
              <a:t>myObj.x</a:t>
            </a:r>
            <a:r>
              <a:rPr lang="en-US" sz="2400" dirty="0"/>
              <a:t> = 25;  // Allowed (public)</a:t>
            </a:r>
            <a:br>
              <a:rPr lang="en-US" sz="2400" dirty="0"/>
            </a:br>
            <a:r>
              <a:rPr lang="en-US" sz="2400" dirty="0"/>
              <a:t>  </a:t>
            </a:r>
            <a:r>
              <a:rPr lang="en-US" sz="2400" dirty="0" err="1"/>
              <a:t>myObj.y</a:t>
            </a:r>
            <a:r>
              <a:rPr lang="en-US" sz="2400" dirty="0"/>
              <a:t> = 50;  // Not allowed (private)</a:t>
            </a:r>
            <a:br>
              <a:rPr lang="en-US" sz="2400" dirty="0"/>
            </a:br>
            <a:r>
              <a:rPr lang="en-US" sz="2400" dirty="0"/>
              <a:t>  return 0;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r>
              <a:rPr lang="en-US" dirty="0">
                <a:solidFill>
                  <a:srgbClr val="FF0000"/>
                </a:solidFill>
              </a:rPr>
              <a:t>error:</a:t>
            </a:r>
            <a:r>
              <a:rPr lang="en-US" dirty="0"/>
              <a:t> y is private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2895600" cy="53340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505200" y="2667000"/>
            <a:ext cx="1219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2" name="Picture 4" descr="Classes in C++: Declaration And Implementation of Classes [Updated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990600"/>
            <a:ext cx="3505200" cy="472440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962400" cy="5791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An object is a data structure that is an instance of a class. 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/>
              <a:t>So when a class is created no memory is allocated but when an instance is created by declaring an object, memory is then allocated to store data and perform required functions on </a:t>
            </a:r>
            <a:r>
              <a:rPr lang="en-US" sz="2000" dirty="0" smtClean="0"/>
              <a:t>them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/>
              <a:t>Syntax</a:t>
            </a:r>
            <a:r>
              <a:rPr lang="en-US" sz="2000" b="1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Class </a:t>
            </a:r>
            <a:r>
              <a:rPr lang="en-US" sz="2000" dirty="0" err="1" smtClean="0"/>
              <a:t>ObjectName</a:t>
            </a:r>
            <a:r>
              <a:rPr lang="en-US" sz="20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Dog </a:t>
            </a:r>
            <a:r>
              <a:rPr lang="en-US" sz="2000" dirty="0" err="1" smtClean="0"/>
              <a:t>dog</a:t>
            </a:r>
            <a:r>
              <a:rPr lang="en-US" sz="2000" dirty="0" smtClean="0"/>
              <a:t>; </a:t>
            </a:r>
          </a:p>
          <a:p>
            <a:pPr algn="just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11266" name="AutoShape 2" descr="Search in sidebar qu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47800"/>
            <a:ext cx="445293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762000"/>
            <a:ext cx="67818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class Dog{                         // class </a:t>
            </a:r>
            <a:r>
              <a:rPr lang="en-US" dirty="0" err="1" smtClean="0"/>
              <a:t>ClassName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public:                        //Access </a:t>
            </a:r>
            <a:r>
              <a:rPr lang="en-US" dirty="0" err="1" smtClean="0"/>
              <a:t>specifiers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    string breed, color;       //Data members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    void </a:t>
            </a:r>
            <a:r>
              <a:rPr lang="en-US" dirty="0" err="1" smtClean="0"/>
              <a:t>displayColor</a:t>
            </a:r>
            <a:r>
              <a:rPr lang="en-US" dirty="0" smtClean="0"/>
              <a:t>(){       //Member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        </a:t>
            </a:r>
            <a:r>
              <a:rPr lang="en-US" dirty="0" err="1" smtClean="0"/>
              <a:t>cout</a:t>
            </a:r>
            <a:r>
              <a:rPr lang="en-US" dirty="0" smtClean="0"/>
              <a:t>&lt;&lt;color&lt;&lt;" ";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    }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    void </a:t>
            </a:r>
            <a:r>
              <a:rPr lang="en-US" dirty="0" err="1" smtClean="0"/>
              <a:t>displayBreed</a:t>
            </a:r>
            <a:r>
              <a:rPr lang="en-US" dirty="0" smtClean="0"/>
              <a:t>(){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        </a:t>
            </a:r>
            <a:r>
              <a:rPr lang="en-US" dirty="0" err="1" smtClean="0"/>
              <a:t>cout</a:t>
            </a:r>
            <a:r>
              <a:rPr lang="en-US" dirty="0" smtClean="0"/>
              <a:t>&lt;&lt;breed&lt;&lt;" ";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    }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};                                // end with semicolon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クラス定義 C++ - CookieL012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533401"/>
            <a:ext cx="6248399" cy="5486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934200" y="990600"/>
            <a:ext cx="1905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/>
              <a:t>T</a:t>
            </a:r>
            <a:r>
              <a:rPr lang="en-US" dirty="0">
                <a:latin typeface="Arial" pitchFamily="34" charset="0"/>
                <a:cs typeface="Arial" pitchFamily="34" charset="0"/>
              </a:rPr>
              <a:t>his example has created a class ‘Franchise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’,</a:t>
            </a:r>
          </a:p>
          <a:p>
            <a:pPr algn="just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there are two functions, i.e., KFC() and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BurgerKing</a:t>
            </a:r>
            <a:r>
              <a:rPr lang="en-US" dirty="0">
                <a:latin typeface="Arial" pitchFamily="34" charset="0"/>
                <a:cs typeface="Arial" pitchFamily="34" charset="0"/>
              </a:rPr>
              <a:t>() with access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specifier</a:t>
            </a:r>
            <a:r>
              <a:rPr lang="en-US" dirty="0">
                <a:latin typeface="Arial" pitchFamily="34" charset="0"/>
                <a:cs typeface="Arial" pitchFamily="34" charset="0"/>
              </a:rPr>
              <a:t> as public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there is an object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fran</a:t>
            </a:r>
            <a:r>
              <a:rPr lang="en-US" dirty="0">
                <a:latin typeface="Arial" pitchFamily="34" charset="0"/>
                <a:cs typeface="Arial" pitchFamily="34" charset="0"/>
              </a:rPr>
              <a:t> of class Franchise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238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PROGRAMMING FOR PROBLEM SOLVING BCSE-1201    </vt:lpstr>
      <vt:lpstr>TOPIC:-Class and Object </vt:lpstr>
      <vt:lpstr>CLASS</vt:lpstr>
      <vt:lpstr>Slide 4</vt:lpstr>
      <vt:lpstr>Slide 5</vt:lpstr>
      <vt:lpstr>Slide 6</vt:lpstr>
      <vt:lpstr>OBJECT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and Object</dc:title>
  <dc:creator>Intel</dc:creator>
  <cp:lastModifiedBy>Intel</cp:lastModifiedBy>
  <cp:revision>21</cp:revision>
  <dcterms:created xsi:type="dcterms:W3CDTF">2023-05-03T05:33:32Z</dcterms:created>
  <dcterms:modified xsi:type="dcterms:W3CDTF">2023-07-08T13:34:03Z</dcterms:modified>
</cp:coreProperties>
</file>