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0" r:id="rId1"/>
  </p:sldMasterIdLst>
  <p:notesMasterIdLst>
    <p:notesMasterId r:id="rId33"/>
  </p:notesMasterIdLst>
  <p:handoutMasterIdLst>
    <p:handoutMasterId r:id="rId34"/>
  </p:handoutMasterIdLst>
  <p:sldIdLst>
    <p:sldId id="353" r:id="rId2"/>
    <p:sldId id="349" r:id="rId3"/>
    <p:sldId id="263" r:id="rId4"/>
    <p:sldId id="329" r:id="rId5"/>
    <p:sldId id="339" r:id="rId6"/>
    <p:sldId id="264" r:id="rId7"/>
    <p:sldId id="285" r:id="rId8"/>
    <p:sldId id="331" r:id="rId9"/>
    <p:sldId id="330" r:id="rId10"/>
    <p:sldId id="279" r:id="rId11"/>
    <p:sldId id="280" r:id="rId12"/>
    <p:sldId id="281" r:id="rId13"/>
    <p:sldId id="282" r:id="rId14"/>
    <p:sldId id="303" r:id="rId15"/>
    <p:sldId id="283" r:id="rId16"/>
    <p:sldId id="258" r:id="rId17"/>
    <p:sldId id="286" r:id="rId18"/>
    <p:sldId id="259" r:id="rId19"/>
    <p:sldId id="304" r:id="rId20"/>
    <p:sldId id="257" r:id="rId21"/>
    <p:sldId id="334" r:id="rId22"/>
    <p:sldId id="288" r:id="rId23"/>
    <p:sldId id="287" r:id="rId24"/>
    <p:sldId id="306" r:id="rId25"/>
    <p:sldId id="307" r:id="rId26"/>
    <p:sldId id="308" r:id="rId27"/>
    <p:sldId id="309" r:id="rId28"/>
    <p:sldId id="289" r:id="rId29"/>
    <p:sldId id="350" r:id="rId30"/>
    <p:sldId id="352" r:id="rId31"/>
    <p:sldId id="351" r:id="rId32"/>
  </p:sldIdLst>
  <p:sldSz cx="13716000" cy="9144000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652397" indent="-19524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1304795" indent="-39048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958781" indent="-58731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2611178" indent="-78255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5771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2926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080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234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1194" y="-90"/>
      </p:cViewPr>
      <p:guideLst>
        <p:guide orient="horz" pos="1527"/>
        <p:guide pos="19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ctr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30003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ctr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488"/>
            <a:ext cx="299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53488"/>
            <a:ext cx="300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Helvetica" charset="0"/>
              </a:defRPr>
            </a:lvl1pPr>
          </a:lstStyle>
          <a:p>
            <a:fld id="{099D7087-B4D8-4E67-A974-1C4634F4EE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ctr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30003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ctr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1050" y="688975"/>
            <a:ext cx="5262563" cy="350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427538"/>
            <a:ext cx="5100637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3488"/>
            <a:ext cx="299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53488"/>
            <a:ext cx="300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Helvetica" charset="0"/>
              </a:defRPr>
            </a:lvl1pPr>
          </a:lstStyle>
          <a:p>
            <a:fld id="{D85F2307-3D02-499F-A7ED-5480735EB8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652397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30479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958781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61117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3265225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270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314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359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AB4E1-C066-4B86-8FF8-4769ACAA51DF}" type="slidenum">
              <a:rPr lang="en-US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443069-D27F-4691-8F2C-D321469708DB}" type="slidenum">
              <a:rPr lang="en-US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E80825-B5A0-4037-8C12-BAE4103C8A0F}" type="slidenum">
              <a:rPr lang="en-US"/>
              <a:pPr/>
              <a:t>14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361F1-049D-45B8-A0FB-8C7EEF10C160}" type="slidenum">
              <a:rPr lang="en-US"/>
              <a:pPr/>
              <a:t>15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F6D760-CD02-4864-AAFC-7F3AFC03EFCA}" type="slidenum">
              <a:rPr lang="en-US"/>
              <a:pPr/>
              <a:t>16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768518-CD41-450A-BB28-CDF7AF27499C}" type="slidenum">
              <a:rPr lang="en-US"/>
              <a:pPr/>
              <a:t>17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54BDB6-9C64-488B-A95E-48B742ADD9DF}" type="slidenum">
              <a:rPr lang="en-US"/>
              <a:pPr/>
              <a:t>18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F0C747-5A66-4C35-A609-CC45ED79BC44}" type="slidenum">
              <a:rPr lang="en-US"/>
              <a:pPr/>
              <a:t>19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632FED-9318-4CEB-BC0D-DB2D8F80B5E5}" type="slidenum">
              <a:rPr lang="en-US"/>
              <a:pPr/>
              <a:t>20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05C91-6D4E-40D2-8983-93D0185512EB}" type="slidenum">
              <a:rPr lang="en-US"/>
              <a:pPr/>
              <a:t>22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7A5539-FB78-481D-8F59-E25860CD1FFF}" type="slidenum">
              <a:rPr lang="en-US"/>
              <a:pPr/>
              <a:t>23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82C99-3457-413E-AF0D-4286997C47E7}" type="slidenum">
              <a:rPr lang="en-US"/>
              <a:pPr/>
              <a:t>24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D605FD-7322-4987-97A4-46A1E5B2690F}" type="slidenum">
              <a:rPr lang="en-US"/>
              <a:pPr/>
              <a:t>25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D09994-1BDE-485B-9276-B549AB3476C8}" type="slidenum">
              <a:rPr lang="en-US"/>
              <a:pPr/>
              <a:t>26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26CE1-23F0-44BB-BD32-5ADAEB21D9D2}" type="slidenum">
              <a:rPr lang="en-US"/>
              <a:pPr/>
              <a:t>27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2636B-EF08-4DB2-B6CC-0110BCB4FA14}" type="slidenum">
              <a:rPr lang="en-US"/>
              <a:pPr/>
              <a:t>28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AB4E1-C066-4B86-8FF8-4769ACAA51DF}" type="slidenum">
              <a:rPr lang="en-US"/>
              <a:pPr/>
              <a:t>29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C76A4-7CFC-45C3-A87F-C66B869671CB}" type="slidenum">
              <a:rPr lang="en-US"/>
              <a:pPr/>
              <a:t>30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28675" y="698500"/>
            <a:ext cx="5227638" cy="34861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F38F00-A7C9-41F1-9F48-12BD35D964C2}" type="slidenum">
              <a:rPr lang="en-US"/>
              <a:pPr/>
              <a:t>6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1A843-A3D6-4026-AF41-F9DB4366038B}" type="slidenum">
              <a:rPr lang="en-US"/>
              <a:pPr/>
              <a:t>7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7C4977-728B-45F9-B20C-A3D9692E5730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8D63A2-4AEF-4079-B7DF-B42D51AE0654}" type="slidenum">
              <a:rPr lang="en-US"/>
              <a:pPr/>
              <a:t>11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8D1AB8-CAF1-4FE0-B4CC-5DBBC0D0DFB7}" type="slidenum">
              <a:rPr lang="en-US"/>
              <a:pPr/>
              <a:t>12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40573"/>
            <a:ext cx="116586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8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66190"/>
            <a:ext cx="30861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90"/>
            <a:ext cx="90297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75871"/>
            <a:ext cx="11658600" cy="1816100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5620"/>
            <a:ext cx="11658600" cy="200024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972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8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4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0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67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2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89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6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33606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13" indent="0">
              <a:buNone/>
              <a:defRPr sz="2400" b="1"/>
            </a:lvl2pPr>
            <a:lvl3pPr marL="1097225" indent="0">
              <a:buNone/>
              <a:defRPr sz="2100" b="1"/>
            </a:lvl3pPr>
            <a:lvl4pPr marL="1645838" indent="0">
              <a:buNone/>
              <a:defRPr sz="1900" b="1"/>
            </a:lvl4pPr>
            <a:lvl5pPr marL="2194450" indent="0">
              <a:buNone/>
              <a:defRPr sz="1900" b="1"/>
            </a:lvl5pPr>
            <a:lvl6pPr marL="2743063" indent="0">
              <a:buNone/>
              <a:defRPr sz="1900" b="1"/>
            </a:lvl6pPr>
            <a:lvl7pPr marL="3291675" indent="0">
              <a:buNone/>
              <a:defRPr sz="1900" b="1"/>
            </a:lvl7pPr>
            <a:lvl8pPr marL="3840288" indent="0">
              <a:buNone/>
              <a:defRPr sz="1900" b="1"/>
            </a:lvl8pPr>
            <a:lvl9pPr marL="4388901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1" y="2046817"/>
            <a:ext cx="6062663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13" indent="0">
              <a:buNone/>
              <a:defRPr sz="2400" b="1"/>
            </a:lvl2pPr>
            <a:lvl3pPr marL="1097225" indent="0">
              <a:buNone/>
              <a:defRPr sz="2100" b="1"/>
            </a:lvl3pPr>
            <a:lvl4pPr marL="1645838" indent="0">
              <a:buNone/>
              <a:defRPr sz="1900" b="1"/>
            </a:lvl4pPr>
            <a:lvl5pPr marL="2194450" indent="0">
              <a:buNone/>
              <a:defRPr sz="1900" b="1"/>
            </a:lvl5pPr>
            <a:lvl6pPr marL="2743063" indent="0">
              <a:buNone/>
              <a:defRPr sz="1900" b="1"/>
            </a:lvl6pPr>
            <a:lvl7pPr marL="3291675" indent="0">
              <a:buNone/>
              <a:defRPr sz="1900" b="1"/>
            </a:lvl7pPr>
            <a:lvl8pPr marL="3840288" indent="0">
              <a:buNone/>
              <a:defRPr sz="1900" b="1"/>
            </a:lvl8pPr>
            <a:lvl9pPr marL="4388901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1" y="2899833"/>
            <a:ext cx="6062663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364067"/>
            <a:ext cx="4512470" cy="15494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64073"/>
            <a:ext cx="7667625" cy="780415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4" y="1913473"/>
            <a:ext cx="4512470" cy="6254751"/>
          </a:xfrm>
        </p:spPr>
        <p:txBody>
          <a:bodyPr/>
          <a:lstStyle>
            <a:lvl1pPr marL="0" indent="0">
              <a:buNone/>
              <a:defRPr sz="1700"/>
            </a:lvl1pPr>
            <a:lvl2pPr marL="548613" indent="0">
              <a:buNone/>
              <a:defRPr sz="1400"/>
            </a:lvl2pPr>
            <a:lvl3pPr marL="1097225" indent="0">
              <a:buNone/>
              <a:defRPr sz="1100"/>
            </a:lvl3pPr>
            <a:lvl4pPr marL="1645838" indent="0">
              <a:buNone/>
              <a:defRPr sz="1100"/>
            </a:lvl4pPr>
            <a:lvl5pPr marL="2194450" indent="0">
              <a:buNone/>
              <a:defRPr sz="1100"/>
            </a:lvl5pPr>
            <a:lvl6pPr marL="2743063" indent="0">
              <a:buNone/>
              <a:defRPr sz="1100"/>
            </a:lvl6pPr>
            <a:lvl7pPr marL="3291675" indent="0">
              <a:buNone/>
              <a:defRPr sz="1100"/>
            </a:lvl7pPr>
            <a:lvl8pPr marL="3840288" indent="0">
              <a:buNone/>
              <a:defRPr sz="1100"/>
            </a:lvl8pPr>
            <a:lvl9pPr marL="4388901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400801"/>
            <a:ext cx="8229600" cy="7556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900"/>
            </a:lvl1pPr>
            <a:lvl2pPr marL="548613" indent="0">
              <a:buNone/>
              <a:defRPr sz="3400"/>
            </a:lvl2pPr>
            <a:lvl3pPr marL="1097225" indent="0">
              <a:buNone/>
              <a:defRPr sz="2900"/>
            </a:lvl3pPr>
            <a:lvl4pPr marL="1645838" indent="0">
              <a:buNone/>
              <a:defRPr sz="2400"/>
            </a:lvl4pPr>
            <a:lvl5pPr marL="2194450" indent="0">
              <a:buNone/>
              <a:defRPr sz="2400"/>
            </a:lvl5pPr>
            <a:lvl6pPr marL="2743063" indent="0">
              <a:buNone/>
              <a:defRPr sz="2400"/>
            </a:lvl6pPr>
            <a:lvl7pPr marL="3291675" indent="0">
              <a:buNone/>
              <a:defRPr sz="2400"/>
            </a:lvl7pPr>
            <a:lvl8pPr marL="3840288" indent="0">
              <a:buNone/>
              <a:defRPr sz="2400"/>
            </a:lvl8pPr>
            <a:lvl9pPr marL="4388901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56452"/>
            <a:ext cx="8229600" cy="1073149"/>
          </a:xfrm>
        </p:spPr>
        <p:txBody>
          <a:bodyPr/>
          <a:lstStyle>
            <a:lvl1pPr marL="0" indent="0">
              <a:buNone/>
              <a:defRPr sz="1700"/>
            </a:lvl1pPr>
            <a:lvl2pPr marL="548613" indent="0">
              <a:buNone/>
              <a:defRPr sz="1400"/>
            </a:lvl2pPr>
            <a:lvl3pPr marL="1097225" indent="0">
              <a:buNone/>
              <a:defRPr sz="1100"/>
            </a:lvl3pPr>
            <a:lvl4pPr marL="1645838" indent="0">
              <a:buNone/>
              <a:defRPr sz="1100"/>
            </a:lvl4pPr>
            <a:lvl5pPr marL="2194450" indent="0">
              <a:buNone/>
              <a:defRPr sz="1100"/>
            </a:lvl5pPr>
            <a:lvl6pPr marL="2743063" indent="0">
              <a:buNone/>
              <a:defRPr sz="1100"/>
            </a:lvl6pPr>
            <a:lvl7pPr marL="3291675" indent="0">
              <a:buNone/>
              <a:defRPr sz="1100"/>
            </a:lvl7pPr>
            <a:lvl8pPr marL="3840288" indent="0">
              <a:buNone/>
              <a:defRPr sz="1100"/>
            </a:lvl8pPr>
            <a:lvl9pPr marL="4388901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09723" tIns="54862" rIns="109723" bIns="5486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6"/>
            <a:ext cx="12344400" cy="6034617"/>
          </a:xfrm>
          <a:prstGeom prst="rect">
            <a:avLst/>
          </a:prstGeom>
        </p:spPr>
        <p:txBody>
          <a:bodyPr vert="horz" lIns="109723" tIns="54862" rIns="109723" bIns="548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8475140"/>
            <a:ext cx="3200400" cy="486833"/>
          </a:xfrm>
          <a:prstGeom prst="rect">
            <a:avLst/>
          </a:prstGeom>
        </p:spPr>
        <p:txBody>
          <a:bodyPr vert="horz" lIns="109723" tIns="54862" rIns="109723" bIns="5486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1/3/2013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75140"/>
            <a:ext cx="4343400" cy="486833"/>
          </a:xfrm>
          <a:prstGeom prst="rect">
            <a:avLst/>
          </a:prstGeom>
        </p:spPr>
        <p:txBody>
          <a:bodyPr vert="horz" lIns="109723" tIns="54862" rIns="109723" bIns="5486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r>
              <a:rPr kumimoji="0" lang="en-US" smtClean="0">
                <a:solidFill>
                  <a:schemeClr val="tx2">
                    <a:shade val="90000"/>
                  </a:schemeClr>
                </a:solidFill>
              </a:rPr>
              <a:t>RIMT-IET</a:t>
            </a:r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75140"/>
            <a:ext cx="3200400" cy="486833"/>
          </a:xfrm>
          <a:prstGeom prst="rect">
            <a:avLst/>
          </a:prstGeom>
        </p:spPr>
        <p:txBody>
          <a:bodyPr vert="horz" lIns="109723" tIns="54862" rIns="109723" bIns="5486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1097225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59" indent="-411459" algn="l" defTabSz="1097225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1495" indent="-342883" algn="l" defTabSz="1097225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31" indent="-274306" algn="l" defTabSz="109722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44" indent="-274306" algn="l" defTabSz="1097225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757" indent="-274306" algn="l" defTabSz="1097225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369" indent="-274306" algn="l" defTabSz="109722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5982" indent="-274306" algn="l" defTabSz="109722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594" indent="-274306" algn="l" defTabSz="109722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207" indent="-274306" algn="l" defTabSz="109722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13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25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38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450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063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675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288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88901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2975" y="1016000"/>
            <a:ext cx="11827314" cy="3048000"/>
          </a:xfrm>
        </p:spPr>
        <p:txBody>
          <a:bodyPr>
            <a:normAutofit fontScale="90000"/>
          </a:bodyPr>
          <a:lstStyle/>
          <a:p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7688167" y="8523818"/>
            <a:ext cx="6027836" cy="486833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201025" y="5384800"/>
            <a:ext cx="5204424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/>
              <a:t>Prepared by</a:t>
            </a:r>
            <a:r>
              <a:rPr lang="en-IN" sz="57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1114425" y="3454400"/>
            <a:ext cx="7672401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137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13700" dirty="0" smtClean="0">
                <a:solidFill>
                  <a:srgbClr val="7030A0"/>
                </a:solidFill>
                <a:latin typeface="+mn-lt"/>
              </a:rPr>
            </a:br>
            <a:r>
              <a:rPr lang="en-US" sz="13700" dirty="0">
                <a:latin typeface="+mn-lt"/>
              </a:rPr>
              <a:t>Course Name</a:t>
            </a:r>
            <a:r>
              <a:rPr lang="en-US" sz="13700" dirty="0" smtClean="0">
                <a:latin typeface="+mn-lt"/>
              </a:rPr>
              <a:t>: B.Tech CSE</a:t>
            </a:r>
            <a:r>
              <a:rPr lang="en-US" sz="13700" dirty="0">
                <a:latin typeface="+mn-lt"/>
              </a:rPr>
              <a:t/>
            </a:r>
            <a:br>
              <a:rPr lang="en-US" sz="13700" dirty="0">
                <a:latin typeface="+mn-lt"/>
              </a:rPr>
            </a:br>
            <a:r>
              <a:rPr lang="en-US" sz="13700" dirty="0">
                <a:latin typeface="+mn-lt"/>
              </a:rPr>
              <a:t>Semester</a:t>
            </a:r>
            <a:r>
              <a:rPr lang="en-US" sz="137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 Threads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 management done by user-level threads library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Three primary thread libraries:</a:t>
            </a:r>
          </a:p>
          <a:p>
            <a:pPr lvl="1"/>
            <a:r>
              <a:rPr lang="en-US" dirty="0" smtClean="0"/>
              <a:t> POSIX </a:t>
            </a:r>
            <a:r>
              <a:rPr lang="en-US" b="1" dirty="0" err="1" smtClean="0"/>
              <a:t>Pthreads</a:t>
            </a:r>
            <a:endParaRPr lang="en-US" b="1" i="1" dirty="0" smtClean="0"/>
          </a:p>
          <a:p>
            <a:pPr lvl="1"/>
            <a:r>
              <a:rPr lang="en-US" dirty="0" smtClean="0"/>
              <a:t> Win32 threads</a:t>
            </a:r>
          </a:p>
          <a:p>
            <a:pPr lvl="1"/>
            <a:r>
              <a:rPr lang="en-US" dirty="0" smtClean="0"/>
              <a:t> Java threads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10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Kernel Threads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Supported by the Kernel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Examples</a:t>
            </a:r>
          </a:p>
          <a:p>
            <a:pPr lvl="1"/>
            <a:r>
              <a:rPr lang="en-US" smtClean="0"/>
              <a:t>Windows XP/2000</a:t>
            </a:r>
          </a:p>
          <a:p>
            <a:pPr lvl="1"/>
            <a:r>
              <a:rPr lang="en-US" smtClean="0"/>
              <a:t>Solaris</a:t>
            </a:r>
          </a:p>
          <a:p>
            <a:pPr lvl="1"/>
            <a:r>
              <a:rPr lang="en-US" smtClean="0"/>
              <a:t>Linux</a:t>
            </a:r>
          </a:p>
          <a:p>
            <a:pPr lvl="1"/>
            <a:r>
              <a:rPr lang="en-US" smtClean="0"/>
              <a:t>Tru64 UNIX</a:t>
            </a:r>
          </a:p>
          <a:p>
            <a:pPr lvl="1"/>
            <a:r>
              <a:rPr lang="en-US" smtClean="0"/>
              <a:t>Mac OS 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11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Multithreading Models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Many-to-One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One-to-One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Many-to-Many</a:t>
            </a:r>
          </a:p>
          <a:p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12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Many-to-One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user-level threads mapped to single kernel thread</a:t>
            </a:r>
          </a:p>
          <a:p>
            <a:endParaRPr lang="en-US" dirty="0" smtClean="0"/>
          </a:p>
          <a:p>
            <a:r>
              <a:rPr lang="en-US" dirty="0" smtClean="0"/>
              <a:t>Examples:</a:t>
            </a:r>
          </a:p>
          <a:p>
            <a:r>
              <a:rPr lang="en-US" dirty="0" smtClean="0"/>
              <a:t>Solaris green threads </a:t>
            </a:r>
          </a:p>
          <a:p>
            <a:r>
              <a:rPr lang="en-US" dirty="0" smtClean="0"/>
              <a:t>GNU Portable Threads</a:t>
            </a:r>
            <a:endParaRPr lang="en-US" b="1" dirty="0" smtClean="0">
              <a:solidFill>
                <a:srgbClr val="3366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13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Many-to-One Model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14</a:t>
            </a:fld>
            <a:endParaRPr kumimoji="0" lang="en-US"/>
          </a:p>
        </p:txBody>
      </p:sp>
      <p:pic>
        <p:nvPicPr>
          <p:cNvPr id="43011" name="Picture 4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4214" y="2556590"/>
            <a:ext cx="7915275" cy="625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One-to-One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user-level thread maps to kernel thread</a:t>
            </a:r>
          </a:p>
          <a:p>
            <a:endParaRPr lang="en-US" smtClean="0"/>
          </a:p>
          <a:p>
            <a:r>
              <a:rPr lang="en-US" smtClean="0"/>
              <a:t>Examples</a:t>
            </a:r>
          </a:p>
          <a:p>
            <a:pPr lvl="1"/>
            <a:r>
              <a:rPr lang="en-US" smtClean="0"/>
              <a:t>Windows NT/XP/2000</a:t>
            </a:r>
          </a:p>
          <a:p>
            <a:pPr lvl="1"/>
            <a:r>
              <a:rPr lang="en-US" smtClean="0"/>
              <a:t>Linux</a:t>
            </a:r>
          </a:p>
          <a:p>
            <a:pPr lvl="1"/>
            <a:r>
              <a:rPr lang="en-US" smtClean="0"/>
              <a:t>Solaris 9 and later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15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One-to-one Model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16</a:t>
            </a:fld>
            <a:endParaRPr kumimoji="0" lang="en-US"/>
          </a:p>
        </p:txBody>
      </p:sp>
      <p:pic>
        <p:nvPicPr>
          <p:cNvPr id="47107" name="Picture 4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9988" y="2678113"/>
            <a:ext cx="11607800" cy="39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Many-to-Many Model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241428" y="2537930"/>
            <a:ext cx="11550650" cy="548847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Allows many user level threads to be mapped to many kernel threads</a:t>
            </a:r>
          </a:p>
          <a:p>
            <a:endParaRPr lang="en-US" dirty="0" smtClean="0"/>
          </a:p>
          <a:p>
            <a:r>
              <a:rPr lang="en-US" dirty="0" smtClean="0"/>
              <a:t>Allows the  operating system to create a sufficient number of kernel threads</a:t>
            </a:r>
          </a:p>
          <a:p>
            <a:endParaRPr lang="en-US" dirty="0" smtClean="0"/>
          </a:p>
          <a:p>
            <a:r>
              <a:rPr lang="en-US" dirty="0" smtClean="0"/>
              <a:t>Solaris prior to version 9</a:t>
            </a:r>
          </a:p>
          <a:p>
            <a:endParaRPr lang="en-US" dirty="0" smtClean="0"/>
          </a:p>
          <a:p>
            <a:r>
              <a:rPr lang="en-US" dirty="0" smtClean="0"/>
              <a:t>Windows NT/2000 with the </a:t>
            </a:r>
            <a:r>
              <a:rPr lang="en-US" i="1" dirty="0" smtClean="0"/>
              <a:t>Thread Fiber</a:t>
            </a:r>
            <a:r>
              <a:rPr lang="en-US" dirty="0" smtClean="0"/>
              <a:t> package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17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Many-to-Many Model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18</a:t>
            </a:fld>
            <a:endParaRPr kumimoji="0" lang="en-US"/>
          </a:p>
        </p:txBody>
      </p:sp>
      <p:pic>
        <p:nvPicPr>
          <p:cNvPr id="51203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0742" y="2911963"/>
            <a:ext cx="7729538" cy="587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Two-level Model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241427" y="2743200"/>
            <a:ext cx="11283950" cy="5673011"/>
          </a:xfrm>
        </p:spPr>
        <p:txBody>
          <a:bodyPr/>
          <a:lstStyle/>
          <a:p>
            <a:r>
              <a:rPr lang="en-US" dirty="0" smtClean="0"/>
              <a:t>Similar to M:M, except that it allows a user thread to be </a:t>
            </a:r>
            <a:r>
              <a:rPr lang="en-US" b="1" dirty="0" smtClean="0"/>
              <a:t>bound</a:t>
            </a:r>
            <a:r>
              <a:rPr lang="en-US" dirty="0" smtClean="0"/>
              <a:t> to kernel thread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IRIX</a:t>
            </a:r>
          </a:p>
          <a:p>
            <a:pPr lvl="1"/>
            <a:r>
              <a:rPr lang="en-US" dirty="0" smtClean="0"/>
              <a:t>HP-UX</a:t>
            </a:r>
          </a:p>
          <a:p>
            <a:pPr lvl="1"/>
            <a:r>
              <a:rPr lang="en-US" dirty="0" smtClean="0"/>
              <a:t>Tru64 UNIX</a:t>
            </a:r>
          </a:p>
          <a:p>
            <a:pPr lvl="1"/>
            <a:r>
              <a:rPr lang="en-US" dirty="0" smtClean="0"/>
              <a:t>Solaris 8 and earlier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19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6900" dirty="0" smtClean="0"/>
              <a:t>Topic 6</a:t>
            </a:r>
            <a:r>
              <a:rPr lang="en-US" sz="6900" baseline="30000" dirty="0" smtClean="0"/>
              <a:t>th</a:t>
            </a:r>
            <a:r>
              <a:rPr lang="en-US" sz="6900" dirty="0" smtClean="0"/>
              <a:t>: </a:t>
            </a:r>
            <a:r>
              <a:rPr lang="en-US" sz="7100" dirty="0" smtClean="0"/>
              <a:t>Threads</a:t>
            </a:r>
            <a:endParaRPr lang="en-US" sz="69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800100" y="4305301"/>
            <a:ext cx="11782425" cy="3219451"/>
          </a:xfrm>
        </p:spPr>
        <p:txBody>
          <a:bodyPr>
            <a:normAutofit/>
          </a:bodyPr>
          <a:lstStyle/>
          <a:p>
            <a:endParaRPr lang="en-US" sz="4600" dirty="0" smtClean="0">
              <a:solidFill>
                <a:schemeClr val="bg1"/>
              </a:solidFill>
            </a:endParaRPr>
          </a:p>
          <a:p>
            <a:endParaRPr lang="en-US" sz="4600" dirty="0" smtClean="0">
              <a:solidFill>
                <a:schemeClr val="bg1"/>
              </a:solidFill>
            </a:endParaRPr>
          </a:p>
          <a:p>
            <a:endParaRPr lang="en-US" sz="2600" dirty="0" smtClean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Two-level Model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20</a:t>
            </a:fld>
            <a:endParaRPr kumimoji="0" lang="en-US"/>
          </a:p>
        </p:txBody>
      </p:sp>
      <p:pic>
        <p:nvPicPr>
          <p:cNvPr id="55299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6966" y="2892491"/>
            <a:ext cx="8913812" cy="5617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Thread Libraries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1209677" y="2388638"/>
            <a:ext cx="11309351" cy="5915609"/>
          </a:xfrm>
        </p:spPr>
        <p:txBody>
          <a:bodyPr/>
          <a:lstStyle/>
          <a:p>
            <a:r>
              <a:rPr lang="en-US" dirty="0" smtClean="0"/>
              <a:t>Thread library provides programmer with API for creating and managing threads</a:t>
            </a:r>
          </a:p>
          <a:p>
            <a:endParaRPr lang="en-US" dirty="0" smtClean="0"/>
          </a:p>
          <a:p>
            <a:r>
              <a:rPr lang="en-US" dirty="0" smtClean="0"/>
              <a:t>Two primary ways of implementing</a:t>
            </a:r>
          </a:p>
          <a:p>
            <a:pPr lvl="1"/>
            <a:r>
              <a:rPr lang="en-US" dirty="0" smtClean="0"/>
              <a:t>Library entirely in user space</a:t>
            </a:r>
          </a:p>
          <a:p>
            <a:pPr lvl="1"/>
            <a:r>
              <a:rPr lang="en-US" dirty="0" smtClean="0"/>
              <a:t>Kernel-level library supported by the OS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21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Pthreads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209679" y="2407299"/>
            <a:ext cx="11339513" cy="556104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May be provided either as user-level or kernel-level</a:t>
            </a:r>
          </a:p>
          <a:p>
            <a:endParaRPr lang="en-US" dirty="0" smtClean="0"/>
          </a:p>
          <a:p>
            <a:r>
              <a:rPr lang="en-US" dirty="0" smtClean="0"/>
              <a:t>A POSIX standard (IEEE 1003.1c) API for thread creation and synchronization</a:t>
            </a:r>
          </a:p>
          <a:p>
            <a:endParaRPr lang="en-US" dirty="0" smtClean="0"/>
          </a:p>
          <a:p>
            <a:r>
              <a:rPr lang="en-US" dirty="0" smtClean="0"/>
              <a:t>API specifies behavior of the thread library, implementation is up to development of the library</a:t>
            </a:r>
          </a:p>
          <a:p>
            <a:endParaRPr lang="en-US" dirty="0" smtClean="0"/>
          </a:p>
          <a:p>
            <a:r>
              <a:rPr lang="en-US" dirty="0" smtClean="0"/>
              <a:t>Common in UNIX operating systems (Solaris, Linux, Mac OS X)</a:t>
            </a:r>
          </a:p>
          <a:p>
            <a:pPr>
              <a:buFont typeface="Monotype Sorts" charset="2"/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22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Threading Issues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603377" y="2687218"/>
            <a:ext cx="11026775" cy="5784980"/>
          </a:xfrm>
        </p:spPr>
        <p:txBody>
          <a:bodyPr/>
          <a:lstStyle/>
          <a:p>
            <a:r>
              <a:rPr lang="en-US" dirty="0" smtClean="0"/>
              <a:t>Semantics of </a:t>
            </a:r>
            <a:r>
              <a:rPr lang="en-US" b="1" dirty="0" smtClean="0"/>
              <a:t>fork()</a:t>
            </a:r>
            <a:r>
              <a:rPr lang="en-US" dirty="0" smtClean="0"/>
              <a:t> and </a:t>
            </a:r>
            <a:r>
              <a:rPr lang="en-US" b="1" dirty="0" smtClean="0"/>
              <a:t>exec()</a:t>
            </a:r>
            <a:r>
              <a:rPr lang="en-US" dirty="0" smtClean="0"/>
              <a:t> system calls</a:t>
            </a:r>
          </a:p>
          <a:p>
            <a:r>
              <a:rPr lang="en-US" dirty="0" smtClean="0"/>
              <a:t>Thread cancellation of target thread</a:t>
            </a:r>
            <a:endParaRPr lang="en-US" b="1" dirty="0" smtClean="0">
              <a:solidFill>
                <a:srgbClr val="3366FF"/>
              </a:solidFill>
            </a:endParaRPr>
          </a:p>
          <a:p>
            <a:pPr lvl="1"/>
            <a:r>
              <a:rPr lang="en-US" dirty="0" smtClean="0"/>
              <a:t>Asynchronous or deferred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Signal handling</a:t>
            </a:r>
          </a:p>
          <a:p>
            <a:pPr lvl="1"/>
            <a:r>
              <a:rPr lang="en-US" dirty="0" smtClean="0"/>
              <a:t>Synchronous and asynchronous</a:t>
            </a:r>
          </a:p>
          <a:p>
            <a:pPr lvl="1">
              <a:buFont typeface="Monotype Sorts" charset="2"/>
              <a:buNone/>
            </a:pPr>
            <a:endParaRPr lang="en-US" sz="11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23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428" y="369890"/>
            <a:ext cx="1140777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Thread Cancellation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1241428" y="1912940"/>
            <a:ext cx="11107739" cy="5908675"/>
          </a:xfrm>
        </p:spPr>
        <p:txBody>
          <a:bodyPr/>
          <a:lstStyle/>
          <a:p>
            <a:r>
              <a:rPr lang="en-US" smtClean="0"/>
              <a:t>Terminating a thread before it has finished</a:t>
            </a:r>
          </a:p>
          <a:p>
            <a:endParaRPr lang="en-US" smtClean="0"/>
          </a:p>
          <a:p>
            <a:r>
              <a:rPr lang="en-US" smtClean="0"/>
              <a:t>Two general approaches:</a:t>
            </a:r>
          </a:p>
          <a:p>
            <a:pPr lvl="1"/>
            <a:r>
              <a:rPr lang="en-US" b="1" smtClean="0"/>
              <a:t>Asynchronous cancellation</a:t>
            </a:r>
            <a:r>
              <a:rPr lang="en-US" smtClean="0"/>
              <a:t> terminates the target thread immediately.</a:t>
            </a:r>
          </a:p>
          <a:p>
            <a:pPr lvl="1"/>
            <a:r>
              <a:rPr lang="en-US" b="1" smtClean="0"/>
              <a:t>Deferred cancellation</a:t>
            </a:r>
            <a:r>
              <a:rPr lang="en-US" smtClean="0"/>
              <a:t> allows the target thread to periodically check if it should be cancelled.</a:t>
            </a:r>
          </a:p>
          <a:p>
            <a:pPr lvl="1">
              <a:buFont typeface="Monotype Sorts" charset="2"/>
              <a:buNone/>
            </a:pPr>
            <a:endParaRPr lang="en-US" smtClean="0"/>
          </a:p>
          <a:p>
            <a:pPr lvl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24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69890"/>
            <a:ext cx="112776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Signal Handling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241428" y="1862139"/>
            <a:ext cx="11441114" cy="6540500"/>
          </a:xfrm>
        </p:spPr>
        <p:txBody>
          <a:bodyPr>
            <a:normAutofit fontScale="92500" lnSpcReduction="10000"/>
          </a:bodyPr>
          <a:lstStyle/>
          <a:p>
            <a:pPr marL="542871" indent="-542871"/>
            <a:r>
              <a:rPr lang="en-US" dirty="0" smtClean="0"/>
              <a:t>Signals are used in UNIX systems to notify a process that a particular event has occurred.</a:t>
            </a:r>
          </a:p>
          <a:p>
            <a:pPr marL="542871" indent="-542871"/>
            <a:endParaRPr lang="en-US" sz="1100" dirty="0" smtClean="0"/>
          </a:p>
          <a:p>
            <a:pPr marL="542871" indent="-542871"/>
            <a:r>
              <a:rPr lang="en-US" dirty="0" smtClean="0"/>
              <a:t>A signal handler is used to process signals</a:t>
            </a:r>
          </a:p>
          <a:p>
            <a:pPr marL="1141299" lvl="1" indent="-488901">
              <a:buFont typeface="Webdings" charset="2"/>
              <a:buAutoNum type="arabicPeriod"/>
            </a:pPr>
            <a:r>
              <a:rPr lang="en-US" dirty="0" smtClean="0"/>
              <a:t>Signal is generated by particular event</a:t>
            </a:r>
          </a:p>
          <a:p>
            <a:pPr marL="1141299" lvl="1" indent="-488901">
              <a:buFont typeface="Webdings" charset="2"/>
              <a:buAutoNum type="arabicPeriod"/>
            </a:pPr>
            <a:r>
              <a:rPr lang="en-US" dirty="0" smtClean="0"/>
              <a:t>Signal is delivered to a process</a:t>
            </a:r>
          </a:p>
          <a:p>
            <a:pPr marL="1141299" lvl="1" indent="-488901">
              <a:buFont typeface="Webdings" charset="2"/>
              <a:buAutoNum type="arabicPeriod"/>
            </a:pPr>
            <a:r>
              <a:rPr lang="en-US" dirty="0" smtClean="0"/>
              <a:t>Signal is handled</a:t>
            </a:r>
          </a:p>
          <a:p>
            <a:pPr marL="1141299" lvl="1" indent="-488901">
              <a:buFont typeface="Webdings" charset="2"/>
              <a:buAutoNum type="arabicPeriod"/>
            </a:pPr>
            <a:endParaRPr lang="en-US" sz="1100" dirty="0" smtClean="0"/>
          </a:p>
          <a:p>
            <a:pPr marL="542871" indent="-542871"/>
            <a:r>
              <a:rPr lang="en-US" dirty="0" smtClean="0"/>
              <a:t>Options:</a:t>
            </a:r>
          </a:p>
          <a:p>
            <a:pPr marL="1141299" lvl="1" indent="-488901"/>
            <a:r>
              <a:rPr lang="en-US" dirty="0" smtClean="0"/>
              <a:t>Deliver the signal to the thread to which the signal applies</a:t>
            </a:r>
          </a:p>
          <a:p>
            <a:pPr marL="1141299" lvl="1" indent="-488901"/>
            <a:r>
              <a:rPr lang="en-US" dirty="0" smtClean="0"/>
              <a:t>Deliver the signal to every thread in the process</a:t>
            </a:r>
          </a:p>
          <a:p>
            <a:pPr marL="1141299" lvl="1" indent="-488901"/>
            <a:r>
              <a:rPr lang="en-US" dirty="0" smtClean="0"/>
              <a:t>Deliver the signal to certain threads in the process</a:t>
            </a:r>
          </a:p>
          <a:p>
            <a:pPr marL="1141299" lvl="1" indent="-488901"/>
            <a:r>
              <a:rPr lang="en-US" dirty="0" smtClean="0"/>
              <a:t>Assign a specific thread to receive all signals for the process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25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Thread Pools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2425960"/>
            <a:ext cx="11447463" cy="5952931"/>
          </a:xfrm>
        </p:spPr>
        <p:txBody>
          <a:bodyPr>
            <a:normAutofit/>
          </a:bodyPr>
          <a:lstStyle/>
          <a:p>
            <a:r>
              <a:rPr lang="en-US" dirty="0" smtClean="0"/>
              <a:t>Create a number of threads in a pool where they await work</a:t>
            </a:r>
          </a:p>
          <a:p>
            <a:endParaRPr lang="en-US" dirty="0" smtClean="0"/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Usually slightly faster to service a request with an existing thread than create a new thread</a:t>
            </a:r>
          </a:p>
          <a:p>
            <a:pPr lvl="1"/>
            <a:r>
              <a:rPr lang="en-US" dirty="0" smtClean="0"/>
              <a:t>Allows the number of threads in the application(s) to be bound to the size of the pool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26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Thread Specific Data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2743202"/>
            <a:ext cx="11580813" cy="5784980"/>
          </a:xfrm>
        </p:spPr>
        <p:txBody>
          <a:bodyPr/>
          <a:lstStyle/>
          <a:p>
            <a:r>
              <a:rPr lang="en-US" dirty="0" smtClean="0"/>
              <a:t>Allows each thread to have its own copy of data</a:t>
            </a:r>
          </a:p>
          <a:p>
            <a:endParaRPr lang="en-US" dirty="0" smtClean="0"/>
          </a:p>
          <a:p>
            <a:r>
              <a:rPr lang="en-US" dirty="0" smtClean="0"/>
              <a:t>Useful when you do not have control over the thread creation process (i.e., when using a thread pool)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27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Windows XP Threads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1241428" y="2463281"/>
            <a:ext cx="11463338" cy="632615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Implements the one-to-one mapping, kernel-level</a:t>
            </a:r>
          </a:p>
          <a:p>
            <a:endParaRPr lang="en-US" sz="1100" dirty="0" smtClean="0"/>
          </a:p>
          <a:p>
            <a:r>
              <a:rPr lang="en-US" dirty="0" smtClean="0"/>
              <a:t>Each thread contains</a:t>
            </a:r>
          </a:p>
          <a:p>
            <a:pPr lvl="1"/>
            <a:r>
              <a:rPr lang="en-US" dirty="0" smtClean="0"/>
              <a:t>A thread id</a:t>
            </a:r>
          </a:p>
          <a:p>
            <a:pPr lvl="1"/>
            <a:r>
              <a:rPr lang="en-US" dirty="0" smtClean="0"/>
              <a:t>Register set</a:t>
            </a:r>
          </a:p>
          <a:p>
            <a:pPr lvl="1"/>
            <a:r>
              <a:rPr lang="en-US" dirty="0" smtClean="0"/>
              <a:t>Separate user and kernel stacks</a:t>
            </a:r>
          </a:p>
          <a:p>
            <a:pPr lvl="1"/>
            <a:r>
              <a:rPr lang="en-US" dirty="0" smtClean="0"/>
              <a:t>Private data storage area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The register set, stacks, and private storage area are known as the context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of the threads</a:t>
            </a:r>
          </a:p>
          <a:p>
            <a:endParaRPr lang="en-US" sz="1100" dirty="0" smtClean="0"/>
          </a:p>
          <a:p>
            <a:r>
              <a:rPr lang="en-US" dirty="0" smtClean="0"/>
              <a:t>The primary data structures of a thread include:</a:t>
            </a:r>
          </a:p>
          <a:p>
            <a:pPr lvl="1"/>
            <a:r>
              <a:rPr lang="en-US" dirty="0" smtClean="0"/>
              <a:t>ETHREAD (executive thread block)</a:t>
            </a:r>
          </a:p>
          <a:p>
            <a:pPr lvl="1"/>
            <a:r>
              <a:rPr lang="en-US" dirty="0" smtClean="0"/>
              <a:t>KTHREAD (kernel thread block)</a:t>
            </a:r>
          </a:p>
          <a:p>
            <a:pPr lvl="1"/>
            <a:r>
              <a:rPr lang="en-US" dirty="0" smtClean="0"/>
              <a:t>TEB (thread environment block)</a:t>
            </a:r>
          </a:p>
          <a:p>
            <a:pPr>
              <a:buFont typeface="Monotype Sorts" charset="2"/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28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Summary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Multithreading Models</a:t>
            </a:r>
          </a:p>
          <a:p>
            <a:r>
              <a:rPr lang="en-US" dirty="0" smtClean="0"/>
              <a:t>Thread Libraries</a:t>
            </a:r>
          </a:p>
          <a:p>
            <a:r>
              <a:rPr lang="en-US" dirty="0" smtClean="0"/>
              <a:t>Threading Issues</a:t>
            </a:r>
          </a:p>
          <a:p>
            <a:r>
              <a:rPr lang="en-US" dirty="0" smtClean="0"/>
              <a:t>Operating System Examples</a:t>
            </a:r>
          </a:p>
          <a:p>
            <a:r>
              <a:rPr lang="en-US" dirty="0" smtClean="0"/>
              <a:t>Windows XP Threads</a:t>
            </a:r>
          </a:p>
          <a:p>
            <a:r>
              <a:rPr lang="en-US" dirty="0" smtClean="0"/>
              <a:t>Linux Threads</a:t>
            </a:r>
          </a:p>
          <a:p>
            <a:pPr>
              <a:buFont typeface="Monotype Sorts" charset="2"/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29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Multithreading Models</a:t>
            </a:r>
          </a:p>
          <a:p>
            <a:r>
              <a:rPr lang="en-US" dirty="0" smtClean="0"/>
              <a:t>Thread Libraries</a:t>
            </a:r>
          </a:p>
          <a:p>
            <a:r>
              <a:rPr lang="en-US" dirty="0" smtClean="0"/>
              <a:t>Threading Issues</a:t>
            </a:r>
          </a:p>
          <a:p>
            <a:r>
              <a:rPr lang="en-US" dirty="0" smtClean="0"/>
              <a:t>Operating System Examples</a:t>
            </a:r>
          </a:p>
          <a:p>
            <a:r>
              <a:rPr lang="en-US" dirty="0" smtClean="0"/>
              <a:t>Windows XP Threads</a:t>
            </a:r>
          </a:p>
          <a:p>
            <a:r>
              <a:rPr lang="en-US" dirty="0" smtClean="0"/>
              <a:t>Linux Threads</a:t>
            </a:r>
          </a:p>
          <a:p>
            <a:pPr>
              <a:buFont typeface="Monotype Sorts" charset="2"/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8294" y="1135001"/>
            <a:ext cx="11658600" cy="76835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/>
              <a:t>Topics To </a:t>
            </a:r>
            <a:r>
              <a:rPr lang="en-US" smtClean="0"/>
              <a:t>Be Next </a:t>
            </a:r>
            <a:r>
              <a:rPr lang="en-US" dirty="0" smtClean="0"/>
              <a:t>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28727" y="3117689"/>
            <a:ext cx="11004551" cy="5030787"/>
          </a:xfrm>
        </p:spPr>
        <p:txBody>
          <a:bodyPr/>
          <a:lstStyle/>
          <a:p>
            <a:r>
              <a:rPr lang="en-US" dirty="0" smtClean="0"/>
              <a:t>Basic Concepts</a:t>
            </a:r>
          </a:p>
          <a:p>
            <a:r>
              <a:rPr lang="en-US" dirty="0" smtClean="0"/>
              <a:t>Scheduling Criteria </a:t>
            </a:r>
          </a:p>
          <a:p>
            <a:r>
              <a:rPr lang="en-US" dirty="0" smtClean="0"/>
              <a:t>Scheduling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30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600" dirty="0" err="1" smtClean="0"/>
              <a:t>Silberschatz</a:t>
            </a:r>
            <a:r>
              <a:rPr lang="en-US" sz="46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4600" dirty="0" smtClean="0"/>
              <a:t> </a:t>
            </a:r>
            <a:r>
              <a:rPr lang="en-US" sz="4600" dirty="0" err="1" smtClean="0"/>
              <a:t>Dhamdhere</a:t>
            </a:r>
            <a:r>
              <a:rPr lang="en-US" sz="46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31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938785"/>
            <a:ext cx="12344400" cy="1356547"/>
          </a:xfrm>
        </p:spPr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209678" y="2575251"/>
            <a:ext cx="11453813" cy="510983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 introduce the notion of a thread — a fundamental unit of CPU utilization that forms the basis of multithreaded computer systems</a:t>
            </a:r>
          </a:p>
          <a:p>
            <a:endParaRPr lang="en-US" dirty="0" smtClean="0"/>
          </a:p>
          <a:p>
            <a:r>
              <a:rPr lang="en-US" dirty="0" smtClean="0"/>
              <a:t>To discuss the APIs for the threads, Win32, and Java thread libraries</a:t>
            </a:r>
          </a:p>
          <a:p>
            <a:endParaRPr lang="en-US" dirty="0" smtClean="0"/>
          </a:p>
          <a:p>
            <a:r>
              <a:rPr lang="en-US" dirty="0" smtClean="0"/>
              <a:t>To examine issues related to multithreaded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Threads run within application</a:t>
            </a:r>
          </a:p>
          <a:p>
            <a:r>
              <a:rPr lang="en-US" smtClean="0"/>
              <a:t>Multiple tasks with the application can be implemented by separate threads</a:t>
            </a:r>
          </a:p>
          <a:p>
            <a:pPr lvl="1"/>
            <a:r>
              <a:rPr lang="en-US" smtClean="0"/>
              <a:t>Update display</a:t>
            </a:r>
          </a:p>
          <a:p>
            <a:pPr lvl="1"/>
            <a:r>
              <a:rPr lang="en-US" smtClean="0"/>
              <a:t>Fetch data</a:t>
            </a:r>
          </a:p>
          <a:p>
            <a:pPr lvl="1"/>
            <a:r>
              <a:rPr lang="en-US" smtClean="0"/>
              <a:t>Spell checking</a:t>
            </a:r>
          </a:p>
          <a:p>
            <a:pPr lvl="1"/>
            <a:r>
              <a:rPr lang="en-US" smtClean="0"/>
              <a:t>Answer a network request</a:t>
            </a:r>
          </a:p>
          <a:p>
            <a:r>
              <a:rPr lang="en-US" smtClean="0"/>
              <a:t>Process creation is heavy-weight while thread creation is light-weight</a:t>
            </a:r>
          </a:p>
          <a:p>
            <a:r>
              <a:rPr lang="en-US" smtClean="0"/>
              <a:t>Can simplify code, increase efficiency</a:t>
            </a:r>
          </a:p>
          <a:p>
            <a:r>
              <a:rPr lang="en-US" smtClean="0"/>
              <a:t>Kernels are generally multithreaded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5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43013" y="369890"/>
            <a:ext cx="123444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Single and Multithreaded Processes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22531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3591" y="1798640"/>
            <a:ext cx="9901238" cy="582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815" y="611188"/>
            <a:ext cx="10426700" cy="4175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Benefits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Responsiveness</a:t>
            </a:r>
            <a:br>
              <a:rPr lang="en-US" b="1" smtClean="0"/>
            </a:br>
            <a:endParaRPr lang="en-US" b="1" smtClean="0"/>
          </a:p>
          <a:p>
            <a:r>
              <a:rPr lang="en-US" b="1" smtClean="0"/>
              <a:t>Resource Sharing</a:t>
            </a:r>
            <a:br>
              <a:rPr lang="en-US" b="1" smtClean="0"/>
            </a:br>
            <a:endParaRPr lang="en-US" b="1" smtClean="0"/>
          </a:p>
          <a:p>
            <a:r>
              <a:rPr lang="en-US" b="1" smtClean="0"/>
              <a:t>Economy</a:t>
            </a:r>
            <a:br>
              <a:rPr lang="en-US" b="1" smtClean="0"/>
            </a:br>
            <a:endParaRPr lang="en-US" b="1" smtClean="0"/>
          </a:p>
          <a:p>
            <a:r>
              <a:rPr lang="en-US" b="1" smtClean="0"/>
              <a:t>Scalability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7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519240" y="369890"/>
            <a:ext cx="11510963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Multicore Programming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209677" y="1644651"/>
            <a:ext cx="11585576" cy="6040439"/>
          </a:xfrm>
        </p:spPr>
        <p:txBody>
          <a:bodyPr/>
          <a:lstStyle/>
          <a:p>
            <a:r>
              <a:rPr lang="en-US" smtClean="0"/>
              <a:t>Multicore systems putting pressure on programmers, challenges include:</a:t>
            </a:r>
          </a:p>
          <a:p>
            <a:pPr lvl="1"/>
            <a:r>
              <a:rPr lang="en-US" b="1" smtClean="0"/>
              <a:t>Dividing activities</a:t>
            </a:r>
          </a:p>
          <a:p>
            <a:pPr lvl="1"/>
            <a:r>
              <a:rPr lang="en-US" b="1" smtClean="0"/>
              <a:t>Balance</a:t>
            </a:r>
          </a:p>
          <a:p>
            <a:pPr lvl="1"/>
            <a:r>
              <a:rPr lang="en-US" b="1" smtClean="0"/>
              <a:t>Data splitting</a:t>
            </a:r>
          </a:p>
          <a:p>
            <a:pPr lvl="1"/>
            <a:r>
              <a:rPr lang="en-US" b="1" smtClean="0"/>
              <a:t>Data dependency</a:t>
            </a:r>
          </a:p>
          <a:p>
            <a:pPr lvl="1"/>
            <a:r>
              <a:rPr lang="en-US" b="1" smtClean="0"/>
              <a:t>Testing and debugging</a:t>
            </a:r>
          </a:p>
          <a:p>
            <a:pPr lvl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8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328738" y="369890"/>
            <a:ext cx="123444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Multithreaded Server Architecture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9</a:t>
            </a:fld>
            <a:endParaRPr kumimoji="0" lang="en-US"/>
          </a:p>
        </p:txBody>
      </p:sp>
      <p:pic>
        <p:nvPicPr>
          <p:cNvPr id="28675" name="Picture 4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0538" y="2946400"/>
            <a:ext cx="10663238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1717</TotalTime>
  <Words>888</Words>
  <Application>Microsoft Office PowerPoint</Application>
  <PresentationFormat>Custom</PresentationFormat>
  <Paragraphs>261</Paragraphs>
  <Slides>31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Theme1</vt:lpstr>
      <vt:lpstr>   Operating System/ BTCS-2401    </vt:lpstr>
      <vt:lpstr>Topic 6th: Threads</vt:lpstr>
      <vt:lpstr>Topics To Be Covered</vt:lpstr>
      <vt:lpstr>Objectives</vt:lpstr>
      <vt:lpstr>Motivation</vt:lpstr>
      <vt:lpstr>Single and Multithreaded Processes</vt:lpstr>
      <vt:lpstr>Benefits</vt:lpstr>
      <vt:lpstr>Multicore Programming</vt:lpstr>
      <vt:lpstr>Multithreaded Server Architecture</vt:lpstr>
      <vt:lpstr>User Threads</vt:lpstr>
      <vt:lpstr>Kernel Threads</vt:lpstr>
      <vt:lpstr>Multithreading Models</vt:lpstr>
      <vt:lpstr>Many-to-One</vt:lpstr>
      <vt:lpstr>Many-to-One Model</vt:lpstr>
      <vt:lpstr>One-to-One</vt:lpstr>
      <vt:lpstr>One-to-one Model</vt:lpstr>
      <vt:lpstr>Many-to-Many Model</vt:lpstr>
      <vt:lpstr>Many-to-Many Model</vt:lpstr>
      <vt:lpstr>Two-level Model</vt:lpstr>
      <vt:lpstr>Two-level Model</vt:lpstr>
      <vt:lpstr>Thread Libraries</vt:lpstr>
      <vt:lpstr>Pthreads</vt:lpstr>
      <vt:lpstr>Threading Issues</vt:lpstr>
      <vt:lpstr>Thread Cancellation</vt:lpstr>
      <vt:lpstr>Signal Handling</vt:lpstr>
      <vt:lpstr>Thread Pools</vt:lpstr>
      <vt:lpstr>Thread Specific Data</vt:lpstr>
      <vt:lpstr>Windows XP Threads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5.01</dc:title>
  <dc:creator>Marilyn Turnamian</dc:creator>
  <cp:lastModifiedBy>Admin</cp:lastModifiedBy>
  <cp:revision>206</cp:revision>
  <cp:lastPrinted>2011-01-26T17:51:27Z</cp:lastPrinted>
  <dcterms:created xsi:type="dcterms:W3CDTF">2011-01-26T16:51:35Z</dcterms:created>
  <dcterms:modified xsi:type="dcterms:W3CDTF">2023-06-19T10:47:34Z</dcterms:modified>
</cp:coreProperties>
</file>