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F782F-142E-4836-A5D7-B69F623314DC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68609-78AD-4528-801C-4D014C8B7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E57881-A382-4012-AB63-6153498851B3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EC515-BC4F-4FA0-A63C-4FA297ECEB9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D92D3-CF7E-49F0-AC75-552D20F62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5692-2F07-43CC-BAA5-BE7E66387124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A List Apart – articles on practical issues and suggestions for working with CSS correctly</a:t>
            </a:r>
            <a:br>
              <a:rPr lang="en-US" sz="1200"/>
            </a:br>
            <a:r>
              <a:rPr lang="en-US" sz="1200"/>
              <a:t>	</a:t>
            </a:r>
            <a:r>
              <a:rPr lang="en-US" sz="1200">
                <a:latin typeface="Courier New" pitchFamily="49" charset="0"/>
              </a:rPr>
              <a:t>http://www.alistapart.com/topics/code/css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Example XHTML Pages, with and without the CSS Style Sheet:</a:t>
            </a:r>
            <a:br>
              <a:rPr lang="en-US" sz="1200"/>
            </a:br>
            <a:r>
              <a:rPr lang="en-US" sz="1200"/>
              <a:t>	</a:t>
            </a:r>
            <a:r>
              <a:rPr lang="en-US" sz="1200">
                <a:latin typeface="Courier New" pitchFamily="49" charset="0"/>
              </a:rPr>
              <a:t>http://techbriefings.stanford.edu/web_standards/example1.html</a:t>
            </a:r>
            <a:r>
              <a:rPr lang="en-US" sz="1200"/>
              <a:t>	</a:t>
            </a:r>
            <a:r>
              <a:rPr lang="en-US" sz="1200">
                <a:latin typeface="Courier New" pitchFamily="49" charset="0"/>
              </a:rPr>
              <a:t>http://techbriefings.stanford.edu/web_standards/example2.html</a:t>
            </a:r>
            <a:r>
              <a:rPr lang="en-US" sz="1200"/>
              <a:t> 	</a:t>
            </a:r>
            <a:r>
              <a:rPr lang="en-US" sz="1200">
                <a:latin typeface="Courier New" pitchFamily="49" charset="0"/>
              </a:rPr>
              <a:t>http://techbriefings.stanford.edu/web_standards/example.css</a:t>
            </a:r>
            <a:r>
              <a:rPr lang="en-US" sz="1200"/>
              <a:t> 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altLang="en-US" sz="1200"/>
              <a:t>The </a:t>
            </a:r>
            <a:r>
              <a:rPr lang="en-US" altLang="en-US" sz="1200" i="1"/>
              <a:t>CSS Zen Garden</a:t>
            </a:r>
            <a:r>
              <a:rPr lang="en-US" altLang="en-US" sz="1200"/>
              <a:t> shows some of the most advanced uses of CSS:  	</a:t>
            </a:r>
            <a:r>
              <a:rPr lang="en-US" altLang="en-US" sz="1200">
                <a:latin typeface="Courier New" pitchFamily="49" charset="0"/>
              </a:rPr>
              <a:t>http://www.csszengarden.com/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 i="1"/>
              <a:t>CSS in the real world: ajc.com's 'News Break':  	</a:t>
            </a:r>
            <a:r>
              <a:rPr lang="en-US" sz="1200">
                <a:latin typeface="Courier New" pitchFamily="49" charset="0"/>
              </a:rPr>
              <a:t>http://www.holovaty.com/blog/archive/2002/09/28/2340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Microsoft's CSS Information:  	</a:t>
            </a:r>
            <a:r>
              <a:rPr lang="en-US" sz="1200">
                <a:latin typeface="Courier New" pitchFamily="49" charset="0"/>
              </a:rPr>
              <a:t>http://msdn.microsoft.com/workshop/author/css/reference/attributes.asp</a:t>
            </a:r>
            <a:r>
              <a:rPr lang="en-US" sz="1200"/>
              <a:t> 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Microsoft's Style Sheet Demonstrations:  	</a:t>
            </a:r>
            <a:r>
              <a:rPr lang="en-US" sz="1200">
                <a:latin typeface="Courier New" pitchFamily="49" charset="0"/>
              </a:rPr>
              <a:t>http://www.microsoft.com/typography/css/gallery/extract1.htm</a:t>
            </a:r>
            <a:r>
              <a:rPr lang="en-US" sz="1200"/>
              <a:t> 	</a:t>
            </a:r>
            <a:r>
              <a:rPr lang="en-US" sz="1200">
                <a:latin typeface="Courier New" pitchFamily="49" charset="0"/>
              </a:rPr>
              <a:t>http://www.microsoft.com/typography/css/gallery/slide1.htm</a:t>
            </a:r>
            <a:r>
              <a:rPr lang="en-US" sz="1200"/>
              <a:t> 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W3C Style Examples</a:t>
            </a:r>
            <a:br>
              <a:rPr lang="en-US" sz="1200"/>
            </a:br>
            <a:r>
              <a:rPr lang="en-US" sz="1200"/>
              <a:t>	</a:t>
            </a:r>
            <a:r>
              <a:rPr lang="en-US" sz="1200">
                <a:latin typeface="Courier New" pitchFamily="49" charset="0"/>
              </a:rPr>
              <a:t>http://www.w3.org/Style/Examples/007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W3C CSS 2.1 Specifications:</a:t>
            </a:r>
            <a:br>
              <a:rPr lang="en-US" sz="1200"/>
            </a:br>
            <a:r>
              <a:rPr lang="en-US" sz="1200"/>
              <a:t>	</a:t>
            </a:r>
            <a:r>
              <a:rPr lang="en-US" sz="1200">
                <a:latin typeface="Courier New" pitchFamily="49" charset="0"/>
              </a:rPr>
              <a:t>http://www.w3.org/TR/CSS21/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W3Schools CSS Tutorial:</a:t>
            </a:r>
            <a:r>
              <a:rPr lang="en-US" sz="1200">
                <a:latin typeface="Courier New" pitchFamily="49" charset="0"/>
              </a:rPr>
              <a:t/>
            </a:r>
            <a:br>
              <a:rPr lang="en-US" sz="1200">
                <a:latin typeface="Courier New" pitchFamily="49" charset="0"/>
              </a:rPr>
            </a:br>
            <a:r>
              <a:rPr lang="en-US" sz="1200">
                <a:latin typeface="Courier New" pitchFamily="49" charset="0"/>
              </a:rPr>
              <a:t>	http://www.w3schools.com/css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W3Schools CSS Reference:</a:t>
            </a:r>
            <a:br>
              <a:rPr lang="en-US" sz="1200"/>
            </a:br>
            <a:r>
              <a:rPr lang="en-US" sz="1200">
                <a:latin typeface="Courier New" pitchFamily="49" charset="0"/>
              </a:rPr>
              <a:t>	http://www.w3schools.com/css/css_reference.asp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Webmonkey’s Cascading Style Sheet Guide:  	</a:t>
            </a:r>
            <a:br>
              <a:rPr lang="en-US" sz="1200"/>
            </a:br>
            <a:r>
              <a:rPr lang="en-US" sz="1200"/>
              <a:t>	</a:t>
            </a:r>
            <a:r>
              <a:rPr lang="en-US" sz="1200">
                <a:latin typeface="Courier New" pitchFamily="49" charset="0"/>
              </a:rPr>
              <a:t>http://www.webmonkey.com/reference/stylesheet_guide</a:t>
            </a:r>
            <a:r>
              <a:rPr lang="en-US" sz="1200"/>
              <a:t>/</a:t>
            </a:r>
          </a:p>
          <a:p>
            <a:pPr>
              <a:lnSpc>
                <a:spcPct val="80000"/>
              </a:lnSpc>
              <a:spcBef>
                <a:spcPct val="15000"/>
              </a:spcBef>
              <a:spcAft>
                <a:spcPct val="20000"/>
              </a:spcAft>
            </a:pPr>
            <a:r>
              <a:rPr lang="en-US" sz="1200"/>
              <a:t>Brian Wilson’s Cascading Style Sheet Reference Guide:  	</a:t>
            </a:r>
            <a:r>
              <a:rPr lang="en-US" sz="1200">
                <a:latin typeface="Courier New" pitchFamily="49" charset="0"/>
              </a:rPr>
              <a:t>http://www.blooberry.com/indexdot/css/index.html</a:t>
            </a:r>
            <a:r>
              <a:rPr lang="en-US" sz="1200"/>
              <a:t> 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4E51-53EE-42BA-B1A9-A0982482807A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Cascading Style Sheets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A9B9A87-E450-4ED9-A292-C27EAC15801A}" type="slidenum">
              <a:rPr lang="en-US"/>
              <a:pPr/>
              <a:t>2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Classes and IDs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HTML has two attributes that make CSS even more useful: </a:t>
            </a:r>
            <a:r>
              <a:rPr lang="en-US" sz="1600" i="1"/>
              <a:t>class</a:t>
            </a:r>
            <a:r>
              <a:rPr lang="en-US" sz="1600"/>
              <a:t> and </a:t>
            </a:r>
            <a:r>
              <a:rPr lang="en-US" sz="1600" i="1"/>
              <a:t>ID</a:t>
            </a:r>
            <a:r>
              <a:rPr lang="en-US" sz="1600"/>
              <a:t>.  They make it easy to apply style to just about any tag.</a:t>
            </a:r>
          </a:p>
          <a:p>
            <a:pPr>
              <a:lnSpc>
                <a:spcPct val="80000"/>
              </a:lnSpc>
            </a:pPr>
            <a:r>
              <a:rPr lang="en-US" sz="1600"/>
              <a:t>Classes can describe a generic style that can be applied to any HTML element, or can be created for specific elements. </a:t>
            </a:r>
          </a:p>
          <a:p>
            <a:pPr>
              <a:lnSpc>
                <a:spcPct val="80000"/>
              </a:lnSpc>
            </a:pPr>
            <a:r>
              <a:rPr lang="en-US" sz="1600"/>
              <a:t>When defining a style for elements with a particular class attribute in the Style Sheet, declare a rule using a dot (.) followed by the class name.  To limit the style to a particular element with that class attribute, use a selector combining the tag name with a dot followed immediately by the class name.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The following rule would apply to any element with the attribute </a:t>
            </a:r>
            <a:r>
              <a:rPr lang="en-US" sz="1200" b="1"/>
              <a:t>class=“shade"</a:t>
            </a:r>
          </a:p>
          <a:p>
            <a:pPr lvl="1">
              <a:lnSpc>
                <a:spcPct val="80000"/>
              </a:lnSpc>
              <a:buFont typeface="Times" charset="0"/>
              <a:buNone/>
            </a:pPr>
            <a:r>
              <a:rPr lang="en-US" sz="1200"/>
              <a:t>	  </a:t>
            </a:r>
            <a:r>
              <a:rPr lang="en-US" sz="1000">
                <a:solidFill>
                  <a:srgbClr val="9A0B09"/>
                </a:solidFill>
                <a:latin typeface="Courier New" pitchFamily="49" charset="0"/>
              </a:rPr>
              <a:t>.shade { background: yellow; }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The following rule would apply only to paragraph tags with the class </a:t>
            </a:r>
            <a:r>
              <a:rPr lang="en-US" sz="1200" b="1"/>
              <a:t>shade</a:t>
            </a:r>
            <a:r>
              <a:rPr lang="en-US" sz="1200"/>
              <a:t> (</a:t>
            </a:r>
            <a:r>
              <a:rPr lang="en-US" sz="1000">
                <a:latin typeface="Courier New" pitchFamily="49" charset="0"/>
              </a:rPr>
              <a:t>&lt;p class="shade"&gt;</a:t>
            </a:r>
            <a:r>
              <a:rPr lang="en-US" sz="1200"/>
              <a:t>)</a:t>
            </a:r>
          </a:p>
          <a:p>
            <a:pPr lvl="1">
              <a:lnSpc>
                <a:spcPct val="80000"/>
              </a:lnSpc>
              <a:buFont typeface="Times" charset="0"/>
              <a:buNone/>
            </a:pPr>
            <a:r>
              <a:rPr lang="en-US" sz="1200"/>
              <a:t>	  </a:t>
            </a:r>
            <a:r>
              <a:rPr lang="en-US" sz="1000">
                <a:solidFill>
                  <a:srgbClr val="9A0B09"/>
                </a:solidFill>
                <a:latin typeface="Courier New" pitchFamily="49" charset="0"/>
              </a:rPr>
              <a:t>p.shade { background: red; }</a:t>
            </a:r>
            <a:endParaRPr lang="en-US" sz="1200">
              <a:solidFill>
                <a:srgbClr val="9A0B0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/>
              <a:t>IDs are similar to classes, but IDs are unique – they can only be used with one instance of an element within a document.  </a:t>
            </a:r>
          </a:p>
          <a:p>
            <a:pPr>
              <a:lnSpc>
                <a:spcPct val="80000"/>
              </a:lnSpc>
            </a:pPr>
            <a:r>
              <a:rPr lang="en-US" sz="1600"/>
              <a:t>When defining a CSS rule using an ID-based selector, use a number/pound/hash sign (</a:t>
            </a:r>
            <a:r>
              <a:rPr lang="en-US" sz="1600">
                <a:latin typeface="Courier New" pitchFamily="49" charset="0"/>
              </a:rPr>
              <a:t>#</a:t>
            </a:r>
            <a:r>
              <a:rPr lang="en-US" sz="1600"/>
              <a:t>) followed by the style name.  To limit the style to a particular element with that id attribute, use a selector combining the tag name with a # and then the id name.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The following rule would apply to any element with the attribute </a:t>
            </a:r>
            <a:r>
              <a:rPr lang="en-US" sz="1200" b="1"/>
              <a:t>id="intro"</a:t>
            </a:r>
          </a:p>
          <a:p>
            <a:pPr lvl="1">
              <a:lnSpc>
                <a:spcPct val="80000"/>
              </a:lnSpc>
              <a:buFont typeface="Times" charset="0"/>
              <a:buNone/>
            </a:pPr>
            <a:r>
              <a:rPr lang="en-US" sz="1000">
                <a:latin typeface="Courier New" pitchFamily="49" charset="0"/>
              </a:rPr>
              <a:t>	  </a:t>
            </a:r>
            <a:r>
              <a:rPr lang="en-US" sz="1000">
                <a:solidFill>
                  <a:srgbClr val="9A0B09"/>
                </a:solidFill>
                <a:latin typeface="Courier New" pitchFamily="49" charset="0"/>
              </a:rPr>
              <a:t>#intro { font-size: 2em; }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The following rule would apply only to heading 1 tags with the id </a:t>
            </a:r>
            <a:r>
              <a:rPr lang="en-US" sz="1200" b="1"/>
              <a:t>intro</a:t>
            </a:r>
            <a:r>
              <a:rPr lang="en-US" sz="1200"/>
              <a:t> (</a:t>
            </a:r>
            <a:r>
              <a:rPr lang="en-US" sz="1000">
                <a:latin typeface="Courier New" pitchFamily="49" charset="0"/>
              </a:rPr>
              <a:t>&lt;h1 id="intro"&gt;</a:t>
            </a:r>
            <a:r>
              <a:rPr lang="en-US" sz="1200"/>
              <a:t>)</a:t>
            </a:r>
          </a:p>
          <a:p>
            <a:pPr lvl="1">
              <a:lnSpc>
                <a:spcPct val="80000"/>
              </a:lnSpc>
              <a:buFont typeface="Times" charset="0"/>
              <a:buNone/>
            </a:pPr>
            <a:r>
              <a:rPr lang="en-US" sz="1200"/>
              <a:t>	  </a:t>
            </a:r>
            <a:r>
              <a:rPr lang="en-US" sz="1000">
                <a:solidFill>
                  <a:srgbClr val="9A0B09"/>
                </a:solidFill>
                <a:latin typeface="Courier New" pitchFamily="49" charset="0"/>
              </a:rPr>
              <a:t>h1#intro { color: green; }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EC654-EA9B-4646-A60D-9648B700AE1E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Using Cascading Style Sheets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0B6DEE3-E14C-4910-A9A9-4C7154B0BE05}" type="slidenum">
              <a:rPr lang="en-US"/>
              <a:pPr/>
              <a:t>3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Class example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Here’s an example of a web page with an internal CSS style with a class called “highlight”: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4724400" cy="312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91175" y="3643313"/>
            <a:ext cx="2819400" cy="1195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</p:pic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E27D-5262-41A1-B076-08BD2922EF03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Using Cascading Style Sheets</a:t>
            </a:r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9A8ABD31-D161-415B-A9AB-4401D84CE372}" type="slidenum">
              <a:rPr lang="en-US"/>
              <a:pPr/>
              <a:t>4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 algn="l"/>
            <a:r>
              <a:rPr lang="en-US" sz="4000" dirty="0"/>
              <a:t>Inline vs. Block Display (HTML)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All HTML elements (tags) are assigned a display property value of either inline or block.</a:t>
            </a:r>
          </a:p>
          <a:p>
            <a:r>
              <a:rPr lang="en-US" dirty="0"/>
              <a:t>Inline elements display in browsers horizontally.</a:t>
            </a:r>
          </a:p>
          <a:p>
            <a:pPr lvl="1">
              <a:buFont typeface="Times" charset="0"/>
              <a:buNone/>
            </a:pPr>
            <a:r>
              <a:rPr lang="en-US" sz="1400" dirty="0">
                <a:solidFill>
                  <a:srgbClr val="9A0B09"/>
                </a:solidFill>
                <a:latin typeface="Courier New" pitchFamily="49" charset="0"/>
              </a:rPr>
              <a:t>[INLINE ELEMENT 1]   [INLINE ELEMENT 2]   [INLINE ELEMENT 3]</a:t>
            </a:r>
          </a:p>
          <a:p>
            <a:r>
              <a:rPr lang="en-US" dirty="0"/>
              <a:t>Block elements display in browsers vertically (stacked one on top of the other).</a:t>
            </a:r>
          </a:p>
          <a:p>
            <a:pPr lvl="1">
              <a:buFont typeface="Times" charset="0"/>
              <a:buNone/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>
                <a:solidFill>
                  <a:srgbClr val="9A0B09"/>
                </a:solidFill>
                <a:latin typeface="Courier New" pitchFamily="49" charset="0"/>
              </a:rPr>
              <a:t>[BLOCK ELEMENT 1]</a:t>
            </a:r>
            <a:br>
              <a:rPr lang="en-US" sz="1400" dirty="0">
                <a:solidFill>
                  <a:srgbClr val="9A0B09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9A0B09"/>
                </a:solidFill>
                <a:latin typeface="Courier New" pitchFamily="49" charset="0"/>
              </a:rPr>
              <a:t>[BLOCK ELEMENT 2]</a:t>
            </a:r>
            <a:br>
              <a:rPr lang="en-US" sz="1400" dirty="0">
                <a:solidFill>
                  <a:srgbClr val="9A0B09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9A0B09"/>
                </a:solidFill>
                <a:latin typeface="Courier New" pitchFamily="49" charset="0"/>
              </a:rPr>
              <a:t>[BLOCK ELEMENT 3]</a:t>
            </a:r>
            <a:endParaRPr lang="en-US" sz="1000" dirty="0">
              <a:solidFill>
                <a:srgbClr val="9A0B09"/>
              </a:solidFill>
              <a:latin typeface="Courier New" pitchFamily="49" charset="0"/>
            </a:endParaRPr>
          </a:p>
          <a:p>
            <a:r>
              <a:rPr lang="en-US" dirty="0"/>
              <a:t>Examples of inline elements:</a:t>
            </a:r>
          </a:p>
          <a:p>
            <a:pPr lvl="1">
              <a:buFont typeface="Times" charset="0"/>
              <a:buNone/>
            </a:pPr>
            <a:r>
              <a:rPr lang="en-US" dirty="0">
                <a:latin typeface="Courier New" pitchFamily="49" charset="0"/>
              </a:rPr>
              <a:t>&lt;a&gt;  &lt;</a:t>
            </a:r>
            <a:r>
              <a:rPr lang="en-US" dirty="0" err="1">
                <a:latin typeface="Courier New" pitchFamily="49" charset="0"/>
              </a:rPr>
              <a:t>img</a:t>
            </a:r>
            <a:r>
              <a:rPr lang="en-US" dirty="0">
                <a:latin typeface="Courier New" pitchFamily="49" charset="0"/>
              </a:rPr>
              <a:t>&gt;  &lt;strong&gt; &lt;</a:t>
            </a:r>
            <a:r>
              <a:rPr lang="en-US" dirty="0" err="1">
                <a:latin typeface="Courier New" pitchFamily="49" charset="0"/>
              </a:rPr>
              <a:t>em</a:t>
            </a:r>
            <a:r>
              <a:rPr lang="en-US" dirty="0">
                <a:latin typeface="Courier New" pitchFamily="49" charset="0"/>
              </a:rPr>
              <a:t>&gt;  &lt;span&gt;</a:t>
            </a:r>
          </a:p>
          <a:p>
            <a:r>
              <a:rPr lang="en-US" dirty="0"/>
              <a:t>Examples of block elements:</a:t>
            </a:r>
          </a:p>
          <a:p>
            <a:pPr lvl="1">
              <a:buFont typeface="Times" charset="0"/>
              <a:buNone/>
            </a:pPr>
            <a:r>
              <a:rPr lang="en-US" dirty="0">
                <a:latin typeface="Courier New" pitchFamily="49" charset="0"/>
              </a:rPr>
              <a:t>&lt;p&gt;  &lt;h1-h6&gt;  &lt;div&gt;  &lt;hr&gt;  &lt;table&gt;  &lt;</a:t>
            </a:r>
            <a:r>
              <a:rPr lang="en-US" dirty="0" err="1">
                <a:latin typeface="Courier New" pitchFamily="49" charset="0"/>
              </a:rPr>
              <a:t>ul</a:t>
            </a:r>
            <a:r>
              <a:rPr lang="en-US" dirty="0">
                <a:latin typeface="Courier New" pitchFamily="49" charset="0"/>
              </a:rPr>
              <a:t>&gt;  &lt;</a:t>
            </a:r>
            <a:r>
              <a:rPr lang="en-US" dirty="0" err="1">
                <a:latin typeface="Courier New" pitchFamily="49" charset="0"/>
              </a:rPr>
              <a:t>ol</a:t>
            </a:r>
            <a:r>
              <a:rPr lang="en-US" dirty="0">
                <a:latin typeface="Courier New" pitchFamily="49" charset="0"/>
              </a:rPr>
              <a:t>&gt;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4DF8-D7F5-4963-9013-A1C9B8702E08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l"/>
            <a:r>
              <a:rPr lang="en-US" dirty="0"/>
              <a:t>Inline vs. Block Display (CSS)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lnSpcReduction="10000"/>
          </a:bodyPr>
          <a:lstStyle/>
          <a:p>
            <a:r>
              <a:rPr lang="en-US"/>
              <a:t>Using CSS, you can change this inherent display property:</a:t>
            </a:r>
          </a:p>
          <a:p>
            <a:pPr lvl="1"/>
            <a:r>
              <a:rPr lang="en-US"/>
              <a:t>To force a block display, use the declaration </a:t>
            </a:r>
            <a:r>
              <a:rPr lang="en-US">
                <a:solidFill>
                  <a:srgbClr val="9A0B09"/>
                </a:solidFill>
                <a:latin typeface="Courier New" pitchFamily="49" charset="0"/>
              </a:rPr>
              <a:t>display: block;</a:t>
            </a:r>
          </a:p>
          <a:p>
            <a:pPr lvl="1"/>
            <a:r>
              <a:rPr lang="en-US"/>
              <a:t>To force an inline display, use the declaration </a:t>
            </a:r>
            <a:r>
              <a:rPr lang="en-US">
                <a:solidFill>
                  <a:srgbClr val="9A0B09"/>
                </a:solidFill>
                <a:latin typeface="Courier New" pitchFamily="49" charset="0"/>
              </a:rPr>
              <a:t>display: inline;</a:t>
            </a:r>
          </a:p>
          <a:p>
            <a:pPr lvl="1"/>
            <a:r>
              <a:rPr lang="en-US"/>
              <a:t>To force a list, use the declaration </a:t>
            </a:r>
            <a:r>
              <a:rPr lang="en-US">
                <a:solidFill>
                  <a:srgbClr val="9A0B09"/>
                </a:solidFill>
                <a:latin typeface="Courier New" pitchFamily="49" charset="0"/>
              </a:rPr>
              <a:t>display: list-item;</a:t>
            </a:r>
          </a:p>
          <a:p>
            <a:pPr lvl="1"/>
            <a:r>
              <a:rPr lang="en-US"/>
              <a:t>To hide elements matching the selector, use the declaration </a:t>
            </a:r>
            <a:r>
              <a:rPr lang="en-US">
                <a:solidFill>
                  <a:srgbClr val="9A0B09"/>
                </a:solidFill>
                <a:latin typeface="Courier New" pitchFamily="49" charset="0"/>
              </a:rPr>
              <a:t>display: none;</a:t>
            </a:r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646AF-B66B-4703-B0E5-E296DC70545A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l"/>
            <a:r>
              <a:rPr lang="en-US" dirty="0"/>
              <a:t>Example –  display: block;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Normally, &lt;a&gt; tags display inline.</a:t>
            </a:r>
          </a:p>
          <a:p>
            <a:endParaRPr lang="en-US"/>
          </a:p>
          <a:p>
            <a:endParaRPr lang="en-US"/>
          </a:p>
          <a:p>
            <a:endParaRPr lang="en-US" sz="1000"/>
          </a:p>
          <a:p>
            <a:r>
              <a:rPr lang="en-US"/>
              <a:t>But, if you add the style </a:t>
            </a:r>
            <a:r>
              <a:rPr lang="en-US">
                <a:solidFill>
                  <a:srgbClr val="9A0B09"/>
                </a:solidFill>
                <a:latin typeface="Courier New" pitchFamily="49" charset="0"/>
              </a:rPr>
              <a:t>a {display: block;}</a:t>
            </a:r>
            <a:r>
              <a:rPr lang="en-US"/>
              <a:t>, they will display as a vertical navigation menu: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6362700" cy="4572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09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3825" y="2686050"/>
            <a:ext cx="1276350" cy="2857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2050" y="3886200"/>
            <a:ext cx="6381750" cy="1371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09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5353050"/>
            <a:ext cx="552450" cy="6667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0904" name="AutoShape 8"/>
          <p:cNvSpPr>
            <a:spLocks noChangeArrowheads="1"/>
          </p:cNvSpPr>
          <p:nvPr/>
        </p:nvSpPr>
        <p:spPr bwMode="auto">
          <a:xfrm rot="5400000">
            <a:off x="3475831" y="2545557"/>
            <a:ext cx="441325" cy="379412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AutoShape 9"/>
          <p:cNvSpPr>
            <a:spLocks noChangeArrowheads="1"/>
          </p:cNvSpPr>
          <p:nvPr/>
        </p:nvSpPr>
        <p:spPr bwMode="auto">
          <a:xfrm rot="5400000">
            <a:off x="3474244" y="5457031"/>
            <a:ext cx="441325" cy="37941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A7979-5932-4CFA-B99A-16E6D535313F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l"/>
            <a:r>
              <a:rPr lang="en-US" dirty="0"/>
              <a:t>Example – display: inline;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lnSpcReduction="10000"/>
          </a:bodyPr>
          <a:lstStyle/>
          <a:p>
            <a:r>
              <a:rPr lang="en-US"/>
              <a:t>Normally, the heading tags display in block format:</a:t>
            </a:r>
          </a:p>
          <a:p>
            <a:endParaRPr lang="en-US"/>
          </a:p>
          <a:p>
            <a:endParaRPr lang="en-US"/>
          </a:p>
          <a:p>
            <a:endParaRPr lang="en-US" sz="1000"/>
          </a:p>
          <a:p>
            <a:endParaRPr lang="en-US"/>
          </a:p>
          <a:p>
            <a:endParaRPr lang="en-US"/>
          </a:p>
          <a:p>
            <a:r>
              <a:rPr lang="en-US"/>
              <a:t>But, to have them display inline, add the style </a:t>
            </a:r>
            <a:br>
              <a:rPr lang="en-US"/>
            </a:br>
            <a:r>
              <a:rPr lang="en-US">
                <a:solidFill>
                  <a:srgbClr val="9A0B09"/>
                </a:solidFill>
                <a:latin typeface="Courier New" pitchFamily="49" charset="0"/>
              </a:rPr>
              <a:t>h1,h2,h3 {display: inline;}</a:t>
            </a:r>
            <a:r>
              <a:rPr lang="en-US"/>
              <a:t>: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 rot="5400000">
            <a:off x="3475831" y="2545557"/>
            <a:ext cx="441325" cy="379412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193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2725" y="1981200"/>
            <a:ext cx="3638550" cy="4572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1931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9075" y="2562225"/>
            <a:ext cx="1381125" cy="11715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1932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4733925"/>
            <a:ext cx="3619500" cy="13620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81933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6525" y="5181600"/>
            <a:ext cx="3133725" cy="3429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1934" name="AutoShape 14"/>
          <p:cNvSpPr>
            <a:spLocks noChangeArrowheads="1"/>
          </p:cNvSpPr>
          <p:nvPr/>
        </p:nvSpPr>
        <p:spPr bwMode="auto">
          <a:xfrm>
            <a:off x="4724400" y="5257800"/>
            <a:ext cx="381000" cy="188913"/>
          </a:xfrm>
          <a:prstGeom prst="rightArrow">
            <a:avLst>
              <a:gd name="adj1" fmla="val 50000"/>
              <a:gd name="adj2" fmla="val 5042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4E3A0-2B6B-4D44-8200-BEF7145F36FA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Span and Div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There are two tags that are particularly useful when using CSS: </a:t>
            </a:r>
            <a:r>
              <a:rPr lang="en-US">
                <a:latin typeface="Courier New" pitchFamily="49" charset="0"/>
              </a:rPr>
              <a:t>&lt;span&gt;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&lt;div&gt;</a:t>
            </a:r>
            <a:r>
              <a:rPr lang="en-US"/>
              <a:t>.  They are both container tags that have minimal formatting associated with them.   </a:t>
            </a:r>
          </a:p>
          <a:p>
            <a:r>
              <a:rPr lang="en-US"/>
              <a:t>The </a:t>
            </a:r>
            <a:r>
              <a:rPr lang="en-US">
                <a:latin typeface="Courier New" pitchFamily="49" charset="0"/>
              </a:rPr>
              <a:t>&lt;span&gt;</a:t>
            </a:r>
            <a:r>
              <a:rPr lang="en-US"/>
              <a:t> tag is an inline element that simply holds text without doing anything special to it. </a:t>
            </a:r>
          </a:p>
          <a:p>
            <a:r>
              <a:rPr lang="en-US"/>
              <a:t>The </a:t>
            </a:r>
            <a:r>
              <a:rPr lang="en-US">
                <a:latin typeface="Courier New" pitchFamily="49" charset="0"/>
              </a:rPr>
              <a:t>&lt;div&gt;</a:t>
            </a:r>
            <a:r>
              <a:rPr lang="en-US"/>
              <a:t> tag is a block element and causes the text it encloses to start on a new line.  </a:t>
            </a:r>
          </a:p>
          <a:p>
            <a:r>
              <a:rPr lang="en-US"/>
              <a:t>Using </a:t>
            </a:r>
            <a:r>
              <a:rPr lang="en-US">
                <a:latin typeface="Courier New" pitchFamily="49" charset="0"/>
              </a:rPr>
              <a:t>&lt;span&gt;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&lt;div&gt;</a:t>
            </a:r>
            <a:r>
              <a:rPr lang="en-US"/>
              <a:t> tags in conjunction with classes and IDs allows for great flexibility in creating pages.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306F-30F9-4693-95AD-EE4EF7394C4D}" type="datetime1">
              <a:rPr lang="en-US"/>
              <a:pPr/>
              <a:t>6/20/2023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 algn="l"/>
            <a:r>
              <a:rPr lang="en-US" sz="3200" dirty="0"/>
              <a:t>Example using SPAN, DIV, Class, and ID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Here’s an example of a web page using a class, an id, and the span and div tags:</a:t>
            </a:r>
          </a:p>
        </p:txBody>
      </p:sp>
      <p:pic>
        <p:nvPicPr>
          <p:cNvPr id="43012" name="Picture 4" descr="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286125"/>
            <a:ext cx="1590675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819400"/>
            <a:ext cx="4113802" cy="328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568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Web Development/BTCS-2410</vt:lpstr>
      <vt:lpstr>Classes and IDs</vt:lpstr>
      <vt:lpstr>Class example</vt:lpstr>
      <vt:lpstr>Inline vs. Block Display (HTML)</vt:lpstr>
      <vt:lpstr>Inline vs. Block Display (CSS)</vt:lpstr>
      <vt:lpstr>Example –  display: block;</vt:lpstr>
      <vt:lpstr>Example – display: inline;</vt:lpstr>
      <vt:lpstr>Span and Div</vt:lpstr>
      <vt:lpstr>Example using SPAN, DIV, Class, and ID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2023-06-20T06:19:54Z</dcterms:created>
  <dcterms:modified xsi:type="dcterms:W3CDTF">2023-06-20T07:57:30Z</dcterms:modified>
</cp:coreProperties>
</file>