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ECDBA-B8B5-471C-8F81-9C32D9B1F2F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E0D2B-F5AB-4568-BE1D-E0A91734C4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ECDBA-B8B5-471C-8F81-9C32D9B1F2F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E0D2B-F5AB-4568-BE1D-E0A91734C4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ECDBA-B8B5-471C-8F81-9C32D9B1F2F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E0D2B-F5AB-4568-BE1D-E0A91734C4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ECDBA-B8B5-471C-8F81-9C32D9B1F2F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E0D2B-F5AB-4568-BE1D-E0A91734C4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ECDBA-B8B5-471C-8F81-9C32D9B1F2F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E0D2B-F5AB-4568-BE1D-E0A91734C4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ECDBA-B8B5-471C-8F81-9C32D9B1F2F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E0D2B-F5AB-4568-BE1D-E0A91734C4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ECDBA-B8B5-471C-8F81-9C32D9B1F2F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E0D2B-F5AB-4568-BE1D-E0A91734C4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ECDBA-B8B5-471C-8F81-9C32D9B1F2F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E0D2B-F5AB-4568-BE1D-E0A91734C4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ECDBA-B8B5-471C-8F81-9C32D9B1F2F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E0D2B-F5AB-4568-BE1D-E0A91734C4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ECDBA-B8B5-471C-8F81-9C32D9B1F2F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E0D2B-F5AB-4568-BE1D-E0A91734C4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ECDBA-B8B5-471C-8F81-9C32D9B1F2F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E0D2B-F5AB-4568-BE1D-E0A91734C4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ECDBA-B8B5-471C-8F81-9C32D9B1F2F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E0D2B-F5AB-4568-BE1D-E0A91734C4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FF000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FF0000"/>
                </a:solidFill>
                <a:latin typeface="American Typewriter" panose="02090604020004020304" pitchFamily="18" charset="77"/>
              </a:rPr>
            </a:b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COMPUTER ARCHITECTURE</a:t>
            </a:r>
            <a:b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BTCS-</a:t>
            </a:r>
            <a:r>
              <a:rPr lang="en-IN" b="1" dirty="0" smtClean="0">
                <a:solidFill>
                  <a:srgbClr val="C00000"/>
                </a:solidFill>
              </a:rPr>
              <a:t>2301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="" xmlns:a16="http://schemas.microsoft.com/office/drawing/2014/main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1250" y="6365230"/>
            <a:ext cx="30861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="" xmlns:a16="http://schemas.microsoft.com/office/drawing/2014/main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029200" y="626427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</a:t>
            </a:r>
            <a:r>
              <a:rPr lang="en-IN" sz="4000" dirty="0" err="1" smtClean="0"/>
              <a:t>Sahilpreet</a:t>
            </a:r>
            <a:r>
              <a:rPr lang="en-IN" sz="4000" dirty="0" smtClean="0"/>
              <a:t>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(CSE)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smtClean="0">
                <a:latin typeface="+mn-lt"/>
              </a:rPr>
              <a:t>3rd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Topic:-ADDRESSING MODES</a:t>
            </a:r>
            <a:endParaRPr lang="en-US" b="1" dirty="0"/>
          </a:p>
        </p:txBody>
      </p:sp>
      <p:pic>
        <p:nvPicPr>
          <p:cNvPr id="3" name="Picture 2" descr="RIMT University">
            <a:extLst>
              <a:ext uri="{FF2B5EF4-FFF2-40B4-BE49-F238E27FC236}">
                <a16:creationId xmlns:lc="http://schemas.openxmlformats.org/drawingml/2006/lockedCanvas"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6501" y="80962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lc="http://schemas.openxmlformats.org/drawingml/2006/lockedCanvas"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89851" y="6472237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BASIC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3300" b="1" dirty="0" err="1" smtClean="0"/>
              <a:t>Opcode</a:t>
            </a:r>
            <a:r>
              <a:rPr lang="en-US" sz="3300" dirty="0" smtClean="0"/>
              <a:t>: (What operation to perform?)</a:t>
            </a:r>
          </a:p>
          <a:p>
            <a:pPr algn="just">
              <a:lnSpc>
                <a:spcPct val="170000"/>
              </a:lnSpc>
            </a:pPr>
            <a:r>
              <a:rPr lang="en-US" sz="2600" dirty="0"/>
              <a:t>An op-code is part of an instruction that specifies the operation that instruction should carry out—add, subtract, multiply, divide, bitwise and, bitwise or, etc</a:t>
            </a:r>
            <a:r>
              <a:rPr lang="en-US" sz="2600" dirty="0" smtClean="0"/>
              <a:t>.</a:t>
            </a:r>
          </a:p>
          <a:p>
            <a:pPr algn="just">
              <a:lnSpc>
                <a:spcPct val="170000"/>
              </a:lnSpc>
            </a:pPr>
            <a:r>
              <a:rPr lang="en-US" sz="2800" dirty="0" smtClean="0"/>
              <a:t>The </a:t>
            </a:r>
            <a:r>
              <a:rPr lang="en-US" sz="2800" dirty="0" err="1" smtClean="0"/>
              <a:t>opcode</a:t>
            </a:r>
            <a:r>
              <a:rPr lang="en-US" sz="2800" dirty="0" smtClean="0"/>
              <a:t> is the instruction that is executed by the CPU .</a:t>
            </a:r>
          </a:p>
          <a:p>
            <a:pPr algn="just">
              <a:lnSpc>
                <a:spcPct val="170000"/>
              </a:lnSpc>
            </a:pPr>
            <a:r>
              <a:rPr lang="en-US" sz="2400" dirty="0" smtClean="0"/>
              <a:t>Examples are “</a:t>
            </a:r>
            <a:r>
              <a:rPr lang="en-US" sz="2400" b="1" dirty="0" smtClean="0"/>
              <a:t>add memory location A to memory location B</a:t>
            </a:r>
            <a:r>
              <a:rPr lang="en-US" sz="2400" dirty="0" smtClean="0"/>
              <a:t>, Add is the </a:t>
            </a:r>
            <a:r>
              <a:rPr lang="en-US" sz="2400" dirty="0" err="1" smtClean="0"/>
              <a:t>opcodes</a:t>
            </a:r>
            <a:r>
              <a:rPr lang="en-US" sz="2400" dirty="0" smtClean="0"/>
              <a:t> in these examples.</a:t>
            </a:r>
            <a:endParaRPr lang="en-US" sz="2600" dirty="0" smtClean="0"/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en-US" b="1" dirty="0" smtClean="0"/>
              <a:t>Operand:</a:t>
            </a:r>
          </a:p>
          <a:p>
            <a:pPr algn="just">
              <a:lnSpc>
                <a:spcPct val="170000"/>
              </a:lnSpc>
            </a:pPr>
            <a:r>
              <a:rPr lang="en-US" sz="2600" dirty="0" smtClean="0"/>
              <a:t>An operand is a specification of the value (or location containing a value) to be used or created by an instruction. </a:t>
            </a:r>
          </a:p>
          <a:p>
            <a:pPr algn="just">
              <a:lnSpc>
                <a:spcPct val="170000"/>
              </a:lnSpc>
            </a:pPr>
            <a:r>
              <a:rPr lang="en-US" sz="2600" dirty="0" smtClean="0"/>
              <a:t>Operand is the data or memory location used to execute that instruction.</a:t>
            </a:r>
          </a:p>
          <a:p>
            <a:pPr algn="just">
              <a:lnSpc>
                <a:spcPct val="170000"/>
              </a:lnSpc>
            </a:pPr>
            <a:r>
              <a:rPr lang="en-US" sz="2600" dirty="0" smtClean="0"/>
              <a:t>For example, if I want to add 3 to a, the instruction would have two operands: 3 and a</a:t>
            </a:r>
            <a:r>
              <a:rPr lang="en-US" sz="2600" b="1" dirty="0" smtClean="0"/>
              <a:t>.</a:t>
            </a:r>
          </a:p>
          <a:p>
            <a:pPr algn="just"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3300" b="1" dirty="0" smtClean="0"/>
              <a:t>Accumulator</a:t>
            </a:r>
            <a:r>
              <a:rPr lang="en-US" sz="2600" b="1" dirty="0" smtClean="0"/>
              <a:t>- </a:t>
            </a:r>
            <a:r>
              <a:rPr lang="en-US" sz="2400" dirty="0" smtClean="0"/>
              <a:t>An </a:t>
            </a:r>
            <a:r>
              <a:rPr lang="en-US" sz="2400" b="1" dirty="0" smtClean="0"/>
              <a:t>accumulator</a:t>
            </a:r>
            <a:r>
              <a:rPr lang="en-US" sz="2400" dirty="0" smtClean="0"/>
              <a:t> is a type of register for short-term, intermediate storage of arithmetic and logic data in a computer's central processing unit (CPU). </a:t>
            </a:r>
            <a:endParaRPr lang="en-US" sz="2600" b="1" dirty="0"/>
          </a:p>
        </p:txBody>
      </p:sp>
      <p:pic>
        <p:nvPicPr>
          <p:cNvPr id="4" name="Picture 3" descr="RIMT University">
            <a:extLst>
              <a:ext uri="{FF2B5EF4-FFF2-40B4-BE49-F238E27FC236}">
                <a16:creationId xmlns:lc="http://schemas.openxmlformats.org/drawingml/2006/lockedCanvas"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6501" y="80962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lc="http://schemas.openxmlformats.org/drawingml/2006/lockedCanvas"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89851" y="6472237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Addressing Modes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lnSpc>
                <a:spcPct val="160000"/>
              </a:lnSpc>
            </a:pPr>
            <a:r>
              <a:rPr lang="en-US" dirty="0" smtClean="0"/>
              <a:t>The process used by a microprocessor to deliver instructions to a machine so operations can be performed.</a:t>
            </a:r>
          </a:p>
          <a:p>
            <a:pPr>
              <a:lnSpc>
                <a:spcPct val="160000"/>
              </a:lnSpc>
            </a:pPr>
            <a:r>
              <a:rPr lang="en-US" dirty="0" smtClean="0"/>
              <a:t>The operator or </a:t>
            </a:r>
            <a:r>
              <a:rPr lang="en-US" dirty="0" err="1" smtClean="0"/>
              <a:t>opcode</a:t>
            </a:r>
            <a:r>
              <a:rPr lang="en-US" dirty="0" smtClean="0"/>
              <a:t> which determines what will be done</a:t>
            </a:r>
          </a:p>
          <a:p>
            <a:pPr>
              <a:lnSpc>
                <a:spcPct val="160000"/>
              </a:lnSpc>
            </a:pPr>
            <a:r>
              <a:rPr lang="en-US" dirty="0" smtClean="0"/>
              <a:t>The operands which define the data to be used in the operation</a:t>
            </a:r>
          </a:p>
          <a:p>
            <a:pPr algn="just">
              <a:lnSpc>
                <a:spcPct val="160000"/>
              </a:lnSpc>
            </a:pPr>
            <a:r>
              <a:rPr lang="en-US" dirty="0" smtClean="0"/>
              <a:t>For example, if we wanted to add the numbers 1 and 2 and get a result, mathematically we would likely write this as 1 + 2. In this case, our operator is (+), or the addition, and our operands are the numbers 1 and 2.</a:t>
            </a:r>
            <a:endParaRPr lang="en-US" dirty="0"/>
          </a:p>
        </p:txBody>
      </p:sp>
      <p:pic>
        <p:nvPicPr>
          <p:cNvPr id="4" name="Picture 3" descr="RIMT University">
            <a:extLst>
              <a:ext uri="{FF2B5EF4-FFF2-40B4-BE49-F238E27FC236}">
                <a16:creationId xmlns:lc="http://schemas.openxmlformats.org/drawingml/2006/lockedCanvas"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6501" y="80962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lc="http://schemas.openxmlformats.org/drawingml/2006/lockedCanvas"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89851" y="6472237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Types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/>
              <a:t>Immediate Addressing Mode-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the operand is specified in the instruction itself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The data may be of 8-bit or 16-bit.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It is of 2byte or 3byte long.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For example: ADD 7, which says Add 7 to contents of accumulator. 7 is the operand here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RIMT University">
            <a:extLst>
              <a:ext uri="{FF2B5EF4-FFF2-40B4-BE49-F238E27FC236}">
                <a16:creationId xmlns:lc="http://schemas.openxmlformats.org/drawingml/2006/lockedCanvas"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6501" y="80962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lc="http://schemas.openxmlformats.org/drawingml/2006/lockedCanvas"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89851" y="6472237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Register Mode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800600" cy="4953000"/>
          </a:xfrm>
        </p:spPr>
        <p:txBody>
          <a:bodyPr>
            <a:noAutofit/>
          </a:bodyPr>
          <a:lstStyle/>
          <a:p>
            <a:pPr algn="just">
              <a:lnSpc>
                <a:spcPct val="170000"/>
              </a:lnSpc>
            </a:pPr>
            <a:r>
              <a:rPr lang="en-US" sz="1600" dirty="0" smtClean="0"/>
              <a:t>1 Byte long.</a:t>
            </a:r>
          </a:p>
          <a:p>
            <a:pPr algn="just">
              <a:lnSpc>
                <a:spcPct val="170000"/>
              </a:lnSpc>
            </a:pPr>
            <a:r>
              <a:rPr lang="en-US" sz="1600" dirty="0" smtClean="0"/>
              <a:t>There are two terms in register addressing mode, Destination &amp; Source.</a:t>
            </a:r>
          </a:p>
          <a:p>
            <a:pPr algn="just">
              <a:lnSpc>
                <a:spcPct val="170000"/>
              </a:lnSpc>
            </a:pPr>
            <a:r>
              <a:rPr lang="en-US" sz="1600" dirty="0" smtClean="0"/>
              <a:t>Destination- where we have something to copy to reach out the destination.</a:t>
            </a:r>
          </a:p>
          <a:p>
            <a:pPr algn="just">
              <a:lnSpc>
                <a:spcPct val="170000"/>
              </a:lnSpc>
            </a:pPr>
            <a:r>
              <a:rPr lang="en-US" sz="1600" dirty="0" smtClean="0"/>
              <a:t>Source- From where the something or data is coming.</a:t>
            </a:r>
          </a:p>
          <a:p>
            <a:pPr algn="just">
              <a:lnSpc>
                <a:spcPct val="170000"/>
              </a:lnSpc>
            </a:pPr>
            <a:r>
              <a:rPr lang="en-US" sz="1600" dirty="0" smtClean="0"/>
              <a:t>the operand is stored in the register and this register is present in CPU.</a:t>
            </a:r>
          </a:p>
          <a:p>
            <a:pPr algn="just">
              <a:lnSpc>
                <a:spcPct val="170000"/>
              </a:lnSpc>
            </a:pPr>
            <a:r>
              <a:rPr lang="en-US" sz="1600" dirty="0" smtClean="0"/>
              <a:t>The instruction has the address of the Register where the operand is stored.</a:t>
            </a:r>
            <a:endParaRPr lang="en-US" sz="1600" dirty="0"/>
          </a:p>
        </p:txBody>
      </p:sp>
      <p:pic>
        <p:nvPicPr>
          <p:cNvPr id="2050" name="Picture 2" descr="Search in sidebar quer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2133600"/>
            <a:ext cx="3352800" cy="2857500"/>
          </a:xfrm>
          <a:prstGeom prst="rect">
            <a:avLst/>
          </a:prstGeom>
          <a:noFill/>
        </p:spPr>
      </p:pic>
      <p:pic>
        <p:nvPicPr>
          <p:cNvPr id="5" name="Picture 4" descr="RIMT University">
            <a:extLst>
              <a:ext uri="{FF2B5EF4-FFF2-40B4-BE49-F238E27FC236}">
                <a16:creationId xmlns:lc="http://schemas.openxmlformats.org/drawingml/2006/lockedCanvas"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6501" y="80962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lc="http://schemas.openxmlformats.org/drawingml/2006/lockedCanvas"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89851" y="6472237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Direct Addressing Mode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029200" cy="4525963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The 16 bit address of operand are given in instruction.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Instruction is of 3 byte.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byte- </a:t>
            </a:r>
            <a:r>
              <a:rPr lang="en-US" dirty="0" err="1" smtClean="0"/>
              <a:t>Opcode</a:t>
            </a:r>
            <a:endParaRPr lang="en-US" dirty="0" smtClean="0"/>
          </a:p>
          <a:p>
            <a:pPr algn="just">
              <a:lnSpc>
                <a:spcPct val="150000"/>
              </a:lnSpc>
              <a:buNone/>
            </a:pP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byte- Lower address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byte- higher order address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dirty="0" smtClean="0"/>
              <a:t>For </a:t>
            </a:r>
            <a:r>
              <a:rPr lang="en-US" dirty="0" err="1" smtClean="0"/>
              <a:t>e.g</a:t>
            </a:r>
            <a:r>
              <a:rPr lang="en-US" dirty="0" smtClean="0"/>
              <a:t>:- LD A, C200H</a:t>
            </a:r>
            <a:endParaRPr lang="en-US" dirty="0"/>
          </a:p>
        </p:txBody>
      </p:sp>
      <p:pic>
        <p:nvPicPr>
          <p:cNvPr id="1026" name="Picture 2" descr="Search in sidebar quer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2133600"/>
            <a:ext cx="3181350" cy="3429000"/>
          </a:xfrm>
          <a:prstGeom prst="rect">
            <a:avLst/>
          </a:prstGeom>
          <a:noFill/>
        </p:spPr>
      </p:pic>
      <p:pic>
        <p:nvPicPr>
          <p:cNvPr id="5" name="Picture 4" descr="RIMT University">
            <a:extLst>
              <a:ext uri="{FF2B5EF4-FFF2-40B4-BE49-F238E27FC236}">
                <a16:creationId xmlns:lc="http://schemas.openxmlformats.org/drawingml/2006/lockedCanvas"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6501" y="80962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lc="http://schemas.openxmlformats.org/drawingml/2006/lockedCanvas"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89851" y="6472237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Indirect Addressing Mode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343400" cy="4525963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en-US" dirty="0" smtClean="0"/>
              <a:t>the address field of instruction gives the address where the effective address is stored in memory. </a:t>
            </a:r>
          </a:p>
          <a:p>
            <a:pPr algn="just">
              <a:lnSpc>
                <a:spcPct val="170000"/>
              </a:lnSpc>
            </a:pPr>
            <a:r>
              <a:rPr lang="en-US" dirty="0" smtClean="0"/>
              <a:t>This slows down the execution, as this includes multiple memory lookups to find the operand.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20482" name="Picture 2" descr="Search in sidebar quer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1981200"/>
            <a:ext cx="3429000" cy="2857500"/>
          </a:xfrm>
          <a:prstGeom prst="rect">
            <a:avLst/>
          </a:prstGeom>
          <a:noFill/>
        </p:spPr>
      </p:pic>
      <p:pic>
        <p:nvPicPr>
          <p:cNvPr id="5" name="Picture 4" descr="RIMT University">
            <a:extLst>
              <a:ext uri="{FF2B5EF4-FFF2-40B4-BE49-F238E27FC236}">
                <a16:creationId xmlns:lc="http://schemas.openxmlformats.org/drawingml/2006/lockedCanvas"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6501" y="80962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lc="http://schemas.openxmlformats.org/drawingml/2006/lockedCanvas"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89851" y="6472237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368</Words>
  <Application>Microsoft Office PowerPoint</Application>
  <PresentationFormat>On-screen Show (4:3)</PresentationFormat>
  <Paragraphs>53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    COMPUTER ARCHITECTURE BTCS-2301    </vt:lpstr>
      <vt:lpstr>Topic:-ADDRESSING MODES</vt:lpstr>
      <vt:lpstr>BASIC</vt:lpstr>
      <vt:lpstr>Addressing Modes</vt:lpstr>
      <vt:lpstr>Types</vt:lpstr>
      <vt:lpstr>Register Mode</vt:lpstr>
      <vt:lpstr>Direct Addressing Mode</vt:lpstr>
      <vt:lpstr>Indirect Addressing Mode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ADDRESSING MODES</dc:title>
  <dc:creator>Intel</dc:creator>
  <cp:lastModifiedBy>Intel</cp:lastModifiedBy>
  <cp:revision>20</cp:revision>
  <dcterms:created xsi:type="dcterms:W3CDTF">2022-09-29T06:13:52Z</dcterms:created>
  <dcterms:modified xsi:type="dcterms:W3CDTF">2023-06-20T09:56:44Z</dcterms:modified>
</cp:coreProperties>
</file>