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91E302-4896-4BB8-8196-B988D439F267}" type="datetimeFigureOut">
              <a:rPr lang="en-US" smtClean="0"/>
              <a:pPr/>
              <a:t>20/06/2023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1F954-7C0C-4FE8-8440-B2635D8CC5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36E7CD-B0FF-4A78-B858-E82B839CB26A}" type="slidenum">
              <a:rPr lang="en-US"/>
              <a:pPr/>
              <a:t>3</a:t>
            </a:fld>
            <a:endParaRPr lang="en-US"/>
          </a:p>
        </p:txBody>
      </p:sp>
      <p:sp>
        <p:nvSpPr>
          <p:cNvPr id="820226" name="Rectangle 2"/>
          <p:cNvSpPr>
            <a:spLocks noGrp="1" noRot="1" noChangeAspect="1" noChangeArrowheads="1" noTextEdit="1"/>
          </p:cNvSpPr>
          <p:nvPr>
            <p:ph type="sldImg"/>
          </p:nvPr>
        </p:nvSpPr>
        <p:spPr>
          <a:xfrm>
            <a:off x="1095375" y="652463"/>
            <a:ext cx="4633913" cy="3475037"/>
          </a:xfrm>
          <a:ln/>
        </p:spPr>
      </p:sp>
      <p:sp>
        <p:nvSpPr>
          <p:cNvPr id="82022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1ABAAF-326E-4F64-8CB7-C335D4A651D2}" type="slidenum">
              <a:rPr lang="en-US"/>
              <a:pPr/>
              <a:t>12</a:t>
            </a:fld>
            <a:endParaRPr lang="en-US"/>
          </a:p>
        </p:txBody>
      </p:sp>
      <p:sp>
        <p:nvSpPr>
          <p:cNvPr id="1770498" name="Rectangle 2"/>
          <p:cNvSpPr>
            <a:spLocks noGrp="1" noRot="1" noChangeAspect="1" noChangeArrowheads="1" noTextEdit="1"/>
          </p:cNvSpPr>
          <p:nvPr>
            <p:ph type="sldImg"/>
          </p:nvPr>
        </p:nvSpPr>
        <p:spPr>
          <a:xfrm>
            <a:off x="1095375" y="652463"/>
            <a:ext cx="4633913" cy="3475037"/>
          </a:xfrm>
          <a:ln/>
        </p:spPr>
      </p:sp>
      <p:sp>
        <p:nvSpPr>
          <p:cNvPr id="177049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8EC517-FFAF-4A9A-B0AE-E072C38B7D67}" type="slidenum">
              <a:rPr lang="en-US"/>
              <a:pPr/>
              <a:t>13</a:t>
            </a:fld>
            <a:endParaRPr lang="en-US"/>
          </a:p>
        </p:txBody>
      </p:sp>
      <p:sp>
        <p:nvSpPr>
          <p:cNvPr id="1780738" name="Rectangle 2"/>
          <p:cNvSpPr>
            <a:spLocks noGrp="1" noRot="1" noChangeAspect="1" noChangeArrowheads="1" noTextEdit="1"/>
          </p:cNvSpPr>
          <p:nvPr>
            <p:ph type="sldImg"/>
          </p:nvPr>
        </p:nvSpPr>
        <p:spPr>
          <a:xfrm>
            <a:off x="1095375" y="652463"/>
            <a:ext cx="4633913" cy="3475037"/>
          </a:xfrm>
          <a:ln/>
        </p:spPr>
      </p:sp>
      <p:sp>
        <p:nvSpPr>
          <p:cNvPr id="178073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454053-0887-4A8D-A3B3-1D9CC2696A4C}" type="slidenum">
              <a:rPr lang="en-US"/>
              <a:pPr/>
              <a:t>14</a:t>
            </a:fld>
            <a:endParaRPr lang="en-US"/>
          </a:p>
        </p:txBody>
      </p:sp>
      <p:sp>
        <p:nvSpPr>
          <p:cNvPr id="1750018" name="Rectangle 2"/>
          <p:cNvSpPr>
            <a:spLocks noGrp="1" noRot="1" noChangeAspect="1" noChangeArrowheads="1" noTextEdit="1"/>
          </p:cNvSpPr>
          <p:nvPr>
            <p:ph type="sldImg"/>
          </p:nvPr>
        </p:nvSpPr>
        <p:spPr>
          <a:xfrm>
            <a:off x="1095375" y="652463"/>
            <a:ext cx="4633913" cy="3475037"/>
          </a:xfrm>
          <a:ln/>
        </p:spPr>
      </p:sp>
      <p:sp>
        <p:nvSpPr>
          <p:cNvPr id="175001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B825C8-7F75-4B27-BD54-8F8389D1FB97}" type="slidenum">
              <a:rPr lang="en-US"/>
              <a:pPr/>
              <a:t>15</a:t>
            </a:fld>
            <a:endParaRPr lang="en-US"/>
          </a:p>
        </p:txBody>
      </p:sp>
      <p:sp>
        <p:nvSpPr>
          <p:cNvPr id="1752066" name="Rectangle 2"/>
          <p:cNvSpPr>
            <a:spLocks noGrp="1" noRot="1" noChangeAspect="1" noChangeArrowheads="1" noTextEdit="1"/>
          </p:cNvSpPr>
          <p:nvPr>
            <p:ph type="sldImg"/>
          </p:nvPr>
        </p:nvSpPr>
        <p:spPr>
          <a:xfrm>
            <a:off x="1095375" y="652463"/>
            <a:ext cx="4633913" cy="3475037"/>
          </a:xfrm>
          <a:ln/>
        </p:spPr>
      </p:sp>
      <p:sp>
        <p:nvSpPr>
          <p:cNvPr id="175206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BCFF94-AF70-4245-BB03-6E5FFACCC8C9}" type="slidenum">
              <a:rPr lang="en-US"/>
              <a:pPr/>
              <a:t>16</a:t>
            </a:fld>
            <a:endParaRPr lang="en-US"/>
          </a:p>
        </p:txBody>
      </p:sp>
      <p:sp>
        <p:nvSpPr>
          <p:cNvPr id="1754114" name="Rectangle 2"/>
          <p:cNvSpPr>
            <a:spLocks noGrp="1" noRot="1" noChangeAspect="1" noChangeArrowheads="1" noTextEdit="1"/>
          </p:cNvSpPr>
          <p:nvPr>
            <p:ph type="sldImg"/>
          </p:nvPr>
        </p:nvSpPr>
        <p:spPr>
          <a:xfrm>
            <a:off x="1095375" y="652463"/>
            <a:ext cx="4633913" cy="3475037"/>
          </a:xfrm>
          <a:ln/>
        </p:spPr>
      </p:sp>
      <p:sp>
        <p:nvSpPr>
          <p:cNvPr id="1754115"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6AB00E-4C6A-408F-9376-03DEF2F88CF1}" type="slidenum">
              <a:rPr lang="en-US"/>
              <a:pPr/>
              <a:t>17</a:t>
            </a:fld>
            <a:endParaRPr lang="en-US"/>
          </a:p>
        </p:txBody>
      </p:sp>
      <p:sp>
        <p:nvSpPr>
          <p:cNvPr id="1756162" name="Rectangle 2"/>
          <p:cNvSpPr>
            <a:spLocks noGrp="1" noRot="1" noChangeAspect="1" noChangeArrowheads="1" noTextEdit="1"/>
          </p:cNvSpPr>
          <p:nvPr>
            <p:ph type="sldImg"/>
          </p:nvPr>
        </p:nvSpPr>
        <p:spPr>
          <a:xfrm>
            <a:off x="1095375" y="652463"/>
            <a:ext cx="4633913" cy="3475037"/>
          </a:xfrm>
          <a:ln/>
        </p:spPr>
      </p:sp>
      <p:sp>
        <p:nvSpPr>
          <p:cNvPr id="1756163"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77053B-1586-4CDA-9BF1-2437747619D7}" type="slidenum">
              <a:rPr lang="en-US"/>
              <a:pPr/>
              <a:t>18</a:t>
            </a:fld>
            <a:endParaRPr lang="en-US"/>
          </a:p>
        </p:txBody>
      </p:sp>
      <p:sp>
        <p:nvSpPr>
          <p:cNvPr id="1758210" name="Rectangle 2"/>
          <p:cNvSpPr>
            <a:spLocks noGrp="1" noRot="1" noChangeAspect="1" noChangeArrowheads="1" noTextEdit="1"/>
          </p:cNvSpPr>
          <p:nvPr>
            <p:ph type="sldImg"/>
          </p:nvPr>
        </p:nvSpPr>
        <p:spPr>
          <a:xfrm>
            <a:off x="1095375" y="652463"/>
            <a:ext cx="4633913" cy="3475037"/>
          </a:xfrm>
          <a:ln/>
        </p:spPr>
      </p:sp>
      <p:sp>
        <p:nvSpPr>
          <p:cNvPr id="175821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40DD3E-1369-4193-BD41-A8C297A1CB7E}" type="slidenum">
              <a:rPr lang="en-US"/>
              <a:pPr/>
              <a:t>4</a:t>
            </a:fld>
            <a:endParaRPr lang="en-US"/>
          </a:p>
        </p:txBody>
      </p:sp>
      <p:sp>
        <p:nvSpPr>
          <p:cNvPr id="1732610" name="Rectangle 2"/>
          <p:cNvSpPr>
            <a:spLocks noGrp="1" noRot="1" noChangeAspect="1" noChangeArrowheads="1" noTextEdit="1"/>
          </p:cNvSpPr>
          <p:nvPr>
            <p:ph type="sldImg"/>
          </p:nvPr>
        </p:nvSpPr>
        <p:spPr>
          <a:xfrm>
            <a:off x="1095375" y="652463"/>
            <a:ext cx="4633913" cy="3475037"/>
          </a:xfrm>
          <a:ln/>
        </p:spPr>
      </p:sp>
      <p:sp>
        <p:nvSpPr>
          <p:cNvPr id="173261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C6453D-5A35-43AF-ACAF-9E02E60E9549}" type="slidenum">
              <a:rPr lang="en-US"/>
              <a:pPr/>
              <a:t>5</a:t>
            </a:fld>
            <a:endParaRPr lang="en-US"/>
          </a:p>
        </p:txBody>
      </p:sp>
      <p:sp>
        <p:nvSpPr>
          <p:cNvPr id="1734658" name="Rectangle 2"/>
          <p:cNvSpPr>
            <a:spLocks noGrp="1" noRot="1" noChangeAspect="1" noChangeArrowheads="1" noTextEdit="1"/>
          </p:cNvSpPr>
          <p:nvPr>
            <p:ph type="sldImg"/>
          </p:nvPr>
        </p:nvSpPr>
        <p:spPr>
          <a:xfrm>
            <a:off x="1095375" y="652463"/>
            <a:ext cx="4633913" cy="3475037"/>
          </a:xfrm>
          <a:ln/>
        </p:spPr>
      </p:sp>
      <p:sp>
        <p:nvSpPr>
          <p:cNvPr id="1734659"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D2F3BC-7EC5-4C49-A07F-10AE76A6375D}" type="slidenum">
              <a:rPr lang="en-US"/>
              <a:pPr/>
              <a:t>6</a:t>
            </a:fld>
            <a:endParaRPr lang="en-US"/>
          </a:p>
        </p:txBody>
      </p:sp>
      <p:sp>
        <p:nvSpPr>
          <p:cNvPr id="1736706" name="Rectangle 2"/>
          <p:cNvSpPr>
            <a:spLocks noGrp="1" noRot="1" noChangeAspect="1" noChangeArrowheads="1" noTextEdit="1"/>
          </p:cNvSpPr>
          <p:nvPr>
            <p:ph type="sldImg"/>
          </p:nvPr>
        </p:nvSpPr>
        <p:spPr>
          <a:xfrm>
            <a:off x="1095375" y="652463"/>
            <a:ext cx="4633913" cy="3475037"/>
          </a:xfrm>
          <a:ln/>
        </p:spPr>
      </p:sp>
      <p:sp>
        <p:nvSpPr>
          <p:cNvPr id="173670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D14B02-EE51-44E5-8938-92931D886FA4}" type="slidenum">
              <a:rPr lang="en-US"/>
              <a:pPr/>
              <a:t>7</a:t>
            </a:fld>
            <a:endParaRPr lang="en-US"/>
          </a:p>
        </p:txBody>
      </p:sp>
      <p:sp>
        <p:nvSpPr>
          <p:cNvPr id="1772546" name="Rectangle 2"/>
          <p:cNvSpPr>
            <a:spLocks noGrp="1" noRot="1" noChangeAspect="1" noChangeArrowheads="1" noTextEdit="1"/>
          </p:cNvSpPr>
          <p:nvPr>
            <p:ph type="sldImg"/>
          </p:nvPr>
        </p:nvSpPr>
        <p:spPr>
          <a:xfrm>
            <a:off x="1095375" y="652463"/>
            <a:ext cx="4633913" cy="3475037"/>
          </a:xfrm>
          <a:ln/>
        </p:spPr>
      </p:sp>
      <p:sp>
        <p:nvSpPr>
          <p:cNvPr id="1772547"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7E1363-3B65-4D93-994A-FE98A1A3E70B}" type="slidenum">
              <a:rPr lang="en-US"/>
              <a:pPr/>
              <a:t>8</a:t>
            </a:fld>
            <a:endParaRPr lang="en-US"/>
          </a:p>
        </p:txBody>
      </p:sp>
      <p:sp>
        <p:nvSpPr>
          <p:cNvPr id="1774594" name="Rectangle 2"/>
          <p:cNvSpPr>
            <a:spLocks noGrp="1" noRot="1" noChangeAspect="1" noChangeArrowheads="1" noTextEdit="1"/>
          </p:cNvSpPr>
          <p:nvPr>
            <p:ph type="sldImg"/>
          </p:nvPr>
        </p:nvSpPr>
        <p:spPr>
          <a:xfrm>
            <a:off x="1095375" y="652463"/>
            <a:ext cx="4633913" cy="3475037"/>
          </a:xfrm>
          <a:ln/>
        </p:spPr>
      </p:sp>
      <p:sp>
        <p:nvSpPr>
          <p:cNvPr id="1774595"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8E5863-71F0-4F76-AC06-54A38E1E447B}" type="slidenum">
              <a:rPr lang="en-US"/>
              <a:pPr/>
              <a:t>9</a:t>
            </a:fld>
            <a:endParaRPr lang="en-US"/>
          </a:p>
        </p:txBody>
      </p:sp>
      <p:sp>
        <p:nvSpPr>
          <p:cNvPr id="1747970" name="Rectangle 2"/>
          <p:cNvSpPr>
            <a:spLocks noGrp="1" noRot="1" noChangeAspect="1" noChangeArrowheads="1" noTextEdit="1"/>
          </p:cNvSpPr>
          <p:nvPr>
            <p:ph type="sldImg"/>
          </p:nvPr>
        </p:nvSpPr>
        <p:spPr>
          <a:xfrm>
            <a:off x="1095375" y="652463"/>
            <a:ext cx="4633913" cy="3475037"/>
          </a:xfrm>
          <a:ln/>
        </p:spPr>
      </p:sp>
      <p:sp>
        <p:nvSpPr>
          <p:cNvPr id="174797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CB00EA-6146-45A8-96A8-DFB821AE6EAF}" type="slidenum">
              <a:rPr lang="en-US"/>
              <a:pPr/>
              <a:t>10</a:t>
            </a:fld>
            <a:endParaRPr lang="en-US"/>
          </a:p>
        </p:txBody>
      </p:sp>
      <p:sp>
        <p:nvSpPr>
          <p:cNvPr id="1778690" name="Rectangle 2"/>
          <p:cNvSpPr>
            <a:spLocks noGrp="1" noRot="1" noChangeAspect="1" noChangeArrowheads="1" noTextEdit="1"/>
          </p:cNvSpPr>
          <p:nvPr>
            <p:ph type="sldImg"/>
          </p:nvPr>
        </p:nvSpPr>
        <p:spPr>
          <a:xfrm>
            <a:off x="1095375" y="652463"/>
            <a:ext cx="4633913" cy="3475037"/>
          </a:xfrm>
          <a:ln/>
        </p:spPr>
      </p:sp>
      <p:sp>
        <p:nvSpPr>
          <p:cNvPr id="177869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307AEE-E0FA-455A-BD16-D3255CD2F338}" type="slidenum">
              <a:rPr lang="en-US"/>
              <a:pPr/>
              <a:t>11</a:t>
            </a:fld>
            <a:endParaRPr lang="en-US"/>
          </a:p>
        </p:txBody>
      </p:sp>
      <p:sp>
        <p:nvSpPr>
          <p:cNvPr id="1768450" name="Rectangle 2"/>
          <p:cNvSpPr>
            <a:spLocks noGrp="1" noRot="1" noChangeAspect="1" noChangeArrowheads="1" noTextEdit="1"/>
          </p:cNvSpPr>
          <p:nvPr>
            <p:ph type="sldImg"/>
          </p:nvPr>
        </p:nvSpPr>
        <p:spPr>
          <a:xfrm>
            <a:off x="1095375" y="652463"/>
            <a:ext cx="4633913" cy="3475037"/>
          </a:xfrm>
          <a:ln/>
        </p:spPr>
      </p:sp>
      <p:sp>
        <p:nvSpPr>
          <p:cNvPr id="1768451" name="Rectangle 3"/>
          <p:cNvSpPr>
            <a:spLocks noGrp="1" noChangeArrowheads="1"/>
          </p:cNvSpPr>
          <p:nvPr>
            <p:ph type="body" idx="1"/>
          </p:nvPr>
        </p:nvSpPr>
        <p:spPr>
          <a:xfrm>
            <a:off x="909638" y="4344988"/>
            <a:ext cx="5008562" cy="4125912"/>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8A8E3D-5C64-4887-8673-F8B92DB96F70}"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DEB954-69AE-4B4B-AECD-97BBB6C36943}"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F0DC26-147F-4E7D-B2B9-A9BED21BBE1C}"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88913"/>
            <a:ext cx="9144000" cy="622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68288" y="1011238"/>
            <a:ext cx="4259262" cy="5599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79950" y="1011238"/>
            <a:ext cx="4259263" cy="2722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79950" y="3886200"/>
            <a:ext cx="4259263" cy="27241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0"/>
          </p:nvPr>
        </p:nvSpPr>
        <p:spPr>
          <a:xfrm>
            <a:off x="3124200" y="6248400"/>
            <a:ext cx="2895600" cy="457200"/>
          </a:xfrm>
        </p:spPr>
        <p:txBody>
          <a:bodyPr/>
          <a:lstStyle>
            <a:lvl1pPr>
              <a:defRPr/>
            </a:lvl1pPr>
          </a:lstStyle>
          <a:p>
            <a:r>
              <a:rPr lang="en-US" smtClean="0"/>
              <a:t>computer networks II (BTCS-501)</a:t>
            </a:r>
            <a:endParaRPr lang="en-US"/>
          </a:p>
        </p:txBody>
      </p:sp>
      <p:sp>
        <p:nvSpPr>
          <p:cNvPr id="7" name="Slide Number Placeholder 6"/>
          <p:cNvSpPr>
            <a:spLocks noGrp="1"/>
          </p:cNvSpPr>
          <p:nvPr>
            <p:ph type="sldNum" sz="quarter" idx="11"/>
          </p:nvPr>
        </p:nvSpPr>
        <p:spPr>
          <a:xfrm>
            <a:off x="6553200" y="6248400"/>
            <a:ext cx="1905000" cy="457200"/>
          </a:xfrm>
        </p:spPr>
        <p:txBody>
          <a:bodyPr/>
          <a:lstStyle>
            <a:lvl1pPr>
              <a:defRPr/>
            </a:lvl1pPr>
          </a:lstStyle>
          <a:p>
            <a:fld id="{61C59141-D873-4316-89E4-A681B2D597E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C09830-CA38-4F2C-8FA6-F833C9EC9764}"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FEF970-D493-4F72-9343-F093377F4CC1}" type="datetime1">
              <a:rPr lang="en-US" smtClean="0"/>
              <a:pPr/>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06A2EB-B0D3-4064-A7E5-BD05544FFF50}"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9C89-4C30-4D35-9D2B-220BA8A56684}" type="datetime1">
              <a:rPr lang="en-US" smtClean="0"/>
              <a:pPr/>
              <a:t>20/06/2023</a:t>
            </a:fld>
            <a:endParaRPr lang="en-US"/>
          </a:p>
        </p:txBody>
      </p:sp>
      <p:sp>
        <p:nvSpPr>
          <p:cNvPr id="8" name="Footer Placeholder 7"/>
          <p:cNvSpPr>
            <a:spLocks noGrp="1"/>
          </p:cNvSpPr>
          <p:nvPr>
            <p:ph type="ftr" sz="quarter" idx="11"/>
          </p:nvPr>
        </p:nvSpPr>
        <p:spPr/>
        <p:txBody>
          <a:bodyPr/>
          <a:lstStyle/>
          <a:p>
            <a:r>
              <a:rPr lang="en-US" smtClean="0"/>
              <a:t>computer networks II (BTCS-501)</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EFE8A8-8299-4D44-978E-237DA2A54631}" type="datetime1">
              <a:rPr lang="en-US" smtClean="0"/>
              <a:pPr/>
              <a:t>20/06/2023</a:t>
            </a:fld>
            <a:endParaRPr lang="en-US"/>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268A6B-1F45-465F-8500-63BF97A95678}" type="datetime1">
              <a:rPr lang="en-US" smtClean="0"/>
              <a:pPr/>
              <a:t>20/06/2023</a:t>
            </a:fld>
            <a:endParaRPr lang="en-US"/>
          </a:p>
        </p:txBody>
      </p:sp>
      <p:sp>
        <p:nvSpPr>
          <p:cNvPr id="3" name="Footer Placeholder 2"/>
          <p:cNvSpPr>
            <a:spLocks noGrp="1"/>
          </p:cNvSpPr>
          <p:nvPr>
            <p:ph type="ftr" sz="quarter" idx="11"/>
          </p:nvPr>
        </p:nvSpPr>
        <p:spPr/>
        <p:txBody>
          <a:bodyPr/>
          <a:lstStyle/>
          <a:p>
            <a:r>
              <a:rPr lang="en-US" smtClean="0"/>
              <a:t>computer networks II (BTCS-501)</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4177CE-6D48-46C8-B06B-5B6F76190E4B}"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3B35D0-8F2A-4906-8B0A-B0C1E1CA0D3D}" type="datetime1">
              <a:rPr lang="en-US" smtClean="0"/>
              <a:pPr/>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A301A-8371-4CCF-A9B5-1C807A3B8447}" type="datetime1">
              <a:rPr lang="en-US" smtClean="0"/>
              <a:pPr/>
              <a:t>20/06/2023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computer networks II (BTCS-501)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1.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NETWORKS-II / BTCS-3501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a:t>
            </a:r>
            <a:r>
              <a:rPr lang="en-US" sz="9600" dirty="0" smtClean="0">
                <a:latin typeface="+mn-lt"/>
              </a:rPr>
              <a:t>5</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7666" name="Rectangle 2"/>
          <p:cNvSpPr>
            <a:spLocks noGrp="1" noChangeArrowheads="1"/>
          </p:cNvSpPr>
          <p:nvPr>
            <p:ph type="title"/>
          </p:nvPr>
        </p:nvSpPr>
        <p:spPr>
          <a:xfrm>
            <a:off x="0" y="196850"/>
            <a:ext cx="9144000" cy="547688"/>
          </a:xfrm>
        </p:spPr>
        <p:txBody>
          <a:bodyPr>
            <a:normAutofit fontScale="90000"/>
          </a:bodyPr>
          <a:lstStyle/>
          <a:p>
            <a:r>
              <a:rPr lang="en-US"/>
              <a:t>Wireless Mesh Networks</a:t>
            </a:r>
          </a:p>
        </p:txBody>
      </p:sp>
      <p:sp>
        <p:nvSpPr>
          <p:cNvPr id="177766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77668"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Wireless mesh networks should be capable of self-organization  and maintenance.</a:t>
            </a:r>
          </a:p>
          <a:p>
            <a:pPr marL="228600" indent="-228600" algn="l">
              <a:spcBef>
                <a:spcPct val="20000"/>
              </a:spcBef>
              <a:buClr>
                <a:schemeClr val="accent2"/>
              </a:buClr>
              <a:buFont typeface="Wingdings" pitchFamily="2" charset="2"/>
              <a:buChar char="§"/>
            </a:pPr>
            <a:r>
              <a:rPr lang="en-US" sz="2400">
                <a:latin typeface="Times New Roman" pitchFamily="18" charset="0"/>
              </a:rPr>
              <a:t>Advantages</a:t>
            </a:r>
          </a:p>
          <a:p>
            <a:pPr marL="571500" lvl="1" indent="-228600" algn="l">
              <a:spcBef>
                <a:spcPct val="20000"/>
              </a:spcBef>
              <a:buClr>
                <a:schemeClr val="accent2"/>
              </a:buClr>
              <a:buFontTx/>
              <a:buChar char="•"/>
            </a:pPr>
            <a:r>
              <a:rPr lang="en-US" sz="2000">
                <a:latin typeface="Times New Roman" pitchFamily="18" charset="0"/>
              </a:rPr>
              <a:t>High data rate</a:t>
            </a:r>
          </a:p>
          <a:p>
            <a:pPr marL="571500" lvl="1" indent="-228600" algn="l">
              <a:spcBef>
                <a:spcPct val="20000"/>
              </a:spcBef>
              <a:buClr>
                <a:schemeClr val="accent2"/>
              </a:buClr>
              <a:buFontTx/>
              <a:buChar char="•"/>
            </a:pPr>
            <a:r>
              <a:rPr lang="en-US" sz="2000">
                <a:latin typeface="Times New Roman" pitchFamily="18" charset="0"/>
              </a:rPr>
              <a:t>Quick and low cost of deployment</a:t>
            </a:r>
          </a:p>
          <a:p>
            <a:pPr marL="571500" lvl="1" indent="-228600" algn="l">
              <a:spcBef>
                <a:spcPct val="20000"/>
              </a:spcBef>
              <a:buClr>
                <a:schemeClr val="accent2"/>
              </a:buClr>
              <a:buFontTx/>
              <a:buChar char="•"/>
            </a:pPr>
            <a:r>
              <a:rPr lang="en-US" sz="2000">
                <a:latin typeface="Times New Roman" pitchFamily="18" charset="0"/>
              </a:rPr>
              <a:t>Enhanced services</a:t>
            </a:r>
          </a:p>
          <a:p>
            <a:pPr marL="571500" lvl="1" indent="-228600" algn="l">
              <a:spcBef>
                <a:spcPct val="20000"/>
              </a:spcBef>
              <a:buClr>
                <a:schemeClr val="accent2"/>
              </a:buClr>
              <a:buFontTx/>
              <a:buChar char="•"/>
            </a:pPr>
            <a:r>
              <a:rPr lang="en-US" sz="2000">
                <a:latin typeface="Times New Roman" pitchFamily="18" charset="0"/>
              </a:rPr>
              <a:t>High scalability</a:t>
            </a:r>
          </a:p>
          <a:p>
            <a:pPr marL="571500" lvl="1" indent="-228600" algn="l">
              <a:spcBef>
                <a:spcPct val="20000"/>
              </a:spcBef>
              <a:buClr>
                <a:schemeClr val="accent2"/>
              </a:buClr>
              <a:buFontTx/>
              <a:buChar char="•"/>
            </a:pPr>
            <a:r>
              <a:rPr lang="en-US" sz="2000">
                <a:latin typeface="Times New Roman" pitchFamily="18" charset="0"/>
              </a:rPr>
              <a:t>Easy extendability</a:t>
            </a:r>
          </a:p>
          <a:p>
            <a:pPr marL="571500" lvl="1" indent="-228600" algn="l">
              <a:spcBef>
                <a:spcPct val="20000"/>
              </a:spcBef>
              <a:buClr>
                <a:schemeClr val="accent2"/>
              </a:buClr>
              <a:buFontTx/>
              <a:buChar char="•"/>
            </a:pPr>
            <a:r>
              <a:rPr lang="en-US" sz="2000">
                <a:latin typeface="Times New Roman" pitchFamily="18" charset="0"/>
              </a:rPr>
              <a:t>High availability</a:t>
            </a:r>
          </a:p>
          <a:p>
            <a:pPr marL="571500" lvl="1" indent="-228600" algn="l">
              <a:spcBef>
                <a:spcPct val="20000"/>
              </a:spcBef>
              <a:buClr>
                <a:schemeClr val="accent2"/>
              </a:buClr>
              <a:buFontTx/>
              <a:buChar char="•"/>
            </a:pPr>
            <a:r>
              <a:rPr lang="en-US" sz="2000">
                <a:latin typeface="Times New Roman" pitchFamily="18" charset="0"/>
              </a:rPr>
              <a:t>Low cost per bit</a:t>
            </a:r>
          </a:p>
          <a:p>
            <a:pPr marL="571500" lvl="1" indent="-228600" algn="l">
              <a:spcBef>
                <a:spcPct val="20000"/>
              </a:spcBef>
              <a:buClr>
                <a:schemeClr val="accent2"/>
              </a:buClr>
              <a:buFontTx/>
              <a:buChar char="•"/>
            </a:pPr>
            <a:r>
              <a:rPr lang="en-US" sz="2000">
                <a:latin typeface="Times New Roman" pitchFamily="18" charset="0"/>
              </a:rPr>
              <a:t>High availability</a:t>
            </a:r>
          </a:p>
          <a:p>
            <a:pPr marL="571500" lvl="1" indent="-228600" algn="l">
              <a:spcBef>
                <a:spcPct val="20000"/>
              </a:spcBef>
              <a:buClr>
                <a:schemeClr val="accent2"/>
              </a:buClr>
              <a:buFontTx/>
              <a:buChar char="•"/>
            </a:pPr>
            <a:r>
              <a:rPr lang="en-US" sz="2000">
                <a:latin typeface="Times New Roman" pitchFamily="18" charset="0"/>
              </a:rPr>
              <a:t>Low cost per bit</a:t>
            </a:r>
          </a:p>
          <a:p>
            <a:pPr marL="228600" indent="-228600" algn="l">
              <a:spcBef>
                <a:spcPct val="20000"/>
              </a:spcBef>
              <a:buClr>
                <a:schemeClr val="accent2"/>
              </a:buClr>
              <a:buFont typeface="Wingdings" pitchFamily="2" charset="2"/>
              <a:buChar char="§"/>
            </a:pPr>
            <a:r>
              <a:rPr lang="en-US" sz="2400">
                <a:latin typeface="Times New Roman" pitchFamily="18" charset="0"/>
              </a:rPr>
              <a:t>It operates at 2.4 GHz or 5 GHz</a:t>
            </a:r>
          </a:p>
          <a:p>
            <a:pPr marL="228600" indent="-228600" algn="l">
              <a:spcBef>
                <a:spcPct val="20000"/>
              </a:spcBef>
              <a:buClr>
                <a:schemeClr val="accent2"/>
              </a:buClr>
              <a:buFont typeface="Wingdings" pitchFamily="2" charset="2"/>
              <a:buChar char="§"/>
            </a:pPr>
            <a:r>
              <a:rPr lang="en-US" sz="2400">
                <a:latin typeface="Times New Roman" pitchFamily="18" charset="0"/>
              </a:rPr>
              <a:t>Data rates of 2 Mbps to 60 Mbps can be supported.</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7426" name="Rectangle 2"/>
          <p:cNvSpPr>
            <a:spLocks noGrp="1" noChangeArrowheads="1"/>
          </p:cNvSpPr>
          <p:nvPr>
            <p:ph type="title"/>
          </p:nvPr>
        </p:nvSpPr>
        <p:spPr>
          <a:xfrm>
            <a:off x="0" y="196850"/>
            <a:ext cx="9144000" cy="547688"/>
          </a:xfrm>
        </p:spPr>
        <p:txBody>
          <a:bodyPr>
            <a:normAutofit fontScale="90000"/>
          </a:bodyPr>
          <a:lstStyle/>
          <a:p>
            <a:r>
              <a:rPr lang="en-US"/>
              <a:t>Wireless Sensor Networks</a:t>
            </a:r>
          </a:p>
        </p:txBody>
      </p:sp>
      <p:sp>
        <p:nvSpPr>
          <p:cNvPr id="176742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67428" name="Rectangle 4"/>
          <p:cNvSpPr>
            <a:spLocks noChangeArrowheads="1"/>
          </p:cNvSpPr>
          <p:nvPr/>
        </p:nvSpPr>
        <p:spPr bwMode="auto">
          <a:xfrm>
            <a:off x="244475" y="858838"/>
            <a:ext cx="8670925" cy="5821362"/>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Wireless Sensor Networks are a special category of ad hoc networks that are used to provide a wireless communication infrastructure among the sensors deployed in a specific application domain.</a:t>
            </a:r>
          </a:p>
          <a:p>
            <a:pPr marL="228600" indent="-228600" algn="l">
              <a:spcBef>
                <a:spcPct val="20000"/>
              </a:spcBef>
              <a:buClr>
                <a:schemeClr val="accent2"/>
              </a:buClr>
              <a:buFont typeface="Wingdings" pitchFamily="2" charset="2"/>
              <a:buChar char="§"/>
            </a:pPr>
            <a:r>
              <a:rPr lang="en-US" sz="2400">
                <a:latin typeface="Times New Roman" pitchFamily="18" charset="0"/>
              </a:rPr>
              <a:t>A sensor network is a collection of a large number of sensor nodes that are deployed in a particular region.</a:t>
            </a:r>
          </a:p>
          <a:p>
            <a:pPr marL="228600" indent="-228600" algn="l">
              <a:spcBef>
                <a:spcPct val="20000"/>
              </a:spcBef>
              <a:buClr>
                <a:schemeClr val="accent2"/>
              </a:buClr>
              <a:buFont typeface="Wingdings" pitchFamily="2" charset="2"/>
              <a:buChar char="§"/>
            </a:pPr>
            <a:r>
              <a:rPr lang="en-US" sz="2400">
                <a:latin typeface="Times New Roman" pitchFamily="18" charset="0"/>
              </a:rPr>
              <a:t>Distinct properties of wireless sensor networks:</a:t>
            </a:r>
          </a:p>
          <a:p>
            <a:pPr marL="571500" lvl="1" indent="-228600" algn="l">
              <a:spcBef>
                <a:spcPct val="20000"/>
              </a:spcBef>
              <a:buClr>
                <a:schemeClr val="accent2"/>
              </a:buClr>
              <a:buFontTx/>
              <a:buChar char="•"/>
            </a:pPr>
            <a:r>
              <a:rPr lang="en-US" sz="2000">
                <a:latin typeface="Times New Roman" pitchFamily="18" charset="0"/>
              </a:rPr>
              <a:t>Mobility of nodes are not needed in all cases in wireless sensor networks.</a:t>
            </a:r>
          </a:p>
          <a:p>
            <a:pPr marL="571500" lvl="1" indent="-228600" algn="l">
              <a:spcBef>
                <a:spcPct val="20000"/>
              </a:spcBef>
              <a:buClr>
                <a:schemeClr val="accent2"/>
              </a:buClr>
              <a:buFontTx/>
              <a:buChar char="•"/>
            </a:pPr>
            <a:r>
              <a:rPr lang="en-US" sz="2000">
                <a:latin typeface="Times New Roman" pitchFamily="18" charset="0"/>
              </a:rPr>
              <a:t>The size of the network is much larger than that in a typical ad hoc wireless network.</a:t>
            </a:r>
          </a:p>
          <a:p>
            <a:pPr marL="571500" lvl="1" indent="-228600" algn="l">
              <a:spcBef>
                <a:spcPct val="20000"/>
              </a:spcBef>
              <a:buClr>
                <a:schemeClr val="accent2"/>
              </a:buClr>
              <a:buFontTx/>
              <a:buChar char="•"/>
            </a:pPr>
            <a:r>
              <a:rPr lang="en-US" sz="2000">
                <a:latin typeface="Times New Roman" pitchFamily="18" charset="0"/>
              </a:rPr>
              <a:t>The density of nodes in a sensor network varies with the domain of application.</a:t>
            </a:r>
          </a:p>
          <a:p>
            <a:pPr marL="571500" lvl="1" indent="-228600" algn="l">
              <a:spcBef>
                <a:spcPct val="20000"/>
              </a:spcBef>
              <a:buClr>
                <a:schemeClr val="accent2"/>
              </a:buClr>
              <a:buFontTx/>
              <a:buChar char="•"/>
            </a:pPr>
            <a:r>
              <a:rPr lang="en-US" sz="2000">
                <a:latin typeface="Times New Roman" pitchFamily="18" charset="0"/>
              </a:rPr>
              <a:t>The power constraints in sensor networks are much more stringent than those in ad hoc wireless networks.</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9474" name="Rectangle 2"/>
          <p:cNvSpPr>
            <a:spLocks noGrp="1" noChangeArrowheads="1"/>
          </p:cNvSpPr>
          <p:nvPr>
            <p:ph type="title"/>
          </p:nvPr>
        </p:nvSpPr>
        <p:spPr>
          <a:xfrm>
            <a:off x="0" y="196850"/>
            <a:ext cx="9144000" cy="547688"/>
          </a:xfrm>
        </p:spPr>
        <p:txBody>
          <a:bodyPr>
            <a:normAutofit fontScale="90000"/>
          </a:bodyPr>
          <a:lstStyle/>
          <a:p>
            <a:r>
              <a:rPr lang="en-US"/>
              <a:t>Wireless Sensor Networks</a:t>
            </a:r>
          </a:p>
        </p:txBody>
      </p:sp>
      <p:sp>
        <p:nvSpPr>
          <p:cNvPr id="176947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69476"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Distinct properties of wireless sensor networks:</a:t>
            </a:r>
          </a:p>
          <a:p>
            <a:pPr marL="571500" lvl="1" indent="-228600" algn="l">
              <a:spcBef>
                <a:spcPct val="20000"/>
              </a:spcBef>
              <a:buClr>
                <a:schemeClr val="accent2"/>
              </a:buClr>
              <a:buFontTx/>
              <a:buChar char="•"/>
            </a:pPr>
            <a:r>
              <a:rPr lang="en-US" sz="2000">
                <a:latin typeface="Times New Roman" pitchFamily="18" charset="0"/>
              </a:rPr>
              <a:t>The power source can be classified into three categories:</a:t>
            </a:r>
          </a:p>
          <a:p>
            <a:pPr marL="917575" lvl="2" indent="-234950" algn="l">
              <a:spcBef>
                <a:spcPct val="20000"/>
              </a:spcBef>
              <a:buClr>
                <a:schemeClr val="accent2"/>
              </a:buClr>
              <a:buFontTx/>
              <a:buChar char="•"/>
            </a:pPr>
            <a:r>
              <a:rPr lang="en-US" sz="2000">
                <a:latin typeface="Times New Roman" pitchFamily="18" charset="0"/>
              </a:rPr>
              <a:t>Replenishable power resource </a:t>
            </a:r>
          </a:p>
          <a:p>
            <a:pPr marL="917575" lvl="2" indent="-234950" algn="l">
              <a:spcBef>
                <a:spcPct val="20000"/>
              </a:spcBef>
              <a:buClr>
                <a:schemeClr val="accent2"/>
              </a:buClr>
              <a:buFontTx/>
              <a:buChar char="•"/>
            </a:pPr>
            <a:r>
              <a:rPr lang="en-US" sz="2000">
                <a:latin typeface="Times New Roman" pitchFamily="18" charset="0"/>
              </a:rPr>
              <a:t>Non- Replenishable power source</a:t>
            </a:r>
          </a:p>
          <a:p>
            <a:pPr marL="917575" lvl="2" indent="-234950" algn="l">
              <a:spcBef>
                <a:spcPct val="20000"/>
              </a:spcBef>
              <a:buClr>
                <a:schemeClr val="accent2"/>
              </a:buClr>
              <a:buFontTx/>
              <a:buChar char="•"/>
            </a:pPr>
            <a:r>
              <a:rPr lang="en-US" sz="2000">
                <a:latin typeface="Times New Roman" pitchFamily="18" charset="0"/>
              </a:rPr>
              <a:t>Regenerative power source</a:t>
            </a:r>
          </a:p>
          <a:p>
            <a:pPr marL="571500" lvl="1" indent="-228600" algn="l">
              <a:spcBef>
                <a:spcPct val="20000"/>
              </a:spcBef>
              <a:buClr>
                <a:schemeClr val="accent2"/>
              </a:buClr>
              <a:buFontTx/>
              <a:buChar char="•"/>
            </a:pPr>
            <a:r>
              <a:rPr lang="en-US" sz="2000">
                <a:latin typeface="Times New Roman" pitchFamily="18" charset="0"/>
              </a:rPr>
              <a:t>Data/information fusion aims at processing the sensed data at the intermediate nodes and relaying the outcome to the monitor node.</a:t>
            </a:r>
          </a:p>
          <a:p>
            <a:pPr marL="571500" lvl="1" indent="-228600" algn="l">
              <a:spcBef>
                <a:spcPct val="20000"/>
              </a:spcBef>
              <a:buClr>
                <a:schemeClr val="accent2"/>
              </a:buClr>
              <a:buFontTx/>
              <a:buChar char="•"/>
            </a:pPr>
            <a:r>
              <a:rPr lang="en-US" sz="2000">
                <a:latin typeface="Times New Roman" pitchFamily="18" charset="0"/>
              </a:rPr>
              <a:t>The communication traffic pattern varies with the domain of applications.</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9714" name="Rectangle 2"/>
          <p:cNvSpPr>
            <a:spLocks noGrp="1" noChangeArrowheads="1"/>
          </p:cNvSpPr>
          <p:nvPr>
            <p:ph type="title"/>
          </p:nvPr>
        </p:nvSpPr>
        <p:spPr>
          <a:xfrm>
            <a:off x="0" y="196850"/>
            <a:ext cx="9144000" cy="547688"/>
          </a:xfrm>
        </p:spPr>
        <p:txBody>
          <a:bodyPr>
            <a:normAutofit fontScale="90000"/>
          </a:bodyPr>
          <a:lstStyle/>
          <a:p>
            <a:r>
              <a:rPr lang="en-US"/>
              <a:t>Hybrid Wireless Networks</a:t>
            </a:r>
          </a:p>
        </p:txBody>
      </p:sp>
      <p:sp>
        <p:nvSpPr>
          <p:cNvPr id="177971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79716"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Hybrid Wireless Networks</a:t>
            </a:r>
          </a:p>
          <a:p>
            <a:pPr marL="571500" lvl="1" indent="-228600" algn="l">
              <a:spcBef>
                <a:spcPct val="20000"/>
              </a:spcBef>
              <a:buClr>
                <a:schemeClr val="accent2"/>
              </a:buClr>
              <a:buFontTx/>
              <a:buChar char="•"/>
            </a:pPr>
            <a:r>
              <a:rPr lang="en-US" sz="2000">
                <a:latin typeface="Times New Roman" pitchFamily="18" charset="0"/>
              </a:rPr>
              <a:t>Multi-hop cellular networks (MCNs) allows the transmission through the base stations or multi-hop of mobile nodes.</a:t>
            </a:r>
          </a:p>
          <a:p>
            <a:pPr marL="571500" lvl="1" indent="-228600" algn="l">
              <a:spcBef>
                <a:spcPct val="20000"/>
              </a:spcBef>
              <a:buClr>
                <a:schemeClr val="accent2"/>
              </a:buClr>
              <a:buFontTx/>
              <a:buChar char="•"/>
            </a:pPr>
            <a:r>
              <a:rPr lang="en-US" sz="2000">
                <a:latin typeface="Times New Roman" pitchFamily="18" charset="0"/>
              </a:rPr>
              <a:t>Integrated cellular ad hoc relay (iCAR) is  a system that combines conventional cellular technology with Ad hoc Relay Station (ARS) technology. In this system cellular stations will relay or reroute calls from the congested cell to an adjacent one that is not congested. </a:t>
            </a:r>
          </a:p>
          <a:p>
            <a:pPr marL="228600" indent="-228600" algn="l">
              <a:spcBef>
                <a:spcPct val="20000"/>
              </a:spcBef>
              <a:buClr>
                <a:schemeClr val="accent2"/>
              </a:buClr>
              <a:buFont typeface="Wingdings" pitchFamily="2" charset="2"/>
              <a:buChar char="§"/>
            </a:pPr>
            <a:r>
              <a:rPr lang="en-US" sz="2400">
                <a:latin typeface="Times New Roman" pitchFamily="18" charset="0"/>
              </a:rPr>
              <a:t>Advantages</a:t>
            </a:r>
          </a:p>
          <a:p>
            <a:pPr marL="571500" lvl="1" indent="-228600" algn="l">
              <a:spcBef>
                <a:spcPct val="20000"/>
              </a:spcBef>
              <a:buClr>
                <a:schemeClr val="accent2"/>
              </a:buClr>
              <a:buFontTx/>
              <a:buChar char="•"/>
            </a:pPr>
            <a:r>
              <a:rPr lang="en-US" sz="2000">
                <a:latin typeface="Times New Roman" pitchFamily="18" charset="0"/>
              </a:rPr>
              <a:t>Higher capacity than  cellular networks</a:t>
            </a:r>
          </a:p>
          <a:p>
            <a:pPr marL="571500" lvl="1" indent="-228600" algn="l">
              <a:spcBef>
                <a:spcPct val="20000"/>
              </a:spcBef>
              <a:buClr>
                <a:schemeClr val="accent2"/>
              </a:buClr>
              <a:buFontTx/>
              <a:buChar char="•"/>
            </a:pPr>
            <a:r>
              <a:rPr lang="en-US" sz="2000">
                <a:latin typeface="Times New Roman" pitchFamily="18" charset="0"/>
              </a:rPr>
              <a:t>Increased flexibility and reliability in routing</a:t>
            </a:r>
          </a:p>
          <a:p>
            <a:pPr marL="571500" lvl="1" indent="-228600" algn="l">
              <a:spcBef>
                <a:spcPct val="20000"/>
              </a:spcBef>
              <a:buClr>
                <a:schemeClr val="accent2"/>
              </a:buClr>
              <a:buFontTx/>
              <a:buChar char="•"/>
            </a:pPr>
            <a:r>
              <a:rPr lang="en-US" sz="2000">
                <a:latin typeface="Times New Roman" pitchFamily="18" charset="0"/>
              </a:rPr>
              <a:t>Better coverage and connectivity</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994" name="Rectangle 2"/>
          <p:cNvSpPr>
            <a:spLocks noGrp="1" noChangeArrowheads="1"/>
          </p:cNvSpPr>
          <p:nvPr>
            <p:ph type="title"/>
          </p:nvPr>
        </p:nvSpPr>
        <p:spPr>
          <a:xfrm>
            <a:off x="0" y="196850"/>
            <a:ext cx="9144000" cy="547688"/>
          </a:xfrm>
        </p:spPr>
        <p:txBody>
          <a:bodyPr>
            <a:normAutofit fontScale="90000"/>
          </a:bodyPr>
          <a:lstStyle/>
          <a:p>
            <a:pPr algn="l"/>
            <a:r>
              <a:rPr lang="en-US" dirty="0"/>
              <a:t>Issues in Ad hoc Wireless Networks</a:t>
            </a:r>
          </a:p>
        </p:txBody>
      </p:sp>
      <p:sp>
        <p:nvSpPr>
          <p:cNvPr id="174899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48996" name="Rectangle 4"/>
          <p:cNvSpPr>
            <a:spLocks noChangeArrowheads="1"/>
          </p:cNvSpPr>
          <p:nvPr/>
        </p:nvSpPr>
        <p:spPr bwMode="auto">
          <a:xfrm>
            <a:off x="285750" y="995363"/>
            <a:ext cx="8629650" cy="561657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Medium access scheme</a:t>
            </a:r>
          </a:p>
          <a:p>
            <a:pPr marL="571500" lvl="1" indent="-228600" algn="l">
              <a:spcBef>
                <a:spcPct val="20000"/>
              </a:spcBef>
              <a:buClr>
                <a:schemeClr val="accent2"/>
              </a:buClr>
              <a:buFontTx/>
              <a:buChar char="•"/>
            </a:pPr>
            <a:r>
              <a:rPr lang="en-US" sz="2000" b="1">
                <a:latin typeface="Times New Roman" pitchFamily="18" charset="0"/>
              </a:rPr>
              <a:t>Distributed operation</a:t>
            </a:r>
            <a:r>
              <a:rPr lang="en-US" sz="2000">
                <a:latin typeface="Times New Roman" pitchFamily="18" charset="0"/>
              </a:rPr>
              <a:t> is required.</a:t>
            </a:r>
          </a:p>
          <a:p>
            <a:pPr marL="571500" lvl="1" indent="-228600" algn="l">
              <a:spcBef>
                <a:spcPct val="20000"/>
              </a:spcBef>
              <a:buClr>
                <a:schemeClr val="accent2"/>
              </a:buClr>
              <a:buFontTx/>
              <a:buChar char="•"/>
            </a:pPr>
            <a:r>
              <a:rPr lang="en-US" sz="2000" b="1">
                <a:latin typeface="Times New Roman" pitchFamily="18" charset="0"/>
              </a:rPr>
              <a:t>Synchronization </a:t>
            </a:r>
            <a:r>
              <a:rPr lang="en-US" sz="2000">
                <a:latin typeface="Times New Roman" pitchFamily="18" charset="0"/>
              </a:rPr>
              <a:t>is required  in TDMA-based systems.</a:t>
            </a:r>
          </a:p>
          <a:p>
            <a:pPr marL="571500" lvl="1" indent="-228600" algn="l">
              <a:spcBef>
                <a:spcPct val="20000"/>
              </a:spcBef>
              <a:buClr>
                <a:schemeClr val="accent2"/>
              </a:buClr>
              <a:buFontTx/>
              <a:buChar char="•"/>
            </a:pPr>
            <a:r>
              <a:rPr lang="en-US" sz="2000" b="1">
                <a:latin typeface="Times New Roman" pitchFamily="18" charset="0"/>
              </a:rPr>
              <a:t>Hidden terminals</a:t>
            </a:r>
            <a:r>
              <a:rPr lang="en-US" sz="2000">
                <a:latin typeface="Times New Roman" pitchFamily="18" charset="0"/>
              </a:rPr>
              <a:t> are nodes hidden from a sender.</a:t>
            </a:r>
          </a:p>
          <a:p>
            <a:pPr marL="571500" lvl="1" indent="-228600" algn="l">
              <a:spcBef>
                <a:spcPct val="20000"/>
              </a:spcBef>
              <a:buClr>
                <a:schemeClr val="accent2"/>
              </a:buClr>
              <a:buFontTx/>
              <a:buChar char="•"/>
            </a:pPr>
            <a:r>
              <a:rPr lang="en-US" sz="2000" b="1">
                <a:latin typeface="Times New Roman" pitchFamily="18" charset="0"/>
              </a:rPr>
              <a:t>Exposed terminals</a:t>
            </a:r>
            <a:r>
              <a:rPr lang="en-US" sz="2000">
                <a:latin typeface="Times New Roman" pitchFamily="18" charset="0"/>
              </a:rPr>
              <a:t> are exposed nodes preventing a sender from sending.</a:t>
            </a:r>
          </a:p>
          <a:p>
            <a:pPr marL="571500" lvl="1" indent="-228600" algn="l">
              <a:spcBef>
                <a:spcPct val="20000"/>
              </a:spcBef>
              <a:buClr>
                <a:schemeClr val="accent2"/>
              </a:buClr>
              <a:buFontTx/>
              <a:buChar char="•"/>
            </a:pPr>
            <a:r>
              <a:rPr lang="en-US" sz="2000" b="1">
                <a:latin typeface="Times New Roman" pitchFamily="18" charset="0"/>
              </a:rPr>
              <a:t>Throughput</a:t>
            </a:r>
            <a:r>
              <a:rPr lang="en-US" sz="2000">
                <a:latin typeface="Times New Roman" pitchFamily="18" charset="0"/>
              </a:rPr>
              <a:t> needs to be maximized.</a:t>
            </a:r>
          </a:p>
          <a:p>
            <a:pPr marL="571500" lvl="1" indent="-228600" algn="l">
              <a:spcBef>
                <a:spcPct val="20000"/>
              </a:spcBef>
              <a:buClr>
                <a:schemeClr val="accent2"/>
              </a:buClr>
              <a:buFontTx/>
              <a:buChar char="•"/>
            </a:pPr>
            <a:r>
              <a:rPr lang="en-US" sz="2000" b="1">
                <a:latin typeface="Times New Roman" pitchFamily="18" charset="0"/>
              </a:rPr>
              <a:t>Access delay</a:t>
            </a:r>
            <a:r>
              <a:rPr lang="en-US" sz="2000">
                <a:latin typeface="Times New Roman" pitchFamily="18" charset="0"/>
              </a:rPr>
              <a:t> should be minimized.</a:t>
            </a:r>
          </a:p>
          <a:p>
            <a:pPr marL="571500" lvl="1" indent="-228600" algn="l">
              <a:spcBef>
                <a:spcPct val="20000"/>
              </a:spcBef>
              <a:buClr>
                <a:schemeClr val="accent2"/>
              </a:buClr>
              <a:buFontTx/>
              <a:buChar char="•"/>
            </a:pPr>
            <a:r>
              <a:rPr lang="en-US" sz="2000" b="1">
                <a:latin typeface="Times New Roman" pitchFamily="18" charset="0"/>
              </a:rPr>
              <a:t>Fairness</a:t>
            </a:r>
            <a:r>
              <a:rPr lang="en-US" sz="2000">
                <a:latin typeface="Times New Roman" pitchFamily="18" charset="0"/>
              </a:rPr>
              <a:t> refers  to provide an equal share to all competing nodes.</a:t>
            </a:r>
          </a:p>
          <a:p>
            <a:pPr marL="571500" lvl="1" indent="-228600" algn="l">
              <a:spcBef>
                <a:spcPct val="20000"/>
              </a:spcBef>
              <a:buClr>
                <a:schemeClr val="accent2"/>
              </a:buClr>
              <a:buFontTx/>
              <a:buChar char="•"/>
            </a:pPr>
            <a:r>
              <a:rPr lang="en-US" sz="2000" b="1">
                <a:latin typeface="Times New Roman" pitchFamily="18" charset="0"/>
              </a:rPr>
              <a:t>Real-time traffic support</a:t>
            </a:r>
            <a:r>
              <a:rPr lang="en-US" sz="2000">
                <a:latin typeface="Times New Roman" pitchFamily="18" charset="0"/>
              </a:rPr>
              <a:t> is required for voice, video, and real-time data.</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Resource reservation</a:t>
            </a:r>
            <a:r>
              <a:rPr lang="en-US" sz="2000">
                <a:latin typeface="Times New Roman" pitchFamily="18" charset="0"/>
              </a:rPr>
              <a:t> is required for QoS.</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Ability to measure resource availability</a:t>
            </a:r>
            <a:r>
              <a:rPr lang="en-US" sz="2000">
                <a:latin typeface="Times New Roman" pitchFamily="18" charset="0"/>
              </a:rPr>
              <a:t> handles the resources.</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Capability for power control</a:t>
            </a:r>
            <a:r>
              <a:rPr lang="en-US" sz="2000">
                <a:latin typeface="Times New Roman" pitchFamily="18" charset="0"/>
              </a:rPr>
              <a:t> reduces the energy consumption.</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Adaptive rate control </a:t>
            </a:r>
            <a:r>
              <a:rPr lang="en-US" sz="2000">
                <a:latin typeface="Times New Roman" pitchFamily="18" charset="0"/>
              </a:rPr>
              <a:t>refers to  the variation in the data bit  rate.</a:t>
            </a:r>
            <a:endParaRPr lang="en-US" sz="2000" b="1">
              <a:latin typeface="Times New Roman" pitchFamily="18" charset="0"/>
            </a:endParaRPr>
          </a:p>
          <a:p>
            <a:pPr marL="571500" lvl="1" indent="-228600" algn="l">
              <a:spcBef>
                <a:spcPct val="20000"/>
              </a:spcBef>
              <a:buClr>
                <a:schemeClr val="accent2"/>
              </a:buClr>
              <a:buFontTx/>
              <a:buChar char="•"/>
            </a:pPr>
            <a:r>
              <a:rPr lang="en-US" sz="2000" b="1">
                <a:latin typeface="Times New Roman" pitchFamily="18" charset="0"/>
              </a:rPr>
              <a:t>Use of directional antennas </a:t>
            </a:r>
            <a:r>
              <a:rPr lang="en-US" sz="2000">
                <a:latin typeface="Times New Roman" pitchFamily="18" charset="0"/>
              </a:rPr>
              <a:t>has advantages including increased spectrum reuse, reduced interference, and reduced power consumption.</a:t>
            </a:r>
            <a:endParaRPr lang="en-US" sz="2000" b="1">
              <a:latin typeface="Times New Roman" pitchFamily="18" charset="0"/>
            </a:endParaRP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42" name="Rectangle 2"/>
          <p:cNvSpPr>
            <a:spLocks noGrp="1" noChangeArrowheads="1"/>
          </p:cNvSpPr>
          <p:nvPr>
            <p:ph type="title"/>
          </p:nvPr>
        </p:nvSpPr>
        <p:spPr>
          <a:xfrm>
            <a:off x="0" y="196850"/>
            <a:ext cx="9144000" cy="547688"/>
          </a:xfrm>
        </p:spPr>
        <p:txBody>
          <a:bodyPr>
            <a:normAutofit fontScale="90000"/>
          </a:bodyPr>
          <a:lstStyle/>
          <a:p>
            <a:pPr algn="l"/>
            <a:r>
              <a:rPr lang="en-US" dirty="0"/>
              <a:t>Issues in Ad hoc Wireless Networks</a:t>
            </a:r>
          </a:p>
        </p:txBody>
      </p:sp>
      <p:sp>
        <p:nvSpPr>
          <p:cNvPr id="1751043"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1044" name="Rectangle 4"/>
          <p:cNvSpPr>
            <a:spLocks noChangeArrowheads="1"/>
          </p:cNvSpPr>
          <p:nvPr/>
        </p:nvSpPr>
        <p:spPr bwMode="auto">
          <a:xfrm>
            <a:off x="285750" y="852488"/>
            <a:ext cx="8629650" cy="5780087"/>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Routing</a:t>
            </a:r>
          </a:p>
          <a:p>
            <a:pPr marL="571500" lvl="1" indent="-228600" algn="l">
              <a:spcBef>
                <a:spcPct val="20000"/>
              </a:spcBef>
              <a:buClr>
                <a:schemeClr val="accent2"/>
              </a:buClr>
              <a:buFontTx/>
              <a:buChar char="•"/>
            </a:pPr>
            <a:r>
              <a:rPr lang="en-US" sz="2000">
                <a:latin typeface="Times New Roman" pitchFamily="18" charset="0"/>
              </a:rPr>
              <a:t>Mobility</a:t>
            </a:r>
          </a:p>
          <a:p>
            <a:pPr marL="571500" lvl="1" indent="-228600" algn="l">
              <a:spcBef>
                <a:spcPct val="20000"/>
              </a:spcBef>
              <a:buClr>
                <a:schemeClr val="accent2"/>
              </a:buClr>
              <a:buFontTx/>
              <a:buChar char="•"/>
            </a:pPr>
            <a:r>
              <a:rPr lang="en-US" sz="2000">
                <a:latin typeface="Times New Roman" pitchFamily="18" charset="0"/>
              </a:rPr>
              <a:t>Bandwidth constraint</a:t>
            </a:r>
          </a:p>
          <a:p>
            <a:pPr marL="571500" lvl="1" indent="-228600" algn="l">
              <a:spcBef>
                <a:spcPct val="20000"/>
              </a:spcBef>
              <a:buClr>
                <a:schemeClr val="accent2"/>
              </a:buClr>
              <a:buFontTx/>
              <a:buChar char="•"/>
            </a:pPr>
            <a:r>
              <a:rPr lang="en-US" sz="2000">
                <a:latin typeface="Times New Roman" pitchFamily="18" charset="0"/>
              </a:rPr>
              <a:t>Error-prone and shared channel:  wireless channel (10</a:t>
            </a:r>
            <a:r>
              <a:rPr lang="en-US" sz="2000" baseline="30000">
                <a:latin typeface="Times New Roman" pitchFamily="18" charset="0"/>
              </a:rPr>
              <a:t>-5 </a:t>
            </a:r>
            <a:r>
              <a:rPr lang="en-US" sz="2000">
                <a:latin typeface="Times New Roman" pitchFamily="18" charset="0"/>
              </a:rPr>
              <a:t>to 10</a:t>
            </a:r>
            <a:r>
              <a:rPr lang="en-US" sz="2000" baseline="30000">
                <a:latin typeface="Times New Roman" pitchFamily="18" charset="0"/>
              </a:rPr>
              <a:t>-3</a:t>
            </a:r>
            <a:r>
              <a:rPr lang="en-US" sz="2000">
                <a:latin typeface="Times New Roman" pitchFamily="18" charset="0"/>
              </a:rPr>
              <a:t>), wired channel (10</a:t>
            </a:r>
            <a:r>
              <a:rPr lang="en-US" sz="2000" baseline="30000">
                <a:latin typeface="Times New Roman" pitchFamily="18" charset="0"/>
              </a:rPr>
              <a:t>-12 </a:t>
            </a:r>
            <a:r>
              <a:rPr lang="en-US" sz="2000">
                <a:latin typeface="Times New Roman" pitchFamily="18" charset="0"/>
              </a:rPr>
              <a:t>to 10</a:t>
            </a:r>
            <a:r>
              <a:rPr lang="en-US" sz="2000" baseline="30000">
                <a:latin typeface="Times New Roman" pitchFamily="18" charset="0"/>
              </a:rPr>
              <a:t>-9</a:t>
            </a:r>
            <a:r>
              <a:rPr lang="en-US" sz="2000">
                <a:latin typeface="Times New Roman" pitchFamily="18" charset="0"/>
              </a:rPr>
              <a:t>)</a:t>
            </a:r>
          </a:p>
          <a:p>
            <a:pPr marL="571500" lvl="1" indent="-228600" algn="l">
              <a:spcBef>
                <a:spcPct val="20000"/>
              </a:spcBef>
              <a:buClr>
                <a:schemeClr val="accent2"/>
              </a:buClr>
              <a:buFontTx/>
              <a:buChar char="•"/>
            </a:pPr>
            <a:r>
              <a:rPr lang="en-US" sz="2000">
                <a:latin typeface="Times New Roman" pitchFamily="18" charset="0"/>
              </a:rPr>
              <a:t>Location-dependent contention depends on the number of nodes.</a:t>
            </a:r>
          </a:p>
          <a:p>
            <a:pPr marL="571500" lvl="1" indent="-228600" algn="l">
              <a:spcBef>
                <a:spcPct val="20000"/>
              </a:spcBef>
              <a:buClr>
                <a:schemeClr val="accent2"/>
              </a:buClr>
              <a:buFontTx/>
              <a:buChar char="•"/>
            </a:pPr>
            <a:r>
              <a:rPr lang="en-US" sz="2000">
                <a:latin typeface="Times New Roman" pitchFamily="18" charset="0"/>
              </a:rPr>
              <a:t>Other resource constraints such as computing power, battery power</a:t>
            </a:r>
          </a:p>
          <a:p>
            <a:pPr marL="571500" lvl="1" indent="-228600" algn="l">
              <a:spcBef>
                <a:spcPct val="20000"/>
              </a:spcBef>
              <a:buClr>
                <a:schemeClr val="accent2"/>
              </a:buClr>
              <a:buFontTx/>
              <a:buChar char="•"/>
            </a:pPr>
            <a:r>
              <a:rPr lang="en-US" sz="2000">
                <a:latin typeface="Times New Roman" pitchFamily="18" charset="0"/>
              </a:rPr>
              <a:t>Minimum route acquisition delay</a:t>
            </a:r>
          </a:p>
          <a:p>
            <a:pPr marL="571500" lvl="1" indent="-228600" algn="l">
              <a:spcBef>
                <a:spcPct val="20000"/>
              </a:spcBef>
              <a:buClr>
                <a:schemeClr val="accent2"/>
              </a:buClr>
              <a:buFontTx/>
              <a:buChar char="•"/>
            </a:pPr>
            <a:r>
              <a:rPr lang="en-US" sz="2000">
                <a:latin typeface="Times New Roman" pitchFamily="18" charset="0"/>
              </a:rPr>
              <a:t>Quick route reconfiguration</a:t>
            </a:r>
          </a:p>
          <a:p>
            <a:pPr marL="571500" lvl="1" indent="-228600" algn="l">
              <a:spcBef>
                <a:spcPct val="20000"/>
              </a:spcBef>
              <a:buClr>
                <a:schemeClr val="accent2"/>
              </a:buClr>
              <a:buFontTx/>
              <a:buChar char="•"/>
            </a:pPr>
            <a:r>
              <a:rPr lang="en-US" sz="2000">
                <a:latin typeface="Times New Roman" pitchFamily="18" charset="0"/>
              </a:rPr>
              <a:t>Loop-free routing</a:t>
            </a:r>
          </a:p>
          <a:p>
            <a:pPr marL="571500" lvl="1" indent="-228600" algn="l">
              <a:spcBef>
                <a:spcPct val="20000"/>
              </a:spcBef>
              <a:buClr>
                <a:schemeClr val="accent2"/>
              </a:buClr>
              <a:buFontTx/>
              <a:buChar char="•"/>
            </a:pPr>
            <a:r>
              <a:rPr lang="en-US" sz="2000">
                <a:latin typeface="Times New Roman" pitchFamily="18" charset="0"/>
              </a:rPr>
              <a:t>Distributed routing approach</a:t>
            </a:r>
          </a:p>
          <a:p>
            <a:pPr marL="571500" lvl="1" indent="-228600" algn="l">
              <a:spcBef>
                <a:spcPct val="20000"/>
              </a:spcBef>
              <a:buClr>
                <a:schemeClr val="accent2"/>
              </a:buClr>
              <a:buFontTx/>
              <a:buChar char="•"/>
            </a:pPr>
            <a:r>
              <a:rPr lang="en-US" sz="2000">
                <a:latin typeface="Times New Roman" pitchFamily="18" charset="0"/>
              </a:rPr>
              <a:t>Minimum control overhead</a:t>
            </a:r>
          </a:p>
          <a:p>
            <a:pPr marL="571500" lvl="1" indent="-228600" algn="l">
              <a:spcBef>
                <a:spcPct val="20000"/>
              </a:spcBef>
              <a:buClr>
                <a:schemeClr val="accent2"/>
              </a:buClr>
              <a:buFontTx/>
              <a:buChar char="•"/>
            </a:pPr>
            <a:r>
              <a:rPr lang="en-US" sz="2000">
                <a:latin typeface="Times New Roman" pitchFamily="18" charset="0"/>
              </a:rPr>
              <a:t>Scalability</a:t>
            </a:r>
          </a:p>
          <a:p>
            <a:pPr marL="571500" lvl="1" indent="-228600" algn="l">
              <a:spcBef>
                <a:spcPct val="20000"/>
              </a:spcBef>
              <a:buClr>
                <a:schemeClr val="accent2"/>
              </a:buClr>
              <a:buFontTx/>
              <a:buChar char="•"/>
            </a:pPr>
            <a:r>
              <a:rPr lang="en-US" sz="2000">
                <a:latin typeface="Times New Roman" pitchFamily="18" charset="0"/>
              </a:rPr>
              <a:t>Provisioning of QoS</a:t>
            </a:r>
          </a:p>
          <a:p>
            <a:pPr marL="571500" lvl="1" indent="-228600" algn="l">
              <a:spcBef>
                <a:spcPct val="20000"/>
              </a:spcBef>
              <a:buClr>
                <a:schemeClr val="accent2"/>
              </a:buClr>
              <a:buFontTx/>
              <a:buChar char="•"/>
            </a:pPr>
            <a:r>
              <a:rPr lang="en-US" sz="2000">
                <a:latin typeface="Times New Roman" pitchFamily="18" charset="0"/>
              </a:rPr>
              <a:t>Support for time-sensitive traffic: hard real-time and soft real-time traffic</a:t>
            </a:r>
          </a:p>
          <a:p>
            <a:pPr marL="571500" lvl="1" indent="-228600" algn="l">
              <a:spcBef>
                <a:spcPct val="20000"/>
              </a:spcBef>
              <a:buClr>
                <a:schemeClr val="accent2"/>
              </a:buClr>
              <a:buFontTx/>
              <a:buChar char="•"/>
            </a:pPr>
            <a:r>
              <a:rPr lang="en-US" sz="2000">
                <a:latin typeface="Times New Roman" pitchFamily="18" charset="0"/>
              </a:rPr>
              <a:t>Security and privacy</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3090" name="Rectangle 2"/>
          <p:cNvSpPr>
            <a:spLocks noGrp="1" noChangeArrowheads="1"/>
          </p:cNvSpPr>
          <p:nvPr>
            <p:ph type="title"/>
          </p:nvPr>
        </p:nvSpPr>
        <p:spPr>
          <a:xfrm>
            <a:off x="0" y="196850"/>
            <a:ext cx="9144000" cy="547688"/>
          </a:xfrm>
        </p:spPr>
        <p:txBody>
          <a:bodyPr>
            <a:normAutofit fontScale="90000"/>
          </a:bodyPr>
          <a:lstStyle/>
          <a:p>
            <a:pPr algn="l"/>
            <a:r>
              <a:rPr lang="en-US" dirty="0"/>
              <a:t>Issues in Ad hoc Wireless Networks</a:t>
            </a:r>
          </a:p>
        </p:txBody>
      </p:sp>
      <p:sp>
        <p:nvSpPr>
          <p:cNvPr id="1753091"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3092" name="Rectangle 4"/>
          <p:cNvSpPr>
            <a:spLocks noChangeArrowheads="1"/>
          </p:cNvSpPr>
          <p:nvPr/>
        </p:nvSpPr>
        <p:spPr bwMode="auto">
          <a:xfrm>
            <a:off x="285750" y="996950"/>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Provisioning of multiple links among the nodes in an ad hoc network results in a mesh-shaped structure. The mesh-shaped multicast routing structure work well in a high-mobility environment.</a:t>
            </a:r>
          </a:p>
          <a:p>
            <a:pPr marL="228600" indent="-228600" algn="l">
              <a:spcBef>
                <a:spcPct val="20000"/>
              </a:spcBef>
              <a:buClr>
                <a:schemeClr val="accent2"/>
              </a:buClr>
              <a:buFont typeface="Wingdings" pitchFamily="2" charset="2"/>
              <a:buChar char="§"/>
            </a:pPr>
            <a:r>
              <a:rPr lang="en-US" sz="2400">
                <a:latin typeface="Times New Roman" pitchFamily="18" charset="0"/>
              </a:rPr>
              <a:t>The issues in multicast routing protocols are:</a:t>
            </a:r>
          </a:p>
          <a:p>
            <a:pPr marL="571500" lvl="1" indent="-228600" algn="l">
              <a:spcBef>
                <a:spcPct val="20000"/>
              </a:spcBef>
              <a:buClr>
                <a:schemeClr val="accent2"/>
              </a:buClr>
              <a:buFontTx/>
              <a:buChar char="•"/>
            </a:pPr>
            <a:r>
              <a:rPr lang="en-US" sz="2000" b="1">
                <a:latin typeface="Times New Roman" pitchFamily="18" charset="0"/>
              </a:rPr>
              <a:t>Robustness</a:t>
            </a:r>
            <a:r>
              <a:rPr lang="en-US" sz="2000">
                <a:latin typeface="Times New Roman" pitchFamily="18" charset="0"/>
              </a:rPr>
              <a:t>: It must be able to recover and reconfigure quickly.</a:t>
            </a:r>
          </a:p>
          <a:p>
            <a:pPr marL="571500" lvl="1" indent="-228600" algn="l">
              <a:spcBef>
                <a:spcPct val="20000"/>
              </a:spcBef>
              <a:buClr>
                <a:schemeClr val="accent2"/>
              </a:buClr>
              <a:buFontTx/>
              <a:buChar char="•"/>
            </a:pPr>
            <a:r>
              <a:rPr lang="en-US" sz="2000" b="1">
                <a:latin typeface="Times New Roman" pitchFamily="18" charset="0"/>
              </a:rPr>
              <a:t>Efficiency</a:t>
            </a:r>
            <a:r>
              <a:rPr lang="en-US" sz="2000">
                <a:latin typeface="Times New Roman" pitchFamily="18" charset="0"/>
              </a:rPr>
              <a:t>: It should make a minimum number of transmissions to deliver a packet.</a:t>
            </a:r>
          </a:p>
          <a:p>
            <a:pPr marL="571500" lvl="1" indent="-228600" algn="l">
              <a:spcBef>
                <a:spcPct val="20000"/>
              </a:spcBef>
              <a:buClr>
                <a:schemeClr val="accent2"/>
              </a:buClr>
              <a:buFontTx/>
              <a:buChar char="•"/>
            </a:pPr>
            <a:r>
              <a:rPr lang="en-US" sz="2000" b="1">
                <a:latin typeface="Times New Roman" pitchFamily="18" charset="0"/>
              </a:rPr>
              <a:t>Control overhead</a:t>
            </a:r>
            <a:r>
              <a:rPr lang="en-US" sz="2000">
                <a:latin typeface="Times New Roman" pitchFamily="18" charset="0"/>
              </a:rPr>
              <a:t>: It demands minimal control overhead.</a:t>
            </a:r>
          </a:p>
          <a:p>
            <a:pPr marL="571500" lvl="1" indent="-228600" algn="l">
              <a:spcBef>
                <a:spcPct val="20000"/>
              </a:spcBef>
              <a:buClr>
                <a:schemeClr val="accent2"/>
              </a:buClr>
              <a:buFontTx/>
              <a:buChar char="•"/>
            </a:pPr>
            <a:r>
              <a:rPr lang="en-US" sz="2000" b="1">
                <a:latin typeface="Times New Roman" pitchFamily="18" charset="0"/>
              </a:rPr>
              <a:t>Quality of service</a:t>
            </a:r>
            <a:r>
              <a:rPr lang="en-US" sz="2000">
                <a:latin typeface="Times New Roman" pitchFamily="18" charset="0"/>
              </a:rPr>
              <a:t>: QoS support is essential.</a:t>
            </a:r>
          </a:p>
          <a:p>
            <a:pPr marL="571500" lvl="1" indent="-228600" algn="l">
              <a:spcBef>
                <a:spcPct val="20000"/>
              </a:spcBef>
              <a:buClr>
                <a:schemeClr val="accent2"/>
              </a:buClr>
              <a:buFontTx/>
              <a:buChar char="•"/>
            </a:pPr>
            <a:r>
              <a:rPr lang="en-US" sz="2000" b="1">
                <a:latin typeface="Times New Roman" pitchFamily="18" charset="0"/>
              </a:rPr>
              <a:t>Efficient group management</a:t>
            </a:r>
            <a:r>
              <a:rPr lang="en-US" sz="2000">
                <a:latin typeface="Times New Roman" pitchFamily="18" charset="0"/>
              </a:rPr>
              <a:t> needs to be performed with minimal exchange of control messages.</a:t>
            </a:r>
          </a:p>
          <a:p>
            <a:pPr marL="571500" lvl="1" indent="-228600" algn="l">
              <a:spcBef>
                <a:spcPct val="20000"/>
              </a:spcBef>
              <a:buClr>
                <a:schemeClr val="accent2"/>
              </a:buClr>
              <a:buFontTx/>
              <a:buChar char="•"/>
            </a:pPr>
            <a:r>
              <a:rPr lang="en-US" sz="2000" b="1">
                <a:latin typeface="Times New Roman" pitchFamily="18" charset="0"/>
              </a:rPr>
              <a:t>Scalability</a:t>
            </a:r>
            <a:r>
              <a:rPr lang="en-US" sz="2000">
                <a:latin typeface="Times New Roman" pitchFamily="18" charset="0"/>
              </a:rPr>
              <a:t>: It should be able to scale for a large network.</a:t>
            </a:r>
          </a:p>
          <a:p>
            <a:pPr marL="571500" lvl="1" indent="-228600" algn="l">
              <a:spcBef>
                <a:spcPct val="20000"/>
              </a:spcBef>
              <a:buClr>
                <a:schemeClr val="accent2"/>
              </a:buClr>
              <a:buFontTx/>
              <a:buChar char="•"/>
            </a:pPr>
            <a:r>
              <a:rPr lang="en-US" sz="2000" b="1">
                <a:latin typeface="Times New Roman" pitchFamily="18" charset="0"/>
              </a:rPr>
              <a:t>Security</a:t>
            </a:r>
            <a:r>
              <a:rPr lang="en-US" sz="2000">
                <a:latin typeface="Times New Roman" pitchFamily="18" charset="0"/>
              </a:rPr>
              <a:t> is important.</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5138" name="Rectangle 2"/>
          <p:cNvSpPr>
            <a:spLocks noGrp="1" noChangeArrowheads="1"/>
          </p:cNvSpPr>
          <p:nvPr>
            <p:ph type="title"/>
          </p:nvPr>
        </p:nvSpPr>
        <p:spPr>
          <a:xfrm>
            <a:off x="0" y="196850"/>
            <a:ext cx="7467600" cy="547688"/>
          </a:xfrm>
        </p:spPr>
        <p:txBody>
          <a:bodyPr>
            <a:noAutofit/>
          </a:bodyPr>
          <a:lstStyle/>
          <a:p>
            <a:r>
              <a:rPr lang="en-US" sz="3600" dirty="0"/>
              <a:t>Issues in Ad hoc Wireless Networks</a:t>
            </a:r>
          </a:p>
        </p:txBody>
      </p:sp>
      <p:sp>
        <p:nvSpPr>
          <p:cNvPr id="1755139"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5140" name="Rectangle 4"/>
          <p:cNvSpPr>
            <a:spLocks noChangeArrowheads="1"/>
          </p:cNvSpPr>
          <p:nvPr/>
        </p:nvSpPr>
        <p:spPr bwMode="auto">
          <a:xfrm>
            <a:off x="285750" y="996950"/>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The objectives of the transport layer protocols include:</a:t>
            </a:r>
          </a:p>
          <a:p>
            <a:pPr marL="571500" lvl="1" indent="-228600" algn="l">
              <a:spcBef>
                <a:spcPct val="20000"/>
              </a:spcBef>
              <a:buClr>
                <a:schemeClr val="accent2"/>
              </a:buClr>
              <a:buFontTx/>
              <a:buChar char="•"/>
            </a:pPr>
            <a:r>
              <a:rPr lang="en-US" sz="2000">
                <a:latin typeface="Times New Roman" pitchFamily="18" charset="0"/>
              </a:rPr>
              <a:t>Setting up and maintaining end-to-end connections</a:t>
            </a:r>
          </a:p>
          <a:p>
            <a:pPr marL="571500" lvl="1" indent="-228600" algn="l">
              <a:spcBef>
                <a:spcPct val="20000"/>
              </a:spcBef>
              <a:buClr>
                <a:schemeClr val="accent2"/>
              </a:buClr>
              <a:buFontTx/>
              <a:buChar char="•"/>
            </a:pPr>
            <a:r>
              <a:rPr lang="en-US" sz="2000">
                <a:latin typeface="Times New Roman" pitchFamily="18" charset="0"/>
              </a:rPr>
              <a:t>Reliable end-to-end delivery of data packets</a:t>
            </a:r>
          </a:p>
          <a:p>
            <a:pPr marL="571500" lvl="1" indent="-228600" algn="l">
              <a:spcBef>
                <a:spcPct val="20000"/>
              </a:spcBef>
              <a:buClr>
                <a:schemeClr val="accent2"/>
              </a:buClr>
              <a:buFontTx/>
              <a:buChar char="•"/>
            </a:pPr>
            <a:r>
              <a:rPr lang="en-US" sz="2000">
                <a:latin typeface="Times New Roman" pitchFamily="18" charset="0"/>
              </a:rPr>
              <a:t>Flow control</a:t>
            </a:r>
          </a:p>
          <a:p>
            <a:pPr marL="571500" lvl="1" indent="-228600" algn="l">
              <a:spcBef>
                <a:spcPct val="20000"/>
              </a:spcBef>
              <a:buClr>
                <a:schemeClr val="accent2"/>
              </a:buClr>
              <a:buFontTx/>
              <a:buChar char="•"/>
            </a:pPr>
            <a:r>
              <a:rPr lang="en-US" sz="2000">
                <a:latin typeface="Times New Roman" pitchFamily="18" charset="0"/>
              </a:rPr>
              <a:t>Congestion control</a:t>
            </a:r>
          </a:p>
          <a:p>
            <a:pPr marL="228600" indent="-228600" algn="l">
              <a:spcBef>
                <a:spcPct val="20000"/>
              </a:spcBef>
              <a:buClr>
                <a:schemeClr val="accent2"/>
              </a:buClr>
              <a:buFont typeface="Wingdings" pitchFamily="2" charset="2"/>
              <a:buChar char="§"/>
            </a:pPr>
            <a:r>
              <a:rPr lang="en-US" sz="2400">
                <a:latin typeface="Times New Roman" pitchFamily="18" charset="0"/>
              </a:rPr>
              <a:t>Connectionless transport layer protocol (UDP), unaware of high contention, increases the load in the network.</a:t>
            </a:r>
          </a:p>
          <a:p>
            <a:pPr marL="228600" indent="-228600" algn="l">
              <a:spcBef>
                <a:spcPct val="20000"/>
              </a:spcBef>
              <a:buClr>
                <a:schemeClr val="accent2"/>
              </a:buClr>
              <a:buFont typeface="Wingdings" pitchFamily="2" charset="2"/>
              <a:buChar char="§"/>
            </a:pPr>
            <a:r>
              <a:rPr lang="en-US" sz="2400">
                <a:latin typeface="Times New Roman" pitchFamily="18" charset="0"/>
              </a:rPr>
              <a:t>Pricing Schemes need to incorporate service compensation.</a:t>
            </a:r>
          </a:p>
          <a:p>
            <a:pPr marL="228600" indent="-228600" algn="l">
              <a:spcBef>
                <a:spcPct val="20000"/>
              </a:spcBef>
              <a:buClr>
                <a:schemeClr val="accent2"/>
              </a:buClr>
              <a:buFont typeface="Wingdings" pitchFamily="2" charset="2"/>
              <a:buChar char="§"/>
            </a:pPr>
            <a:r>
              <a:rPr lang="en-US" sz="2400">
                <a:latin typeface="Times New Roman" pitchFamily="18" charset="0"/>
              </a:rPr>
              <a:t>Quality of Service Provisioning</a:t>
            </a:r>
          </a:p>
          <a:p>
            <a:pPr marL="571500" lvl="1" indent="-228600" algn="l">
              <a:spcBef>
                <a:spcPct val="20000"/>
              </a:spcBef>
              <a:buClr>
                <a:schemeClr val="accent2"/>
              </a:buClr>
              <a:buFontTx/>
              <a:buChar char="•"/>
            </a:pPr>
            <a:r>
              <a:rPr lang="en-US" sz="2000">
                <a:latin typeface="Times New Roman" pitchFamily="18" charset="0"/>
              </a:rPr>
              <a:t>QoS parameters based on different applications</a:t>
            </a:r>
          </a:p>
          <a:p>
            <a:pPr marL="571500" lvl="1" indent="-228600" algn="l">
              <a:spcBef>
                <a:spcPct val="20000"/>
              </a:spcBef>
              <a:buClr>
                <a:schemeClr val="accent2"/>
              </a:buClr>
              <a:buFontTx/>
              <a:buChar char="•"/>
            </a:pPr>
            <a:r>
              <a:rPr lang="en-US" sz="2000">
                <a:latin typeface="Times New Roman" pitchFamily="18" charset="0"/>
              </a:rPr>
              <a:t>QoS-aware routing uses QoS parameters to find a path.</a:t>
            </a:r>
          </a:p>
          <a:p>
            <a:pPr marL="571500" lvl="1" indent="-228600" algn="l">
              <a:spcBef>
                <a:spcPct val="20000"/>
              </a:spcBef>
              <a:buClr>
                <a:schemeClr val="accent2"/>
              </a:buClr>
              <a:buFontTx/>
              <a:buChar char="•"/>
            </a:pPr>
            <a:r>
              <a:rPr lang="en-US" sz="2000">
                <a:latin typeface="Times New Roman" pitchFamily="18" charset="0"/>
              </a:rPr>
              <a:t>QoS framework is a complete system that aims at providing the promised services to each users.</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7186" name="Rectangle 2"/>
          <p:cNvSpPr>
            <a:spLocks noGrp="1" noChangeArrowheads="1"/>
          </p:cNvSpPr>
          <p:nvPr>
            <p:ph type="title"/>
          </p:nvPr>
        </p:nvSpPr>
        <p:spPr>
          <a:xfrm>
            <a:off x="0" y="196850"/>
            <a:ext cx="7239000" cy="547688"/>
          </a:xfrm>
        </p:spPr>
        <p:txBody>
          <a:bodyPr>
            <a:noAutofit/>
          </a:bodyPr>
          <a:lstStyle/>
          <a:p>
            <a:r>
              <a:rPr lang="en-US" sz="3600" dirty="0"/>
              <a:t>Issues in Ad hoc Wireless Networks</a:t>
            </a:r>
          </a:p>
        </p:txBody>
      </p:sp>
      <p:sp>
        <p:nvSpPr>
          <p:cNvPr id="175718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57188" name="Rectangle 4"/>
          <p:cNvSpPr>
            <a:spLocks noChangeArrowheads="1"/>
          </p:cNvSpPr>
          <p:nvPr/>
        </p:nvSpPr>
        <p:spPr bwMode="auto">
          <a:xfrm>
            <a:off x="285750" y="996950"/>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Self-Organization is required in ad hoc wireless networks:</a:t>
            </a:r>
          </a:p>
          <a:p>
            <a:pPr marL="571500" lvl="1" indent="-228600" algn="l">
              <a:spcBef>
                <a:spcPct val="20000"/>
              </a:spcBef>
              <a:buClr>
                <a:schemeClr val="accent2"/>
              </a:buClr>
              <a:buFontTx/>
              <a:buChar char="•"/>
            </a:pPr>
            <a:r>
              <a:rPr lang="en-US" sz="2000">
                <a:latin typeface="Times New Roman" pitchFamily="18" charset="0"/>
              </a:rPr>
              <a:t>Neighbor discovery</a:t>
            </a:r>
          </a:p>
          <a:p>
            <a:pPr marL="571500" lvl="1" indent="-228600" algn="l">
              <a:spcBef>
                <a:spcPct val="20000"/>
              </a:spcBef>
              <a:buClr>
                <a:schemeClr val="accent2"/>
              </a:buClr>
              <a:buFontTx/>
              <a:buChar char="•"/>
            </a:pPr>
            <a:r>
              <a:rPr lang="en-US" sz="2000">
                <a:latin typeface="Times New Roman" pitchFamily="18" charset="0"/>
              </a:rPr>
              <a:t>Topology organization</a:t>
            </a:r>
          </a:p>
          <a:p>
            <a:pPr marL="571500" lvl="1" indent="-228600" algn="l">
              <a:spcBef>
                <a:spcPct val="20000"/>
              </a:spcBef>
              <a:buClr>
                <a:schemeClr val="accent2"/>
              </a:buClr>
              <a:buFontTx/>
              <a:buChar char="•"/>
            </a:pPr>
            <a:r>
              <a:rPr lang="en-US" sz="2000">
                <a:latin typeface="Times New Roman" pitchFamily="18" charset="0"/>
              </a:rPr>
              <a:t>Topology reorganization</a:t>
            </a:r>
          </a:p>
          <a:p>
            <a:pPr marL="228600" indent="-228600" algn="l">
              <a:spcBef>
                <a:spcPct val="20000"/>
              </a:spcBef>
              <a:buClr>
                <a:schemeClr val="accent2"/>
              </a:buClr>
              <a:buFont typeface="Wingdings" pitchFamily="2" charset="2"/>
              <a:buChar char="§"/>
            </a:pPr>
            <a:r>
              <a:rPr lang="en-US" sz="2400">
                <a:latin typeface="Times New Roman" pitchFamily="18" charset="0"/>
              </a:rPr>
              <a:t>Security</a:t>
            </a:r>
          </a:p>
          <a:p>
            <a:pPr marL="571500" lvl="1" indent="-228600" algn="l">
              <a:spcBef>
                <a:spcPct val="20000"/>
              </a:spcBef>
              <a:buClr>
                <a:schemeClr val="accent2"/>
              </a:buClr>
              <a:buFontTx/>
              <a:buChar char="•"/>
            </a:pPr>
            <a:r>
              <a:rPr lang="en-US" sz="2000">
                <a:latin typeface="Times New Roman" pitchFamily="18" charset="0"/>
              </a:rPr>
              <a:t>Denial of service</a:t>
            </a:r>
          </a:p>
          <a:p>
            <a:pPr marL="571500" lvl="1" indent="-228600" algn="l">
              <a:spcBef>
                <a:spcPct val="20000"/>
              </a:spcBef>
              <a:buClr>
                <a:schemeClr val="accent2"/>
              </a:buClr>
              <a:buFontTx/>
              <a:buChar char="•"/>
            </a:pPr>
            <a:r>
              <a:rPr lang="en-US" sz="2000">
                <a:latin typeface="Times New Roman" pitchFamily="18" charset="0"/>
              </a:rPr>
              <a:t>Resource consumption</a:t>
            </a:r>
          </a:p>
          <a:p>
            <a:pPr marL="917575" lvl="2" indent="-234950" algn="l">
              <a:spcBef>
                <a:spcPct val="20000"/>
              </a:spcBef>
              <a:buClr>
                <a:schemeClr val="accent2"/>
              </a:buClr>
              <a:buFontTx/>
              <a:buChar char="•"/>
            </a:pPr>
            <a:r>
              <a:rPr lang="en-US" sz="2000">
                <a:latin typeface="Times New Roman" pitchFamily="18" charset="0"/>
              </a:rPr>
              <a:t>Energy depletion: deplete the battery power of critical nodes</a:t>
            </a:r>
          </a:p>
          <a:p>
            <a:pPr marL="917575" lvl="2" indent="-234950" algn="l">
              <a:spcBef>
                <a:spcPct val="20000"/>
              </a:spcBef>
              <a:buClr>
                <a:schemeClr val="accent2"/>
              </a:buClr>
              <a:buFontTx/>
              <a:buChar char="•"/>
            </a:pPr>
            <a:r>
              <a:rPr lang="en-US" sz="2000">
                <a:latin typeface="Times New Roman" pitchFamily="18" charset="0"/>
              </a:rPr>
              <a:t>Buffer overflow: flooding the routing table or consuming the data packet buffer space</a:t>
            </a:r>
          </a:p>
          <a:p>
            <a:pPr marL="571500" lvl="1" indent="-228600" algn="l">
              <a:spcBef>
                <a:spcPct val="20000"/>
              </a:spcBef>
              <a:buClr>
                <a:schemeClr val="accent2"/>
              </a:buClr>
              <a:buFontTx/>
              <a:buChar char="•"/>
            </a:pPr>
            <a:r>
              <a:rPr lang="en-US" sz="2000">
                <a:latin typeface="Times New Roman" pitchFamily="18" charset="0"/>
              </a:rPr>
              <a:t>Host impersonation: A compromised node can act as another node.</a:t>
            </a:r>
          </a:p>
          <a:p>
            <a:pPr marL="571500" lvl="1" indent="-228600" algn="l">
              <a:spcBef>
                <a:spcPct val="20000"/>
              </a:spcBef>
              <a:buClr>
                <a:schemeClr val="accent2"/>
              </a:buClr>
              <a:buFontTx/>
              <a:buChar char="•"/>
            </a:pPr>
            <a:r>
              <a:rPr lang="en-US" sz="2000">
                <a:latin typeface="Times New Roman" pitchFamily="18" charset="0"/>
              </a:rPr>
              <a:t>Information disclosure: a compromised node can act as an informer.</a:t>
            </a:r>
          </a:p>
          <a:p>
            <a:pPr marL="571500" lvl="1" indent="-228600" algn="l">
              <a:spcBef>
                <a:spcPct val="20000"/>
              </a:spcBef>
              <a:buClr>
                <a:schemeClr val="accent2"/>
              </a:buClr>
              <a:buFontTx/>
              <a:buChar char="•"/>
            </a:pPr>
            <a:r>
              <a:rPr lang="en-US" sz="2000">
                <a:latin typeface="Times New Roman" pitchFamily="18" charset="0"/>
              </a:rPr>
              <a:t>Interference: jam wireless communication by creating a wide-spectrum noise.</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t>Topics to be covered in next lecture</a:t>
            </a:r>
            <a:endParaRPr lang="en-US" sz="3600" dirty="0"/>
          </a:p>
        </p:txBody>
      </p:sp>
      <p:sp>
        <p:nvSpPr>
          <p:cNvPr id="3" name="Content Placeholder 2"/>
          <p:cNvSpPr>
            <a:spLocks noGrp="1"/>
          </p:cNvSpPr>
          <p:nvPr>
            <p:ph idx="1"/>
          </p:nvPr>
        </p:nvSpPr>
        <p:spPr/>
        <p:txBody>
          <a:bodyPr/>
          <a:lstStyle/>
          <a:p>
            <a:r>
              <a:rPr lang="en-US" dirty="0" smtClean="0"/>
              <a:t>Protocols</a:t>
            </a:r>
          </a:p>
          <a:p>
            <a:r>
              <a:rPr lang="en-US" dirty="0" smtClean="0"/>
              <a:t>MAC protocols</a:t>
            </a:r>
            <a:endParaRPr lang="en-US" dirty="0"/>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endParaRPr lang="en-US" dirty="0" smtClean="0"/>
          </a:p>
          <a:p>
            <a:r>
              <a:rPr lang="en-US" dirty="0" smtClean="0"/>
              <a:t>Ad hoc Network  architecture </a:t>
            </a:r>
            <a:endParaRPr lang="en-US" dirty="0"/>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02" name="Rectangle 2"/>
          <p:cNvSpPr>
            <a:spLocks noGrp="1" noChangeArrowheads="1"/>
          </p:cNvSpPr>
          <p:nvPr>
            <p:ph type="title"/>
          </p:nvPr>
        </p:nvSpPr>
        <p:spPr>
          <a:xfrm>
            <a:off x="0" y="196850"/>
            <a:ext cx="9144000" cy="547688"/>
          </a:xfrm>
        </p:spPr>
        <p:txBody>
          <a:bodyPr>
            <a:noAutofit/>
          </a:bodyPr>
          <a:lstStyle/>
          <a:p>
            <a:pPr algn="l"/>
            <a:r>
              <a:rPr lang="en-US" sz="3600" dirty="0"/>
              <a:t>Advent of Ad hoc Wireless Networks</a:t>
            </a:r>
          </a:p>
        </p:txBody>
      </p:sp>
      <p:sp>
        <p:nvSpPr>
          <p:cNvPr id="819203" name="Rectangle 3"/>
          <p:cNvSpPr>
            <a:spLocks noGrp="1" noChangeArrowheads="1"/>
          </p:cNvSpPr>
          <p:nvPr>
            <p:ph type="body" idx="1"/>
          </p:nvPr>
        </p:nvSpPr>
        <p:spPr>
          <a:xfrm>
            <a:off x="285750" y="992188"/>
            <a:ext cx="8629650" cy="2762250"/>
          </a:xfrm>
        </p:spPr>
        <p:txBody>
          <a:bodyPr>
            <a:normAutofit fontScale="77500" lnSpcReduction="20000"/>
          </a:bodyPr>
          <a:lstStyle/>
          <a:p>
            <a:pPr marL="228600" indent="-228600"/>
            <a:r>
              <a:rPr lang="en-US"/>
              <a:t>The principle behind ad hoc networking is multi-hop relaying in which messages are sent from the source to the destination by relaying through the intermediate hops (nodes).</a:t>
            </a:r>
          </a:p>
          <a:p>
            <a:pPr marL="228600" indent="-228600"/>
            <a:r>
              <a:rPr lang="en-US"/>
              <a:t>In multi-hop wireless networks, communication between two end nodes is carried out through a number of intermediate nodes whose function is to relay information from one point to another. A static string topology is an example of such network: </a:t>
            </a:r>
          </a:p>
        </p:txBody>
      </p:sp>
      <p:sp>
        <p:nvSpPr>
          <p:cNvPr id="819221" name="Rectangle 21"/>
          <p:cNvSpPr>
            <a:spLocks noChangeArrowheads="1"/>
          </p:cNvSpPr>
          <p:nvPr/>
        </p:nvSpPr>
        <p:spPr bwMode="auto">
          <a:xfrm>
            <a:off x="266700" y="4845050"/>
            <a:ext cx="8629650" cy="1519238"/>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dirty="0">
                <a:latin typeface="Times New Roman" pitchFamily="18" charset="0"/>
              </a:rPr>
              <a:t>In the last few years, efforts have been focused on multi-hop "ad hoc" networks, in which relaying nodes are in general mobile, and communication needs are primarily between nodes within the same network. </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1586" name="Rectangle 2"/>
          <p:cNvSpPr>
            <a:spLocks noGrp="1" noChangeArrowheads="1"/>
          </p:cNvSpPr>
          <p:nvPr>
            <p:ph type="title"/>
          </p:nvPr>
        </p:nvSpPr>
        <p:spPr>
          <a:xfrm>
            <a:off x="0" y="196850"/>
            <a:ext cx="9144000" cy="547688"/>
          </a:xfrm>
        </p:spPr>
        <p:txBody>
          <a:bodyPr>
            <a:noAutofit/>
          </a:bodyPr>
          <a:lstStyle/>
          <a:p>
            <a:pPr algn="l"/>
            <a:r>
              <a:rPr lang="en-US" sz="3600" dirty="0"/>
              <a:t>Advent of Ad hoc Wireless Networks</a:t>
            </a:r>
          </a:p>
        </p:txBody>
      </p:sp>
      <p:sp>
        <p:nvSpPr>
          <p:cNvPr id="173158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31588" name="Rectangle 4"/>
          <p:cNvSpPr>
            <a:spLocks noChangeArrowheads="1"/>
          </p:cNvSpPr>
          <p:nvPr/>
        </p:nvSpPr>
        <p:spPr bwMode="auto">
          <a:xfrm>
            <a:off x="285750" y="992188"/>
            <a:ext cx="8629650" cy="5548312"/>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An examples of such developments is the Bluetooth standard that is one of the first commercial realizations of ad hoc wireless networking developed by Bluetooth Special Interest Group (SIG):</a:t>
            </a:r>
          </a:p>
          <a:p>
            <a:pPr marL="571500" lvl="1" indent="-228600" algn="l">
              <a:spcBef>
                <a:spcPct val="20000"/>
              </a:spcBef>
              <a:buClr>
                <a:schemeClr val="accent2"/>
              </a:buClr>
              <a:buFontTx/>
              <a:buChar char="•"/>
            </a:pPr>
            <a:r>
              <a:rPr lang="en-US" sz="2000">
                <a:latin typeface="Times New Roman" pitchFamily="18" charset="0"/>
              </a:rPr>
              <a:t>A piconet formed by a group of nodes establishes a single-hop (master node) point-to-point wireless link.</a:t>
            </a:r>
          </a:p>
          <a:p>
            <a:pPr marL="571500" lvl="1" indent="-228600" algn="l">
              <a:spcBef>
                <a:spcPct val="20000"/>
              </a:spcBef>
              <a:buClr>
                <a:schemeClr val="accent2"/>
              </a:buClr>
              <a:buFontTx/>
              <a:buChar char="•"/>
            </a:pPr>
            <a:r>
              <a:rPr lang="en-US" sz="2000">
                <a:latin typeface="Times New Roman" pitchFamily="18" charset="0"/>
              </a:rPr>
              <a:t>A scatternet formed by multiple piconets (master nodes) can establish a multi-hop wireless network.</a:t>
            </a:r>
          </a:p>
          <a:p>
            <a:pPr marL="228600" indent="-228600" algn="l">
              <a:spcBef>
                <a:spcPct val="20000"/>
              </a:spcBef>
              <a:buClr>
                <a:schemeClr val="accent2"/>
              </a:buClr>
              <a:buFont typeface="Wingdings" pitchFamily="2" charset="2"/>
              <a:buChar char="§"/>
            </a:pPr>
            <a:r>
              <a:rPr lang="en-US" sz="2400">
                <a:latin typeface="Times New Roman" pitchFamily="18" charset="0"/>
              </a:rPr>
              <a:t>Though the IEEE 802.11 protocols have developed for the wireless networks, they don’t function well in multi-hop networks.</a:t>
            </a:r>
          </a:p>
          <a:p>
            <a:pPr marL="228600" indent="-228600" algn="l">
              <a:spcBef>
                <a:spcPct val="20000"/>
              </a:spcBef>
              <a:buClr>
                <a:schemeClr val="accent2"/>
              </a:buClr>
              <a:buFont typeface="Wingdings" pitchFamily="2" charset="2"/>
              <a:buChar char="§"/>
            </a:pPr>
            <a:r>
              <a:rPr lang="en-US" sz="2400">
                <a:latin typeface="Times New Roman" pitchFamily="18" charset="0"/>
              </a:rPr>
              <a:t>Realizing the necessity of open standards in this emerging area of computer communication, the mobile ad hoc networks (MANET) standards are being developed by the Internet Working Tasking Force (IETF) MANET working group.</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3634" name="Rectangle 2"/>
          <p:cNvSpPr>
            <a:spLocks noGrp="1" noChangeArrowheads="1"/>
          </p:cNvSpPr>
          <p:nvPr>
            <p:ph type="title"/>
          </p:nvPr>
        </p:nvSpPr>
        <p:spPr>
          <a:xfrm>
            <a:off x="0" y="196850"/>
            <a:ext cx="9144000" cy="547688"/>
          </a:xfrm>
        </p:spPr>
        <p:txBody>
          <a:bodyPr>
            <a:noAutofit/>
          </a:bodyPr>
          <a:lstStyle/>
          <a:p>
            <a:pPr algn="l"/>
            <a:r>
              <a:rPr lang="en-US" sz="3600" dirty="0"/>
              <a:t>Advent of Ad hoc Wireless Networks</a:t>
            </a:r>
          </a:p>
        </p:txBody>
      </p:sp>
      <p:sp>
        <p:nvSpPr>
          <p:cNvPr id="1733635"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33636"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Even though ad hoc wireless networks are expected to work in the absence of any fixed infrastructure, recent advances in wireless network architectures enable the mobile ad hoc nodes to function in the presence of infrastructure</a:t>
            </a:r>
          </a:p>
          <a:p>
            <a:pPr marL="228600" indent="-228600" algn="l">
              <a:spcBef>
                <a:spcPct val="20000"/>
              </a:spcBef>
              <a:buClr>
                <a:schemeClr val="accent2"/>
              </a:buClr>
              <a:buFont typeface="Wingdings" pitchFamily="2" charset="2"/>
              <a:buChar char="§"/>
            </a:pPr>
            <a:r>
              <a:rPr lang="en-US" sz="2400">
                <a:latin typeface="Times New Roman" pitchFamily="18" charset="0"/>
              </a:rPr>
              <a:t>Multi-hop cellular networks (MCNs), self-organizing packet radio ad hoc networks with overlay (SOPRANO), and mesh networks are examples of such types of networks.</a:t>
            </a:r>
          </a:p>
          <a:p>
            <a:pPr marL="228600" indent="-228600" algn="l">
              <a:spcBef>
                <a:spcPct val="20000"/>
              </a:spcBef>
              <a:buClr>
                <a:schemeClr val="accent2"/>
              </a:buClr>
              <a:buFont typeface="Wingdings" pitchFamily="2" charset="2"/>
              <a:buChar char="§"/>
            </a:pPr>
            <a:r>
              <a:rPr lang="en-US" sz="2400">
                <a:latin typeface="Times New Roman" pitchFamily="18" charset="0"/>
              </a:rPr>
              <a:t>Mesh networks serve as access networks that employ multi-hop wireless forwarding by non-mobile nodes to relay traffic to and from the wired Internet. In such an environment, hybrid technologies and/or hierarchical network organization can be used for ad hoc and infrastructure wireless links. </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5682" name="Rectangle 2"/>
          <p:cNvSpPr>
            <a:spLocks noGrp="1" noChangeArrowheads="1"/>
          </p:cNvSpPr>
          <p:nvPr>
            <p:ph type="title"/>
          </p:nvPr>
        </p:nvSpPr>
        <p:spPr>
          <a:xfrm>
            <a:off x="0" y="196850"/>
            <a:ext cx="9144000" cy="547688"/>
          </a:xfrm>
        </p:spPr>
        <p:txBody>
          <a:bodyPr>
            <a:noAutofit/>
          </a:bodyPr>
          <a:lstStyle/>
          <a:p>
            <a:pPr algn="l"/>
            <a:r>
              <a:rPr lang="en-US" sz="3600" dirty="0"/>
              <a:t>Cellular and Ad Hoc Wireless Networks</a:t>
            </a:r>
          </a:p>
        </p:txBody>
      </p:sp>
      <p:sp>
        <p:nvSpPr>
          <p:cNvPr id="1735683"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35684" name="Rectangle 4"/>
          <p:cNvSpPr>
            <a:spLocks noChangeArrowheads="1"/>
          </p:cNvSpPr>
          <p:nvPr/>
        </p:nvSpPr>
        <p:spPr bwMode="auto">
          <a:xfrm>
            <a:off x="257175" y="992188"/>
            <a:ext cx="8629650" cy="170497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The following figure represents different wireless networks.</a:t>
            </a:r>
          </a:p>
          <a:p>
            <a:pPr marL="571500" lvl="1" indent="-228600" algn="l">
              <a:spcBef>
                <a:spcPct val="20000"/>
              </a:spcBef>
              <a:buClr>
                <a:schemeClr val="accent2"/>
              </a:buClr>
              <a:buFontTx/>
              <a:buChar char="•"/>
            </a:pPr>
            <a:r>
              <a:rPr lang="en-US" sz="2000">
                <a:latin typeface="Times New Roman" pitchFamily="18" charset="0"/>
              </a:rPr>
              <a:t>Infrastructure: cellular wireless networks</a:t>
            </a:r>
          </a:p>
          <a:p>
            <a:pPr marL="571500" lvl="1" indent="-228600" algn="l">
              <a:spcBef>
                <a:spcPct val="20000"/>
              </a:spcBef>
              <a:buClr>
                <a:schemeClr val="accent2"/>
              </a:buClr>
              <a:buFontTx/>
              <a:buChar char="•"/>
            </a:pPr>
            <a:r>
              <a:rPr lang="en-US" sz="2000">
                <a:latin typeface="Times New Roman" pitchFamily="18" charset="0"/>
              </a:rPr>
              <a:t>Ad hoc: wireless sensor networks</a:t>
            </a:r>
          </a:p>
          <a:p>
            <a:pPr marL="571500" lvl="1" indent="-228600" algn="l">
              <a:spcBef>
                <a:spcPct val="20000"/>
              </a:spcBef>
              <a:buClr>
                <a:schemeClr val="accent2"/>
              </a:buClr>
              <a:buFontTx/>
              <a:buChar char="•"/>
            </a:pPr>
            <a:r>
              <a:rPr lang="en-US" sz="2000">
                <a:latin typeface="Times New Roman" pitchFamily="18" charset="0"/>
              </a:rPr>
              <a:t>Hybrid: mesh networks</a:t>
            </a:r>
          </a:p>
        </p:txBody>
      </p:sp>
      <p:sp>
        <p:nvSpPr>
          <p:cNvPr id="1735685" name="Oval 5"/>
          <p:cNvSpPr>
            <a:spLocks noChangeArrowheads="1"/>
          </p:cNvSpPr>
          <p:nvPr/>
        </p:nvSpPr>
        <p:spPr bwMode="auto">
          <a:xfrm>
            <a:off x="171450" y="2986088"/>
            <a:ext cx="5700713" cy="3257550"/>
          </a:xfrm>
          <a:prstGeom prst="ellipse">
            <a:avLst/>
          </a:prstGeom>
          <a:solidFill>
            <a:srgbClr val="DDDDDD"/>
          </a:solidFill>
          <a:ln w="9525">
            <a:solidFill>
              <a:schemeClr val="tx1"/>
            </a:solidFill>
            <a:round/>
            <a:headEnd/>
            <a:tailEnd/>
          </a:ln>
          <a:effectLst/>
        </p:spPr>
        <p:txBody>
          <a:bodyPr wrap="none" anchor="ctr"/>
          <a:lstStyle/>
          <a:p>
            <a:pPr algn="l"/>
            <a:r>
              <a:rPr lang="en-US" sz="2000">
                <a:latin typeface="Times New Roman" pitchFamily="18" charset="0"/>
              </a:rPr>
              <a:t>Cellular Wireless </a:t>
            </a:r>
          </a:p>
          <a:p>
            <a:pPr algn="l"/>
            <a:r>
              <a:rPr lang="en-US" sz="2000">
                <a:latin typeface="Times New Roman" pitchFamily="18" charset="0"/>
              </a:rPr>
              <a:t>       Networks</a:t>
            </a:r>
          </a:p>
        </p:txBody>
      </p:sp>
      <p:sp>
        <p:nvSpPr>
          <p:cNvPr id="1735686" name="Oval 6"/>
          <p:cNvSpPr>
            <a:spLocks noChangeArrowheads="1"/>
          </p:cNvSpPr>
          <p:nvPr/>
        </p:nvSpPr>
        <p:spPr bwMode="auto">
          <a:xfrm>
            <a:off x="3028950" y="2943225"/>
            <a:ext cx="5729288" cy="3443288"/>
          </a:xfrm>
          <a:prstGeom prst="ellipse">
            <a:avLst/>
          </a:prstGeom>
          <a:noFill/>
          <a:ln w="9525">
            <a:solidFill>
              <a:schemeClr val="tx1"/>
            </a:solidFill>
            <a:round/>
            <a:headEnd/>
            <a:tailEnd/>
          </a:ln>
          <a:effectLst/>
        </p:spPr>
        <p:txBody>
          <a:bodyPr wrap="none" anchor="ctr"/>
          <a:lstStyle/>
          <a:p>
            <a:endParaRPr lang="en-US"/>
          </a:p>
        </p:txBody>
      </p:sp>
      <p:sp>
        <p:nvSpPr>
          <p:cNvPr id="1735688" name="Rectangle 8"/>
          <p:cNvSpPr>
            <a:spLocks noChangeArrowheads="1"/>
          </p:cNvSpPr>
          <p:nvPr/>
        </p:nvSpPr>
        <p:spPr bwMode="auto">
          <a:xfrm>
            <a:off x="3490913" y="3787775"/>
            <a:ext cx="1866900" cy="776288"/>
          </a:xfrm>
          <a:prstGeom prst="rect">
            <a:avLst/>
          </a:prstGeom>
          <a:noFill/>
          <a:ln w="9525">
            <a:noFill/>
            <a:miter lim="800000"/>
            <a:headEnd/>
            <a:tailEnd/>
          </a:ln>
          <a:effectLst/>
        </p:spPr>
        <p:txBody>
          <a:bodyPr/>
          <a:lstStyle/>
          <a:p>
            <a:pPr marL="457200" indent="-457200" algn="l">
              <a:spcBef>
                <a:spcPct val="20000"/>
              </a:spcBef>
              <a:buClr>
                <a:schemeClr val="accent2"/>
              </a:buClr>
              <a:buFont typeface="Wingdings" pitchFamily="2" charset="2"/>
              <a:buNone/>
            </a:pPr>
            <a:r>
              <a:rPr lang="en-US" sz="2000">
                <a:latin typeface="Times New Roman" pitchFamily="18" charset="0"/>
              </a:rPr>
              <a:t>Hybrid Wireless Networks</a:t>
            </a:r>
          </a:p>
        </p:txBody>
      </p:sp>
      <p:sp>
        <p:nvSpPr>
          <p:cNvPr id="1735689" name="Oval 9"/>
          <p:cNvSpPr>
            <a:spLocks noChangeArrowheads="1"/>
          </p:cNvSpPr>
          <p:nvPr/>
        </p:nvSpPr>
        <p:spPr bwMode="auto">
          <a:xfrm>
            <a:off x="3429000" y="4729163"/>
            <a:ext cx="1957388" cy="942975"/>
          </a:xfrm>
          <a:prstGeom prst="ellipse">
            <a:avLst/>
          </a:prstGeom>
          <a:solidFill>
            <a:srgbClr val="DDDDDD"/>
          </a:solidFill>
          <a:ln w="9525">
            <a:solidFill>
              <a:schemeClr val="tx1"/>
            </a:solidFill>
            <a:round/>
            <a:headEnd/>
            <a:tailEnd/>
          </a:ln>
          <a:effectLst/>
        </p:spPr>
        <p:txBody>
          <a:bodyPr wrap="none" anchor="ctr"/>
          <a:lstStyle/>
          <a:p>
            <a:r>
              <a:rPr lang="en-US" sz="2000">
                <a:latin typeface="Times New Roman" pitchFamily="18" charset="0"/>
              </a:rPr>
              <a:t>Wireless Mesh</a:t>
            </a:r>
          </a:p>
          <a:p>
            <a:r>
              <a:rPr lang="en-US" sz="2000">
                <a:latin typeface="Times New Roman" pitchFamily="18" charset="0"/>
              </a:rPr>
              <a:t>Networks</a:t>
            </a:r>
          </a:p>
        </p:txBody>
      </p:sp>
      <p:sp>
        <p:nvSpPr>
          <p:cNvPr id="1735690" name="Oval 10"/>
          <p:cNvSpPr>
            <a:spLocks noChangeArrowheads="1"/>
          </p:cNvSpPr>
          <p:nvPr/>
        </p:nvSpPr>
        <p:spPr bwMode="auto">
          <a:xfrm>
            <a:off x="6024563" y="4024313"/>
            <a:ext cx="2500312" cy="1185862"/>
          </a:xfrm>
          <a:prstGeom prst="ellipse">
            <a:avLst/>
          </a:prstGeom>
          <a:solidFill>
            <a:srgbClr val="DDDDDD"/>
          </a:solidFill>
          <a:ln w="9525">
            <a:solidFill>
              <a:schemeClr val="tx1"/>
            </a:solidFill>
            <a:round/>
            <a:headEnd/>
            <a:tailEnd/>
          </a:ln>
          <a:effectLst/>
        </p:spPr>
        <p:txBody>
          <a:bodyPr wrap="none" anchor="ctr"/>
          <a:lstStyle/>
          <a:p>
            <a:r>
              <a:rPr lang="en-US" sz="2000">
                <a:latin typeface="Times New Roman" pitchFamily="18" charset="0"/>
              </a:rPr>
              <a:t>Wireless Sensor</a:t>
            </a:r>
          </a:p>
          <a:p>
            <a:r>
              <a:rPr lang="en-US" sz="2000">
                <a:latin typeface="Times New Roman" pitchFamily="18" charset="0"/>
              </a:rPr>
              <a:t>Networks</a:t>
            </a:r>
          </a:p>
        </p:txBody>
      </p:sp>
      <p:sp>
        <p:nvSpPr>
          <p:cNvPr id="11" name="Footer Placeholder 10"/>
          <p:cNvSpPr>
            <a:spLocks noGrp="1"/>
          </p:cNvSpPr>
          <p:nvPr>
            <p:ph type="ftr" sz="quarter" idx="11"/>
          </p:nvPr>
        </p:nvSpPr>
        <p:spPr/>
        <p:txBody>
          <a:bodyPr/>
          <a:lstStyle/>
          <a:p>
            <a:r>
              <a:rPr lang="en-US" smtClean="0"/>
              <a:t>computer networks II (BTCS-501)</a:t>
            </a:r>
            <a:endParaRPr lang="en-US"/>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3" name="Rectangle 12">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22" name="Rectangle 2"/>
          <p:cNvSpPr>
            <a:spLocks noGrp="1" noChangeArrowheads="1"/>
          </p:cNvSpPr>
          <p:nvPr>
            <p:ph type="title"/>
          </p:nvPr>
        </p:nvSpPr>
        <p:spPr>
          <a:xfrm>
            <a:off x="0" y="196850"/>
            <a:ext cx="9144000" cy="547688"/>
          </a:xfrm>
        </p:spPr>
        <p:txBody>
          <a:bodyPr>
            <a:noAutofit/>
          </a:bodyPr>
          <a:lstStyle/>
          <a:p>
            <a:pPr algn="l"/>
            <a:r>
              <a:rPr lang="en-US" sz="3200" dirty="0"/>
              <a:t>Applications of Ad hoc Wireless Networks</a:t>
            </a:r>
          </a:p>
        </p:txBody>
      </p:sp>
      <p:sp>
        <p:nvSpPr>
          <p:cNvPr id="1771523"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71524" name="Rectangle 4"/>
          <p:cNvSpPr>
            <a:spLocks noChangeArrowheads="1"/>
          </p:cNvSpPr>
          <p:nvPr/>
        </p:nvSpPr>
        <p:spPr bwMode="auto">
          <a:xfrm>
            <a:off x="285750" y="1077913"/>
            <a:ext cx="8629650" cy="5534025"/>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Military applications</a:t>
            </a:r>
          </a:p>
          <a:p>
            <a:pPr marL="571500" lvl="1" indent="-228600" algn="l">
              <a:spcBef>
                <a:spcPct val="20000"/>
              </a:spcBef>
              <a:buClr>
                <a:schemeClr val="accent2"/>
              </a:buClr>
              <a:buFontTx/>
              <a:buChar char="•"/>
            </a:pPr>
            <a:r>
              <a:rPr lang="en-US" sz="2000">
                <a:latin typeface="Times New Roman" pitchFamily="18" charset="0"/>
              </a:rPr>
              <a:t>Ad  hoc wireless networks is useful in establishing communication in a battle field.</a:t>
            </a:r>
          </a:p>
          <a:p>
            <a:pPr marL="228600" indent="-228600" algn="l">
              <a:spcBef>
                <a:spcPct val="20000"/>
              </a:spcBef>
              <a:buClr>
                <a:schemeClr val="accent2"/>
              </a:buClr>
              <a:buFont typeface="Wingdings" pitchFamily="2" charset="2"/>
              <a:buChar char="§"/>
            </a:pPr>
            <a:r>
              <a:rPr lang="en-US" sz="2400">
                <a:latin typeface="Times New Roman" pitchFamily="18" charset="0"/>
              </a:rPr>
              <a:t>Collaborative and Distributed Computing</a:t>
            </a:r>
          </a:p>
          <a:p>
            <a:pPr marL="571500" lvl="1" indent="-228600" algn="l">
              <a:spcBef>
                <a:spcPct val="20000"/>
              </a:spcBef>
              <a:buClr>
                <a:schemeClr val="accent2"/>
              </a:buClr>
              <a:buFontTx/>
              <a:buChar char="•"/>
            </a:pPr>
            <a:r>
              <a:rPr lang="en-US" sz="2000">
                <a:latin typeface="Times New Roman" pitchFamily="18" charset="0"/>
              </a:rPr>
              <a:t>A group of people in a conference can share data in ad hoc networks.</a:t>
            </a:r>
          </a:p>
          <a:p>
            <a:pPr marL="571500" lvl="1" indent="-228600" algn="l">
              <a:spcBef>
                <a:spcPct val="20000"/>
              </a:spcBef>
              <a:buClr>
                <a:schemeClr val="accent2"/>
              </a:buClr>
              <a:buFontTx/>
              <a:buChar char="•"/>
            </a:pPr>
            <a:r>
              <a:rPr lang="en-US" sz="2000">
                <a:latin typeface="Times New Roman" pitchFamily="18" charset="0"/>
              </a:rPr>
              <a:t>Streaming of multimedia objects among the participating nodes.</a:t>
            </a:r>
          </a:p>
          <a:p>
            <a:pPr marL="228600" indent="-228600" algn="l">
              <a:spcBef>
                <a:spcPct val="20000"/>
              </a:spcBef>
              <a:buClr>
                <a:schemeClr val="accent2"/>
              </a:buClr>
              <a:buFont typeface="Wingdings" pitchFamily="2" charset="2"/>
              <a:buChar char="§"/>
            </a:pPr>
            <a:r>
              <a:rPr lang="en-US" sz="2400">
                <a:latin typeface="Times New Roman" pitchFamily="18" charset="0"/>
              </a:rPr>
              <a:t>Emergency Operations</a:t>
            </a:r>
          </a:p>
          <a:p>
            <a:pPr marL="571500" lvl="1" indent="-228600" algn="l">
              <a:spcBef>
                <a:spcPct val="20000"/>
              </a:spcBef>
              <a:buClr>
                <a:schemeClr val="accent2"/>
              </a:buClr>
              <a:buFontTx/>
              <a:buChar char="•"/>
            </a:pPr>
            <a:r>
              <a:rPr lang="en-US" sz="2000">
                <a:latin typeface="Times New Roman" pitchFamily="18" charset="0"/>
              </a:rPr>
              <a:t>Ad hoc wireless networks are useful in emergency operations such as search and rescue, and crowd control.</a:t>
            </a:r>
          </a:p>
          <a:p>
            <a:pPr marL="228600" indent="-228600" algn="l">
              <a:spcBef>
                <a:spcPct val="20000"/>
              </a:spcBef>
              <a:buClr>
                <a:schemeClr val="accent2"/>
              </a:buClr>
              <a:buFont typeface="Wingdings" pitchFamily="2" charset="2"/>
              <a:buChar char="§"/>
            </a:pPr>
            <a:r>
              <a:rPr lang="en-US" sz="2400">
                <a:latin typeface="Times New Roman" pitchFamily="18" charset="0"/>
              </a:rPr>
              <a:t>A </a:t>
            </a:r>
            <a:r>
              <a:rPr lang="en-US" sz="2400" b="1">
                <a:latin typeface="Times New Roman" pitchFamily="18" charset="0"/>
              </a:rPr>
              <a:t>Wireless Mesh Network</a:t>
            </a:r>
            <a:r>
              <a:rPr lang="en-US" sz="2400">
                <a:latin typeface="Times New Roman" pitchFamily="18" charset="0"/>
              </a:rPr>
              <a:t> is a mesh network that is built upon wireless communications and allows for continuous connections and reconfiguration around blocked paths by "hopping" from node to node until a connection can be established. </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3570" name="Rectangle 2"/>
          <p:cNvSpPr>
            <a:spLocks noGrp="1" noChangeArrowheads="1"/>
          </p:cNvSpPr>
          <p:nvPr>
            <p:ph type="title"/>
          </p:nvPr>
        </p:nvSpPr>
        <p:spPr/>
        <p:txBody>
          <a:bodyPr>
            <a:normAutofit fontScale="90000"/>
          </a:bodyPr>
          <a:lstStyle/>
          <a:p>
            <a:r>
              <a:rPr lang="en-US"/>
              <a:t>Wireless Mesh Networks</a:t>
            </a:r>
          </a:p>
        </p:txBody>
      </p:sp>
      <p:sp>
        <p:nvSpPr>
          <p:cNvPr id="1773571" name="Rectangle 3"/>
          <p:cNvSpPr>
            <a:spLocks noGrp="1" noChangeArrowheads="1"/>
          </p:cNvSpPr>
          <p:nvPr>
            <p:ph type="body" sz="half" idx="1"/>
          </p:nvPr>
        </p:nvSpPr>
        <p:spPr/>
        <p:txBody>
          <a:bodyPr/>
          <a:lstStyle/>
          <a:p>
            <a:pPr marL="228600" indent="-228600"/>
            <a:endParaRPr lang="en-US" sz="2000"/>
          </a:p>
          <a:p>
            <a:pPr marL="228600" indent="-228600"/>
            <a:endParaRPr lang="en-US" sz="2000"/>
          </a:p>
        </p:txBody>
      </p:sp>
      <p:pic>
        <p:nvPicPr>
          <p:cNvPr id="1773573" name="Picture 5"/>
          <p:cNvPicPr>
            <a:picLocks noGrp="1" noChangeAspect="1" noChangeArrowheads="1"/>
          </p:cNvPicPr>
          <p:nvPr>
            <p:ph sz="quarter" idx="2"/>
          </p:nvPr>
        </p:nvPicPr>
        <p:blipFill>
          <a:blip r:embed="rId3" cstate="print"/>
          <a:srcRect/>
          <a:stretch>
            <a:fillRect/>
          </a:stretch>
        </p:blipFill>
        <p:spPr>
          <a:xfrm>
            <a:off x="325438" y="1638300"/>
            <a:ext cx="3668712" cy="3322638"/>
          </a:xfrm>
          <a:noFill/>
          <a:ln/>
        </p:spPr>
      </p:pic>
      <p:sp>
        <p:nvSpPr>
          <p:cNvPr id="1773572" name="Rectangle 4"/>
          <p:cNvSpPr>
            <a:spLocks noChangeArrowheads="1"/>
          </p:cNvSpPr>
          <p:nvPr/>
        </p:nvSpPr>
        <p:spPr bwMode="auto">
          <a:xfrm>
            <a:off x="285750" y="5457825"/>
            <a:ext cx="8629650" cy="1017588"/>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000">
                <a:latin typeface="Times New Roman" pitchFamily="18" charset="0"/>
              </a:rPr>
              <a:t>In a wireless mesh network, multiple nodes cooperate to relay a message to its destination. The mesh topology enhances the overall reliability of the network, which is particularly important when operating in harsh industrial environments. </a:t>
            </a:r>
          </a:p>
        </p:txBody>
      </p:sp>
      <p:pic>
        <p:nvPicPr>
          <p:cNvPr id="1773578" name="Picture 10"/>
          <p:cNvPicPr>
            <a:picLocks noGrp="1" noChangeAspect="1" noChangeArrowheads="1"/>
          </p:cNvPicPr>
          <p:nvPr>
            <p:ph sz="quarter" idx="3"/>
          </p:nvPr>
        </p:nvPicPr>
        <p:blipFill>
          <a:blip r:embed="rId4" cstate="print"/>
          <a:srcRect/>
          <a:stretch>
            <a:fillRect/>
          </a:stretch>
        </p:blipFill>
        <p:spPr>
          <a:xfrm>
            <a:off x="4484688" y="1619250"/>
            <a:ext cx="4324350" cy="3214688"/>
          </a:xfrm>
          <a:noFill/>
          <a:ln/>
        </p:spPr>
      </p:pic>
      <p:sp>
        <p:nvSpPr>
          <p:cNvPr id="8" name="Footer Placeholder 7"/>
          <p:cNvSpPr>
            <a:spLocks noGrp="1"/>
          </p:cNvSpPr>
          <p:nvPr>
            <p:ph type="ftr" sz="quarter" idx="10"/>
          </p:nvPr>
        </p:nvSpPr>
        <p:spPr/>
        <p:txBody>
          <a:bodyPr/>
          <a:lstStyle/>
          <a:p>
            <a:r>
              <a:rPr lang="en-US" smtClean="0"/>
              <a:t>computer networks II (BTCS-501)</a:t>
            </a:r>
            <a:endParaRPr lang="en-US"/>
          </a:p>
        </p:txBody>
      </p:sp>
      <p:pic>
        <p:nvPicPr>
          <p:cNvPr id="9"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6946" name="Rectangle 2"/>
          <p:cNvSpPr>
            <a:spLocks noGrp="1" noChangeArrowheads="1"/>
          </p:cNvSpPr>
          <p:nvPr>
            <p:ph type="title"/>
          </p:nvPr>
        </p:nvSpPr>
        <p:spPr>
          <a:xfrm>
            <a:off x="0" y="196850"/>
            <a:ext cx="9144000" cy="547688"/>
          </a:xfrm>
        </p:spPr>
        <p:txBody>
          <a:bodyPr>
            <a:normAutofit fontScale="90000"/>
          </a:bodyPr>
          <a:lstStyle/>
          <a:p>
            <a:r>
              <a:rPr lang="en-US"/>
              <a:t>Wireless Mesh Networks</a:t>
            </a:r>
          </a:p>
        </p:txBody>
      </p:sp>
      <p:sp>
        <p:nvSpPr>
          <p:cNvPr id="1746947" name="Rectangle 3"/>
          <p:cNvSpPr>
            <a:spLocks noGrp="1" noChangeArrowheads="1"/>
          </p:cNvSpPr>
          <p:nvPr>
            <p:ph type="body" idx="1"/>
          </p:nvPr>
        </p:nvSpPr>
        <p:spPr>
          <a:xfrm>
            <a:off x="242888" y="992188"/>
            <a:ext cx="8672512" cy="5619750"/>
          </a:xfrm>
        </p:spPr>
        <p:txBody>
          <a:bodyPr/>
          <a:lstStyle/>
          <a:p>
            <a:pPr marL="228600" indent="-228600"/>
            <a:endParaRPr lang="en-US"/>
          </a:p>
          <a:p>
            <a:pPr marL="228600" indent="-228600"/>
            <a:endParaRPr lang="en-US"/>
          </a:p>
        </p:txBody>
      </p:sp>
      <p:sp>
        <p:nvSpPr>
          <p:cNvPr id="1746948" name="Rectangle 4"/>
          <p:cNvSpPr>
            <a:spLocks noChangeArrowheads="1"/>
          </p:cNvSpPr>
          <p:nvPr/>
        </p:nvSpPr>
        <p:spPr bwMode="auto">
          <a:xfrm>
            <a:off x="285750" y="1009650"/>
            <a:ext cx="8629650" cy="5602288"/>
          </a:xfrm>
          <a:prstGeom prst="rect">
            <a:avLst/>
          </a:prstGeom>
          <a:noFill/>
          <a:ln w="9525">
            <a:noFill/>
            <a:miter lim="800000"/>
            <a:headEnd/>
            <a:tailEnd/>
          </a:ln>
          <a:effectLst/>
        </p:spPr>
        <p:txBody>
          <a:bodyPr/>
          <a:lstStyle/>
          <a:p>
            <a:pPr marL="228600" indent="-228600" algn="l">
              <a:spcBef>
                <a:spcPct val="20000"/>
              </a:spcBef>
              <a:buClr>
                <a:schemeClr val="accent2"/>
              </a:buClr>
              <a:buFont typeface="Wingdings" pitchFamily="2" charset="2"/>
              <a:buChar char="§"/>
            </a:pPr>
            <a:r>
              <a:rPr lang="en-US" sz="2400">
                <a:latin typeface="Times New Roman" pitchFamily="18" charset="0"/>
              </a:rPr>
              <a:t>The investment required in wireless mesh networks is much less than in the cellular network counterparts.</a:t>
            </a:r>
          </a:p>
          <a:p>
            <a:pPr marL="228600" indent="-228600" algn="l">
              <a:spcBef>
                <a:spcPct val="20000"/>
              </a:spcBef>
              <a:buClr>
                <a:schemeClr val="accent2"/>
              </a:buClr>
              <a:buFont typeface="Wingdings" pitchFamily="2" charset="2"/>
              <a:buChar char="§"/>
            </a:pPr>
            <a:r>
              <a:rPr lang="en-US" sz="2400">
                <a:latin typeface="Times New Roman" pitchFamily="18" charset="0"/>
              </a:rPr>
              <a:t>Such networks are formed by placing wireless replaying equipment spread across the area to be covered by the network.</a:t>
            </a:r>
          </a:p>
          <a:p>
            <a:pPr marL="228600" indent="-228600" algn="l">
              <a:spcBef>
                <a:spcPct val="20000"/>
              </a:spcBef>
              <a:buClr>
                <a:schemeClr val="accent2"/>
              </a:buClr>
              <a:buFont typeface="Wingdings" pitchFamily="2" charset="2"/>
              <a:buChar char="§"/>
            </a:pPr>
            <a:r>
              <a:rPr lang="en-US" sz="2400">
                <a:latin typeface="Times New Roman" pitchFamily="18" charset="0"/>
              </a:rPr>
              <a:t>The possible deployment scenarios include:</a:t>
            </a:r>
          </a:p>
          <a:p>
            <a:pPr marL="571500" lvl="1" indent="-228600" algn="l">
              <a:spcBef>
                <a:spcPct val="20000"/>
              </a:spcBef>
              <a:buClr>
                <a:schemeClr val="accent2"/>
              </a:buClr>
              <a:buFontTx/>
              <a:buChar char="•"/>
            </a:pPr>
            <a:r>
              <a:rPr lang="en-US" sz="2000">
                <a:latin typeface="Times New Roman" pitchFamily="18" charset="0"/>
              </a:rPr>
              <a:t>Residential zones (where broadband Internet connectivity is required)</a:t>
            </a:r>
          </a:p>
          <a:p>
            <a:pPr marL="571500" lvl="1" indent="-228600" algn="l">
              <a:spcBef>
                <a:spcPct val="20000"/>
              </a:spcBef>
              <a:buClr>
                <a:schemeClr val="accent2"/>
              </a:buClr>
              <a:buFontTx/>
              <a:buChar char="•"/>
            </a:pPr>
            <a:r>
              <a:rPr lang="en-US" sz="2000">
                <a:latin typeface="Times New Roman" pitchFamily="18" charset="0"/>
              </a:rPr>
              <a:t>Highways (where a communication facility for moving automobiles is required)</a:t>
            </a:r>
          </a:p>
          <a:p>
            <a:pPr marL="571500" lvl="1" indent="-228600" algn="l">
              <a:spcBef>
                <a:spcPct val="20000"/>
              </a:spcBef>
              <a:buClr>
                <a:schemeClr val="accent2"/>
              </a:buClr>
              <a:buFontTx/>
              <a:buChar char="•"/>
            </a:pPr>
            <a:r>
              <a:rPr lang="en-US" sz="2000">
                <a:latin typeface="Times New Roman" pitchFamily="18" charset="0"/>
              </a:rPr>
              <a:t>Business zones (where an alternate communication system to cellular networks is required)</a:t>
            </a:r>
          </a:p>
          <a:p>
            <a:pPr marL="571500" lvl="1" indent="-228600" algn="l">
              <a:spcBef>
                <a:spcPct val="20000"/>
              </a:spcBef>
              <a:buClr>
                <a:schemeClr val="accent2"/>
              </a:buClr>
              <a:buFontTx/>
              <a:buChar char="•"/>
            </a:pPr>
            <a:r>
              <a:rPr lang="en-US" sz="2000">
                <a:latin typeface="Times New Roman" pitchFamily="18" charset="0"/>
              </a:rPr>
              <a:t>Important civilian regions (where a high degree of service availability is  required)</a:t>
            </a:r>
          </a:p>
          <a:p>
            <a:pPr marL="571500" lvl="1" indent="-228600" algn="l">
              <a:spcBef>
                <a:spcPct val="20000"/>
              </a:spcBef>
              <a:buClr>
                <a:schemeClr val="accent2"/>
              </a:buClr>
              <a:buFontTx/>
              <a:buChar char="•"/>
            </a:pPr>
            <a:r>
              <a:rPr lang="en-US" sz="2000">
                <a:latin typeface="Times New Roman" pitchFamily="18" charset="0"/>
              </a:rPr>
              <a:t>University campuses (where inexpensive campus-wide network coverage can be provided)</a:t>
            </a:r>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1749</Words>
  <Application>Microsoft Office PowerPoint</Application>
  <PresentationFormat>On-screen Show (4:3)</PresentationFormat>
  <Paragraphs>213</Paragraphs>
  <Slides>19</Slides>
  <Notes>16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COMPUTER NETWORKS-II / BTCS-3501    </vt:lpstr>
      <vt:lpstr>Topics to be covered</vt:lpstr>
      <vt:lpstr>Advent of Ad hoc Wireless Networks</vt:lpstr>
      <vt:lpstr>Advent of Ad hoc Wireless Networks</vt:lpstr>
      <vt:lpstr>Advent of Ad hoc Wireless Networks</vt:lpstr>
      <vt:lpstr>Cellular and Ad Hoc Wireless Networks</vt:lpstr>
      <vt:lpstr>Applications of Ad hoc Wireless Networks</vt:lpstr>
      <vt:lpstr>Wireless Mesh Networks</vt:lpstr>
      <vt:lpstr>Wireless Mesh Networks</vt:lpstr>
      <vt:lpstr>Wireless Mesh Networks</vt:lpstr>
      <vt:lpstr>Wireless Sensor Networks</vt:lpstr>
      <vt:lpstr>Wireless Sensor Networks</vt:lpstr>
      <vt:lpstr>Hybrid Wireless Networks</vt:lpstr>
      <vt:lpstr>Issues in Ad hoc Wireless Networks</vt:lpstr>
      <vt:lpstr>Issues in Ad hoc Wireless Networks</vt:lpstr>
      <vt:lpstr>Issues in Ad hoc Wireless Networks</vt:lpstr>
      <vt:lpstr>Issues in Ad hoc Wireless Networks</vt:lpstr>
      <vt:lpstr>Issues in Ad hoc Wireless Networks</vt:lpstr>
      <vt:lpstr>Topics to be covered in next lecture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 hoc Networks (cont.)</dc:title>
  <dc:creator>Windows 8</dc:creator>
  <cp:lastModifiedBy>Admin</cp:lastModifiedBy>
  <cp:revision>4</cp:revision>
  <dcterms:created xsi:type="dcterms:W3CDTF">2006-08-16T00:00:00Z</dcterms:created>
  <dcterms:modified xsi:type="dcterms:W3CDTF">2023-06-20T07:55:12Z</dcterms:modified>
</cp:coreProperties>
</file>