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82" r:id="rId3"/>
    <p:sldId id="381" r:id="rId4"/>
    <p:sldId id="382" r:id="rId5"/>
    <p:sldId id="383" r:id="rId6"/>
    <p:sldId id="384" r:id="rId7"/>
    <p:sldId id="385" r:id="rId8"/>
    <p:sldId id="386" r:id="rId9"/>
    <p:sldId id="387" r:id="rId10"/>
    <p:sldId id="388" r:id="rId11"/>
    <p:sldId id="391" r:id="rId12"/>
    <p:sldId id="390" r:id="rId13"/>
    <p:sldId id="389" r:id="rId14"/>
    <p:sldId id="392" r:id="rId15"/>
    <p:sldId id="393" r:id="rId16"/>
    <p:sldId id="394" r:id="rId17"/>
    <p:sldId id="395" r:id="rId18"/>
    <p:sldId id="396" r:id="rId19"/>
    <p:sldId id="345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541"/>
    <p:restoredTop sz="94729"/>
  </p:normalViewPr>
  <p:slideViewPr>
    <p:cSldViewPr>
      <p:cViewPr>
        <p:scale>
          <a:sx n="60" d="100"/>
          <a:sy n="60" d="100"/>
        </p:scale>
        <p:origin x="-912" y="-17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02/08/2023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02/08/2023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02/08/2023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02/08/2023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02/08/2023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02/08/2023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02/08/2023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02/08/2023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02/08/2023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02/08/2023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02/08/2023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02/08/2023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02/08/2023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9.png"/><Relationship Id="rId7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2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1.png"/><Relationship Id="rId7" Type="http://schemas.openxmlformats.org/officeDocument/2006/relationships/image" Target="../media/image3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24.png"/><Relationship Id="rId9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rmAutofit fontScale="90000"/>
          </a:bodyPr>
          <a:lstStyle/>
          <a:p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6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Engineering Mathematics</a:t>
            </a:r>
            <a:r>
              <a:rPr lang="en-IN" sz="53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-I </a:t>
            </a:r>
            <a:r>
              <a:rPr lang="en-IN" sz="5300" b="1" dirty="0">
                <a:solidFill>
                  <a:srgbClr val="7030A0"/>
                </a:solidFill>
                <a:latin typeface="American Typewriter" panose="02090604020004020304" pitchFamily="18" charset="77"/>
              </a:rPr>
              <a:t>(</a:t>
            </a:r>
            <a:r>
              <a:rPr lang="en-IN" sz="53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BMAT-1111)</a:t>
            </a:r>
            <a:r>
              <a:rPr lang="en-IN" b="1" dirty="0"/>
              <a:t/>
            </a:r>
            <a:br>
              <a:rPr lang="en-IN" b="1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572000"/>
            <a:ext cx="4626154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7100" dirty="0"/>
              <a:t>Prepared by: Sachin Syan</a:t>
            </a:r>
            <a:r>
              <a:rPr lang="en-US" sz="7100" dirty="0"/>
              <a:t/>
            </a:r>
            <a:br>
              <a:rPr lang="en-US" sz="7100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990600" y="2819400"/>
            <a:ext cx="624840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>
                <a:solidFill>
                  <a:srgbClr val="7030A0"/>
                </a:solidFill>
                <a:latin typeface="+mn-lt"/>
              </a:rPr>
            </a:br>
            <a:r>
              <a:rPr lang="en-US" sz="12800" dirty="0">
                <a:latin typeface="+mn-lt"/>
              </a:rPr>
              <a:t>Course Name: </a:t>
            </a:r>
            <a:r>
              <a:rPr lang="en-IN" sz="12800" dirty="0" smtClean="0">
                <a:latin typeface="+mn-lt"/>
              </a:rPr>
              <a:t>B.Tech (CSE)</a:t>
            </a:r>
            <a:r>
              <a:rPr lang="en-US" sz="12800" dirty="0">
                <a:latin typeface="+mn-lt"/>
              </a:rPr>
              <a:t/>
            </a:r>
            <a:br>
              <a:rPr lang="en-US" sz="12800" dirty="0">
                <a:latin typeface="+mn-lt"/>
              </a:rPr>
            </a:br>
            <a:r>
              <a:rPr lang="en-US" sz="12800" dirty="0">
                <a:latin typeface="+mn-lt"/>
              </a:rPr>
              <a:t>Semester:</a:t>
            </a:r>
            <a:r>
              <a:rPr lang="en-IN" sz="12800" dirty="0">
                <a:latin typeface="+mn-lt"/>
              </a:rPr>
              <a:t> </a:t>
            </a:r>
            <a:r>
              <a:rPr lang="en-IN" sz="12800" dirty="0" smtClean="0">
                <a:latin typeface="+mn-lt"/>
              </a:rPr>
              <a:t>Ist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54799" y="-152400"/>
            <a:ext cx="452720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smtClean="0">
                <a:latin typeface="Times New Roman" pitchFamily="18" charset="0"/>
              </a:rPr>
              <a:t>Complex Numbers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lum bright="-18000" contrast="21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00200" y="1056872"/>
            <a:ext cx="9144000" cy="450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90800" y="-7441"/>
            <a:ext cx="659667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smtClean="0">
                <a:latin typeface="Times New Roman" pitchFamily="18" charset="0"/>
              </a:rPr>
              <a:t>Roots of Complex Numbers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lum bright="-18000" contrast="21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47800" y="914400"/>
            <a:ext cx="10058400" cy="348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8000" contrast="21000"/>
          </a:blip>
          <a:srcRect t="3"/>
          <a:stretch>
            <a:fillRect/>
          </a:stretch>
        </p:blipFill>
        <p:spPr bwMode="auto">
          <a:xfrm>
            <a:off x="1447800" y="1371600"/>
            <a:ext cx="7040880" cy="357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5">
            <a:lum bright="-22000" contrast="51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915465"/>
            <a:ext cx="1188720" cy="456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3000" contrast="47000"/>
          </a:blip>
          <a:srcRect/>
          <a:stretch>
            <a:fillRect/>
          </a:stretch>
        </p:blipFill>
        <p:spPr bwMode="auto">
          <a:xfrm>
            <a:off x="1447800" y="2057386"/>
            <a:ext cx="8961120" cy="1484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2000" contrast="51000"/>
          </a:blip>
          <a:srcRect/>
          <a:stretch>
            <a:fillRect/>
          </a:stretch>
        </p:blipFill>
        <p:spPr bwMode="auto">
          <a:xfrm>
            <a:off x="685800" y="1981200"/>
            <a:ext cx="548640" cy="356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8">
            <a:lum bright="-33000" contrast="47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45907"/>
          <a:stretch>
            <a:fillRect/>
          </a:stretch>
        </p:blipFill>
        <p:spPr bwMode="auto">
          <a:xfrm>
            <a:off x="1203960" y="3668723"/>
            <a:ext cx="10607040" cy="1817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90800" y="-7441"/>
            <a:ext cx="659667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smtClean="0">
                <a:latin typeface="Times New Roman" pitchFamily="18" charset="0"/>
              </a:rPr>
              <a:t>Roots of Complex Numbers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3000" contrast="47000"/>
          </a:blip>
          <a:srcRect/>
          <a:stretch>
            <a:fillRect/>
          </a:stretch>
        </p:blipFill>
        <p:spPr bwMode="auto">
          <a:xfrm>
            <a:off x="1295399" y="685800"/>
            <a:ext cx="7863840" cy="3984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lum bright="-33000" contrast="47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9200" y="4419600"/>
            <a:ext cx="9966960" cy="1837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90800" y="-7441"/>
            <a:ext cx="659667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smtClean="0">
                <a:latin typeface="Times New Roman" pitchFamily="18" charset="0"/>
              </a:rPr>
              <a:t>Roots of Complex Numbers</a:t>
            </a:r>
          </a:p>
        </p:txBody>
      </p:sp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3">
            <a:lum bright="-22000" contrast="51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" y="914400"/>
            <a:ext cx="1280160" cy="491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2000" contrast="51000"/>
          </a:blip>
          <a:srcRect/>
          <a:stretch>
            <a:fillRect/>
          </a:stretch>
        </p:blipFill>
        <p:spPr bwMode="auto">
          <a:xfrm>
            <a:off x="685800" y="1524000"/>
            <a:ext cx="548640" cy="356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lum bright="-33000" contrast="47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71600" y="915570"/>
            <a:ext cx="822960" cy="427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lum bright="-33000" contrast="47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20878"/>
          <a:stretch>
            <a:fillRect/>
          </a:stretch>
        </p:blipFill>
        <p:spPr bwMode="auto">
          <a:xfrm>
            <a:off x="2164080" y="976424"/>
            <a:ext cx="4114800" cy="318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3000" contrast="47000"/>
          </a:blip>
          <a:srcRect/>
          <a:stretch>
            <a:fillRect/>
          </a:stretch>
        </p:blipFill>
        <p:spPr bwMode="auto">
          <a:xfrm>
            <a:off x="1371600" y="1563895"/>
            <a:ext cx="6217920" cy="351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>
            <a:lum bright="-33000" contrast="47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62074" y="1981190"/>
            <a:ext cx="8686800" cy="2400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3000" contrast="47000"/>
          </a:blip>
          <a:srcRect/>
          <a:stretch>
            <a:fillRect/>
          </a:stretch>
        </p:blipFill>
        <p:spPr bwMode="auto">
          <a:xfrm>
            <a:off x="2971800" y="4571993"/>
            <a:ext cx="5212080" cy="1518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3000" contrast="47000"/>
          </a:blip>
          <a:srcRect/>
          <a:stretch>
            <a:fillRect/>
          </a:stretch>
        </p:blipFill>
        <p:spPr bwMode="auto">
          <a:xfrm>
            <a:off x="1112520" y="834491"/>
            <a:ext cx="9784080" cy="3051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90800" y="-7441"/>
            <a:ext cx="659667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smtClean="0">
                <a:latin typeface="Times New Roman" pitchFamily="18" charset="0"/>
              </a:rPr>
              <a:t>Roots of Complex Numbers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5000" contrast="47000"/>
          </a:blip>
          <a:srcRect t="29464" r="20139" b="1162"/>
          <a:stretch>
            <a:fillRect/>
          </a:stretch>
        </p:blipFill>
        <p:spPr bwMode="auto">
          <a:xfrm>
            <a:off x="1066800" y="3949281"/>
            <a:ext cx="8503920" cy="2070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-7442"/>
            <a:ext cx="105156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700" b="1" i="1" dirty="0" smtClean="0">
                <a:latin typeface="Times New Roman" pitchFamily="18" charset="0"/>
              </a:rPr>
              <a:t>Express Cos</a:t>
            </a:r>
            <a:r>
              <a:rPr lang="en-US" sz="2700" b="1" i="1" baseline="30000" dirty="0" smtClean="0">
                <a:latin typeface="Times New Roman" pitchFamily="18" charset="0"/>
              </a:rPr>
              <a:t>n </a:t>
            </a:r>
            <a:r>
              <a:rPr lang="en-US" sz="2700" b="1" i="1" dirty="0" smtClean="0">
                <a:latin typeface="Times New Roman" pitchFamily="18" charset="0"/>
                <a:sym typeface="Symbol"/>
              </a:rPr>
              <a:t> and </a:t>
            </a:r>
            <a:r>
              <a:rPr lang="en-US" sz="2700" b="1" i="1" dirty="0" smtClean="0">
                <a:latin typeface="Times New Roman" pitchFamily="18" charset="0"/>
              </a:rPr>
              <a:t>Sin</a:t>
            </a:r>
            <a:r>
              <a:rPr lang="en-US" sz="2700" b="1" i="1" baseline="30000" dirty="0" smtClean="0">
                <a:latin typeface="Times New Roman" pitchFamily="18" charset="0"/>
              </a:rPr>
              <a:t>n </a:t>
            </a:r>
            <a:r>
              <a:rPr lang="en-US" sz="2700" b="1" i="1" dirty="0" smtClean="0">
                <a:latin typeface="Times New Roman" pitchFamily="18" charset="0"/>
                <a:sym typeface="Symbol"/>
              </a:rPr>
              <a:t> </a:t>
            </a:r>
            <a:r>
              <a:rPr lang="en-US" sz="2700" b="1" i="1" dirty="0" smtClean="0">
                <a:latin typeface="Times New Roman" pitchFamily="18" charset="0"/>
                <a:sym typeface="Symbol"/>
              </a:rPr>
              <a:t> </a:t>
            </a:r>
            <a:r>
              <a:rPr lang="en-US" sz="2700" b="1" i="1" dirty="0" smtClean="0">
                <a:latin typeface="Times New Roman" pitchFamily="18" charset="0"/>
                <a:sym typeface="Symbol"/>
              </a:rPr>
              <a:t>in </a:t>
            </a:r>
            <a:r>
              <a:rPr lang="en-US" sz="2700" b="1" i="1" dirty="0" smtClean="0">
                <a:latin typeface="Times New Roman" pitchFamily="18" charset="0"/>
                <a:sym typeface="Symbol"/>
              </a:rPr>
              <a:t>terms of  </a:t>
            </a:r>
            <a:r>
              <a:rPr lang="en-US" sz="2700" b="1" i="1" dirty="0" smtClean="0">
                <a:latin typeface="Times New Roman" pitchFamily="18" charset="0"/>
                <a:sym typeface="Symbol"/>
              </a:rPr>
              <a:t>cosine or sine </a:t>
            </a:r>
            <a:r>
              <a:rPr lang="en-US" sz="2700" b="1" i="1" dirty="0" smtClean="0">
                <a:latin typeface="Times New Roman" pitchFamily="18" charset="0"/>
                <a:sym typeface="Symbol"/>
              </a:rPr>
              <a:t>of multiples of </a:t>
            </a:r>
            <a:endParaRPr lang="en-US" sz="2700" b="1" i="1" dirty="0" smtClean="0">
              <a:latin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lum bright="-33000" contrast="47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0" y="457200"/>
            <a:ext cx="9144000" cy="594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3000" contrast="47000"/>
          </a:blip>
          <a:srcRect/>
          <a:stretch>
            <a:fillRect/>
          </a:stretch>
        </p:blipFill>
        <p:spPr bwMode="auto">
          <a:xfrm>
            <a:off x="670560" y="1023937"/>
            <a:ext cx="9235440" cy="8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lum bright="-33000" contrast="47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513" r="43590" b="12275"/>
          <a:stretch>
            <a:fillRect/>
          </a:stretch>
        </p:blipFill>
        <p:spPr bwMode="auto">
          <a:xfrm>
            <a:off x="1143000" y="1676400"/>
            <a:ext cx="2133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3000" contrast="47000"/>
          </a:blip>
          <a:srcRect/>
          <a:stretch>
            <a:fillRect/>
          </a:stretch>
        </p:blipFill>
        <p:spPr bwMode="auto">
          <a:xfrm>
            <a:off x="152400" y="2666999"/>
            <a:ext cx="5669280" cy="365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3000" contrast="47000"/>
          </a:blip>
          <a:srcRect/>
          <a:stretch>
            <a:fillRect/>
          </a:stretch>
        </p:blipFill>
        <p:spPr bwMode="auto">
          <a:xfrm>
            <a:off x="792480" y="3124195"/>
            <a:ext cx="10332720" cy="3163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3000" contrast="47000"/>
          </a:blip>
          <a:srcRect l="52721" t="66879" b="2253"/>
          <a:stretch>
            <a:fillRect/>
          </a:stretch>
        </p:blipFill>
        <p:spPr bwMode="auto">
          <a:xfrm>
            <a:off x="5562600" y="1823869"/>
            <a:ext cx="3200400" cy="690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3000" contrast="47000"/>
          </a:blip>
          <a:srcRect l="13265" t="30867" r="57823" b="33121"/>
          <a:stretch>
            <a:fillRect/>
          </a:stretch>
        </p:blipFill>
        <p:spPr bwMode="auto">
          <a:xfrm>
            <a:off x="3429000" y="1723912"/>
            <a:ext cx="1920240" cy="7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>
            <a:lum bright="-33000" contrast="47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6240" y="1981200"/>
            <a:ext cx="365760" cy="323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5">
            <a:lum bright="-33000" contrast="47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846" b="12275"/>
          <a:stretch>
            <a:fillRect/>
          </a:stretch>
        </p:blipFill>
        <p:spPr bwMode="auto">
          <a:xfrm>
            <a:off x="8839200" y="1752600"/>
            <a:ext cx="2743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-7441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 smtClean="0">
                <a:latin typeface="Times New Roman" pitchFamily="18" charset="0"/>
              </a:rPr>
              <a:t>Express Cos</a:t>
            </a:r>
            <a:r>
              <a:rPr lang="en-US" sz="3600" b="1" i="1" baseline="30000" dirty="0" smtClean="0">
                <a:latin typeface="Times New Roman" pitchFamily="18" charset="0"/>
              </a:rPr>
              <a:t>n </a:t>
            </a:r>
            <a:r>
              <a:rPr lang="en-US" sz="3600" b="1" i="1" dirty="0" smtClean="0">
                <a:latin typeface="Times New Roman" pitchFamily="18" charset="0"/>
                <a:sym typeface="Symbol"/>
              </a:rPr>
              <a:t> in terms of  cosine of multiples of </a:t>
            </a:r>
            <a:endParaRPr lang="en-US" sz="3600" b="1" i="1" dirty="0" smtClean="0">
              <a:latin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lum bright="-33000" contrast="47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0" y="914387"/>
            <a:ext cx="7498080" cy="407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Rectangle 13"/>
          <p:cNvSpPr/>
          <p:nvPr/>
        </p:nvSpPr>
        <p:spPr>
          <a:xfrm>
            <a:off x="1981200" y="914400"/>
            <a:ext cx="2286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3000" contrast="47000"/>
          </a:blip>
          <a:srcRect/>
          <a:stretch>
            <a:fillRect/>
          </a:stretch>
        </p:blipFill>
        <p:spPr bwMode="auto">
          <a:xfrm>
            <a:off x="1219200" y="1295400"/>
            <a:ext cx="9235440" cy="2756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lum bright="-33000" contrast="47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9200" y="3886200"/>
            <a:ext cx="9235440" cy="2305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-7441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 smtClean="0">
                <a:latin typeface="Times New Roman" pitchFamily="18" charset="0"/>
              </a:rPr>
              <a:t>Express Cos</a:t>
            </a:r>
            <a:r>
              <a:rPr lang="en-US" sz="3600" b="1" i="1" baseline="30000" dirty="0" smtClean="0">
                <a:latin typeface="Times New Roman" pitchFamily="18" charset="0"/>
              </a:rPr>
              <a:t>n </a:t>
            </a:r>
            <a:r>
              <a:rPr lang="en-US" sz="3600" b="1" i="1" dirty="0" smtClean="0">
                <a:latin typeface="Times New Roman" pitchFamily="18" charset="0"/>
                <a:sym typeface="Symbol"/>
              </a:rPr>
              <a:t> in terms of  cosine of multiples of </a:t>
            </a:r>
            <a:endParaRPr lang="en-US" sz="3600" b="1" i="1" dirty="0" smtClean="0">
              <a:latin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lum bright="-33000" contrast="47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799" y="1417117"/>
            <a:ext cx="10241280" cy="3612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-7441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smtClean="0">
                <a:latin typeface="Times New Roman" pitchFamily="18" charset="0"/>
              </a:rPr>
              <a:t>Express Sin</a:t>
            </a:r>
            <a:r>
              <a:rPr lang="en-US" sz="3600" b="1" i="1" baseline="30000" smtClean="0">
                <a:latin typeface="Times New Roman" pitchFamily="18" charset="0"/>
              </a:rPr>
              <a:t>n </a:t>
            </a:r>
            <a:r>
              <a:rPr lang="en-US" sz="3600" b="1" i="1" dirty="0" smtClean="0">
                <a:latin typeface="Times New Roman" pitchFamily="18" charset="0"/>
                <a:sym typeface="Symbol"/>
              </a:rPr>
              <a:t> in terms </a:t>
            </a:r>
            <a:r>
              <a:rPr lang="en-US" sz="3600" b="1" i="1" smtClean="0">
                <a:latin typeface="Times New Roman" pitchFamily="18" charset="0"/>
                <a:sym typeface="Symbol"/>
              </a:rPr>
              <a:t>of  sine </a:t>
            </a:r>
            <a:r>
              <a:rPr lang="en-US" sz="3600" b="1" i="1" dirty="0" smtClean="0">
                <a:latin typeface="Times New Roman" pitchFamily="18" charset="0"/>
                <a:sym typeface="Symbol"/>
              </a:rPr>
              <a:t>of multiples of </a:t>
            </a:r>
            <a:endParaRPr lang="en-US" sz="3600" b="1" i="1" dirty="0" smtClean="0">
              <a:latin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3000" contrast="47000"/>
          </a:blip>
          <a:srcRect/>
          <a:stretch>
            <a:fillRect/>
          </a:stretch>
        </p:blipFill>
        <p:spPr bwMode="auto">
          <a:xfrm>
            <a:off x="472440" y="685798"/>
            <a:ext cx="9418320" cy="5903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10"/>
          <p:cNvSpPr/>
          <p:nvPr/>
        </p:nvSpPr>
        <p:spPr>
          <a:xfrm>
            <a:off x="2133600" y="762000"/>
            <a:ext cx="2286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Topics Discussed in Next Lecture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24000"/>
            <a:ext cx="10972800" cy="45259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Expansion of Express </a:t>
            </a:r>
            <a:r>
              <a:rPr lang="en-US" sz="2800" dirty="0" smtClean="0"/>
              <a:t>Cos</a:t>
            </a:r>
            <a:r>
              <a:rPr lang="en-US" sz="2800" baseline="30000" dirty="0" smtClean="0"/>
              <a:t> </a:t>
            </a:r>
            <a:r>
              <a:rPr lang="en-US" sz="2800" dirty="0" smtClean="0">
                <a:sym typeface="Symbol"/>
              </a:rPr>
              <a:t>n </a:t>
            </a:r>
            <a:r>
              <a:rPr lang="en-US" sz="2800" dirty="0" smtClean="0">
                <a:sym typeface="Symbol"/>
              </a:rPr>
              <a:t>and </a:t>
            </a:r>
            <a:r>
              <a:rPr lang="en-US" sz="2800" dirty="0" smtClean="0"/>
              <a:t>Sin</a:t>
            </a:r>
            <a:r>
              <a:rPr lang="en-US" sz="2800" baseline="30000" dirty="0" smtClean="0"/>
              <a:t> </a:t>
            </a:r>
            <a:r>
              <a:rPr lang="en-US" sz="2800" dirty="0" smtClean="0">
                <a:sym typeface="Symbol"/>
              </a:rPr>
              <a:t>n</a:t>
            </a:r>
            <a:r>
              <a:rPr lang="en-US" sz="2800" dirty="0" smtClean="0">
                <a:sym typeface="Symbol"/>
              </a:rPr>
              <a:t></a:t>
            </a:r>
          </a:p>
          <a:p>
            <a:r>
              <a:rPr lang="en-US" sz="2800" dirty="0" smtClean="0"/>
              <a:t>Expansion of Express t</a:t>
            </a:r>
            <a:r>
              <a:rPr lang="en-US" sz="2800" dirty="0" smtClean="0"/>
              <a:t>an</a:t>
            </a:r>
            <a:r>
              <a:rPr lang="en-US" sz="2800" baseline="30000" dirty="0" smtClean="0"/>
              <a:t> </a:t>
            </a:r>
            <a:r>
              <a:rPr lang="en-US" sz="2800" dirty="0" smtClean="0">
                <a:sym typeface="Symbol"/>
              </a:rPr>
              <a:t>n </a:t>
            </a:r>
            <a:endParaRPr lang="en-US" sz="2800" dirty="0" smtClean="0">
              <a:sym typeface="Symbol"/>
            </a:endParaRPr>
          </a:p>
          <a:p>
            <a:r>
              <a:rPr lang="en-US" sz="2800" dirty="0" smtClean="0"/>
              <a:t>Expansion of Express </a:t>
            </a:r>
            <a:r>
              <a:rPr lang="en-US" sz="2800" dirty="0" smtClean="0"/>
              <a:t>tan</a:t>
            </a:r>
            <a:r>
              <a:rPr lang="en-US" sz="2800" baseline="30000" dirty="0" smtClean="0"/>
              <a:t> </a:t>
            </a:r>
            <a:r>
              <a:rPr lang="en-US" sz="2800" dirty="0" smtClean="0">
                <a:sym typeface="Symbol"/>
              </a:rPr>
              <a:t>(</a:t>
            </a:r>
            <a:r>
              <a:rPr lang="en-US" sz="2800" baseline="-25000" dirty="0" smtClean="0">
                <a:sym typeface="Symbol"/>
              </a:rPr>
              <a:t>1</a:t>
            </a:r>
            <a:r>
              <a:rPr lang="en-US" sz="2800" dirty="0" smtClean="0">
                <a:sym typeface="Symbol"/>
              </a:rPr>
              <a:t> </a:t>
            </a:r>
            <a:r>
              <a:rPr lang="en-US" sz="2800" dirty="0" smtClean="0">
                <a:sym typeface="Symbol"/>
              </a:rPr>
              <a:t>+ </a:t>
            </a:r>
            <a:r>
              <a:rPr lang="en-US" sz="2800" baseline="-25000" dirty="0" smtClean="0">
                <a:sym typeface="Symbol"/>
              </a:rPr>
              <a:t>2</a:t>
            </a:r>
            <a:r>
              <a:rPr lang="en-US" sz="2800" dirty="0" smtClean="0">
                <a:sym typeface="Symbol"/>
              </a:rPr>
              <a:t> + </a:t>
            </a:r>
            <a:r>
              <a:rPr lang="en-US" sz="2800" baseline="-25000" dirty="0" smtClean="0">
                <a:sym typeface="Symbol"/>
              </a:rPr>
              <a:t>3</a:t>
            </a:r>
            <a:r>
              <a:rPr lang="en-US" sz="2800" dirty="0" smtClean="0">
                <a:sym typeface="Symbol"/>
              </a:rPr>
              <a:t> + …+ </a:t>
            </a:r>
            <a:r>
              <a:rPr lang="en-US" sz="2800" baseline="-25000" dirty="0" smtClean="0">
                <a:sym typeface="Symbol"/>
              </a:rPr>
              <a:t>n</a:t>
            </a:r>
            <a:r>
              <a:rPr lang="en-US" sz="2800" dirty="0" smtClean="0">
                <a:sym typeface="Symbol"/>
              </a:rPr>
              <a:t> </a:t>
            </a:r>
            <a:r>
              <a:rPr lang="en-US" sz="2800" dirty="0" smtClean="0">
                <a:sym typeface="Symbol"/>
              </a:rPr>
              <a:t>)</a:t>
            </a:r>
          </a:p>
          <a:p>
            <a:r>
              <a:rPr lang="en-US" sz="2800" dirty="0" smtClean="0">
                <a:sym typeface="Symbol"/>
              </a:rPr>
              <a:t>Exponential Function of a Complex Variable</a:t>
            </a:r>
          </a:p>
          <a:p>
            <a:r>
              <a:rPr lang="en-US" sz="2800" dirty="0" smtClean="0">
                <a:sym typeface="Symbol"/>
              </a:rPr>
              <a:t>Circular Functions </a:t>
            </a:r>
            <a:r>
              <a:rPr lang="en-US" sz="2800" dirty="0" smtClean="0">
                <a:sym typeface="Symbol"/>
              </a:rPr>
              <a:t>of a Complex Variable</a:t>
            </a:r>
          </a:p>
          <a:p>
            <a:endParaRPr lang="en-US" sz="2800" dirty="0" smtClean="0">
              <a:sym typeface="Symbol"/>
            </a:endParaRPr>
          </a:p>
          <a:p>
            <a:endParaRPr lang="en-US" sz="2800" dirty="0" smtClean="0">
              <a:sym typeface="Symbol"/>
            </a:endParaRPr>
          </a:p>
          <a:p>
            <a:endParaRPr lang="en-US" sz="2800" dirty="0" smtClean="0"/>
          </a:p>
          <a:p>
            <a:endParaRPr lang="en-US" sz="2800" dirty="0" smtClean="0">
              <a:effectLst/>
            </a:endParaRPr>
          </a:p>
          <a:p>
            <a:endParaRPr lang="en-US" sz="2800" dirty="0" smtClean="0">
              <a:effectLst/>
            </a:endParaRPr>
          </a:p>
          <a:p>
            <a:endParaRPr lang="el-GR" sz="2800" dirty="0">
              <a:effectLst/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</p:spTree>
    <p:extLst>
      <p:ext uri="{BB962C8B-B14F-4D97-AF65-F5344CB8AC3E}">
        <p14:creationId xmlns:p14="http://schemas.microsoft.com/office/powerpoint/2010/main" xmlns="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Topic Discussed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CC7AE05A-CAD6-9F1B-B287-C9EBF9BBE7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447801"/>
            <a:ext cx="11582400" cy="38862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IN" sz="4000" b="1" dirty="0" smtClean="0"/>
              <a:t>Complex Numbers and Elementary Functions of Complex Variable</a:t>
            </a:r>
            <a:endParaRPr lang="en-US" sz="4000" b="1" dirty="0" smtClean="0"/>
          </a:p>
          <a:p>
            <a:r>
              <a:rPr lang="en-US" sz="4000" dirty="0" smtClean="0"/>
              <a:t>Complex Numbers</a:t>
            </a:r>
            <a:endParaRPr lang="en-US" sz="4000" dirty="0" smtClean="0"/>
          </a:p>
          <a:p>
            <a:r>
              <a:rPr lang="en-US" sz="4000" dirty="0" smtClean="0"/>
              <a:t>De-Moivre’s Theorem</a:t>
            </a:r>
          </a:p>
          <a:p>
            <a:r>
              <a:rPr lang="en-US" sz="4000" dirty="0" smtClean="0"/>
              <a:t>Roots of complex numbers</a:t>
            </a:r>
            <a:endParaRPr lang="en-US" sz="4000" dirty="0" smtClean="0"/>
          </a:p>
          <a:p>
            <a:r>
              <a:rPr lang="en-US" sz="4000" dirty="0" smtClean="0"/>
              <a:t>Express Cos</a:t>
            </a:r>
            <a:r>
              <a:rPr lang="en-US" sz="4000" baseline="30000" dirty="0" smtClean="0"/>
              <a:t>n </a:t>
            </a:r>
            <a:r>
              <a:rPr lang="en-US" sz="4000" dirty="0" smtClean="0">
                <a:sym typeface="Symbol"/>
              </a:rPr>
              <a:t> </a:t>
            </a:r>
            <a:r>
              <a:rPr lang="en-US" sz="4000" dirty="0" smtClean="0">
                <a:sym typeface="Symbol"/>
              </a:rPr>
              <a:t>in </a:t>
            </a:r>
            <a:r>
              <a:rPr lang="en-US" sz="4000" dirty="0" smtClean="0">
                <a:sym typeface="Symbol"/>
              </a:rPr>
              <a:t>terms of  </a:t>
            </a:r>
            <a:r>
              <a:rPr lang="en-US" sz="4000" dirty="0" smtClean="0">
                <a:sym typeface="Symbol"/>
              </a:rPr>
              <a:t>cosine </a:t>
            </a:r>
            <a:r>
              <a:rPr lang="en-US" sz="4000" dirty="0" smtClean="0">
                <a:sym typeface="Symbol"/>
              </a:rPr>
              <a:t>of multiples of </a:t>
            </a:r>
            <a:endParaRPr lang="en-US" sz="4000" dirty="0" smtClean="0"/>
          </a:p>
          <a:p>
            <a:r>
              <a:rPr lang="en-US" sz="4000" dirty="0" smtClean="0"/>
              <a:t>Express </a:t>
            </a:r>
            <a:r>
              <a:rPr lang="en-US" sz="4000" dirty="0" smtClean="0"/>
              <a:t>Sin</a:t>
            </a:r>
            <a:r>
              <a:rPr lang="en-US" sz="4000" baseline="30000" dirty="0" smtClean="0"/>
              <a:t>n </a:t>
            </a:r>
            <a:r>
              <a:rPr lang="en-US" sz="4000" dirty="0" smtClean="0">
                <a:sym typeface="Symbol"/>
              </a:rPr>
              <a:t>  in terms of </a:t>
            </a:r>
            <a:r>
              <a:rPr lang="en-US" sz="4000" dirty="0" smtClean="0">
                <a:sym typeface="Symbol"/>
              </a:rPr>
              <a:t>sine </a:t>
            </a:r>
            <a:r>
              <a:rPr lang="en-US" sz="4000" dirty="0" smtClean="0">
                <a:sym typeface="Symbol"/>
              </a:rPr>
              <a:t>of multiples of </a:t>
            </a:r>
            <a:r>
              <a:rPr lang="en-US" sz="4000" dirty="0" smtClean="0">
                <a:sym typeface="Symbol"/>
              </a:rPr>
              <a:t></a:t>
            </a:r>
            <a:endParaRPr lang="en-IN" sz="6000" dirty="0" smtClean="0"/>
          </a:p>
          <a:p>
            <a:endParaRPr lang="en-IN" sz="6000" i="1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54799" y="152400"/>
            <a:ext cx="452720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smtClean="0">
                <a:latin typeface="Times New Roman" pitchFamily="18" charset="0"/>
              </a:rPr>
              <a:t>Complex Numbers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2000" contrast="51000"/>
          </a:blip>
          <a:srcRect/>
          <a:stretch>
            <a:fillRect/>
          </a:stretch>
        </p:blipFill>
        <p:spPr bwMode="auto">
          <a:xfrm>
            <a:off x="609599" y="1066795"/>
            <a:ext cx="3566160" cy="441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8000" contrast="61000"/>
          </a:blip>
          <a:srcRect/>
          <a:stretch>
            <a:fillRect/>
          </a:stretch>
        </p:blipFill>
        <p:spPr bwMode="auto">
          <a:xfrm>
            <a:off x="228600" y="1698638"/>
            <a:ext cx="11795760" cy="348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54799" y="152400"/>
            <a:ext cx="452720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smtClean="0">
                <a:latin typeface="Times New Roman" pitchFamily="18" charset="0"/>
              </a:rPr>
              <a:t>Complex Numbers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lum bright="-22000" contrast="51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599" y="1142991"/>
            <a:ext cx="4389120" cy="464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9000" contrast="70000"/>
          </a:blip>
          <a:srcRect/>
          <a:stretch>
            <a:fillRect/>
          </a:stretch>
        </p:blipFill>
        <p:spPr bwMode="auto">
          <a:xfrm>
            <a:off x="914399" y="1676400"/>
            <a:ext cx="6126480" cy="460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2000" contrast="51000"/>
          </a:blip>
          <a:srcRect/>
          <a:stretch>
            <a:fillRect/>
          </a:stretch>
        </p:blipFill>
        <p:spPr bwMode="auto">
          <a:xfrm>
            <a:off x="685799" y="2285991"/>
            <a:ext cx="4297680" cy="401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lum bright="-49000" contrast="70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2819383"/>
            <a:ext cx="11247120" cy="2864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54799" y="152400"/>
            <a:ext cx="452720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smtClean="0">
                <a:latin typeface="Times New Roman" pitchFamily="18" charset="0"/>
              </a:rPr>
              <a:t>Complex Numbers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2000" contrast="51000"/>
          </a:blip>
          <a:srcRect/>
          <a:stretch>
            <a:fillRect/>
          </a:stretch>
        </p:blipFill>
        <p:spPr bwMode="auto">
          <a:xfrm>
            <a:off x="609600" y="914400"/>
            <a:ext cx="4480560" cy="398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lum bright="-53000" contrast="67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1340535"/>
            <a:ext cx="11338560" cy="412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53000" contrast="67000"/>
          </a:blip>
          <a:srcRect/>
          <a:stretch>
            <a:fillRect/>
          </a:stretch>
        </p:blipFill>
        <p:spPr bwMode="auto">
          <a:xfrm>
            <a:off x="533400" y="1828800"/>
            <a:ext cx="8138160" cy="355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lum bright="-53000" contrast="67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2209800"/>
            <a:ext cx="3017520" cy="34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53000" contrast="67000"/>
          </a:blip>
          <a:srcRect/>
          <a:stretch>
            <a:fillRect/>
          </a:stretch>
        </p:blipFill>
        <p:spPr bwMode="auto">
          <a:xfrm>
            <a:off x="502920" y="2590797"/>
            <a:ext cx="6583680" cy="388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8">
            <a:lum bright="-53000" contrast="67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86600" y="3048000"/>
            <a:ext cx="4480560" cy="3135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54799" y="-152400"/>
            <a:ext cx="452720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smtClean="0">
                <a:latin typeface="Times New Roman" pitchFamily="18" charset="0"/>
              </a:rPr>
              <a:t>Complex Numbers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lum bright="-22000" contrast="51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614138"/>
            <a:ext cx="5577840" cy="45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lum bright="-53000" contrast="67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98520" y="1143000"/>
            <a:ext cx="4297680" cy="5152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54799" y="-152400"/>
            <a:ext cx="452720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smtClean="0">
                <a:latin typeface="Times New Roman" pitchFamily="18" charset="0"/>
              </a:rPr>
              <a:t>Complex Numbers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2000" contrast="51000"/>
          </a:blip>
          <a:srcRect/>
          <a:stretch>
            <a:fillRect/>
          </a:stretch>
        </p:blipFill>
        <p:spPr bwMode="auto">
          <a:xfrm>
            <a:off x="685799" y="685795"/>
            <a:ext cx="3749040" cy="419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6000" contrast="50000"/>
          </a:blip>
          <a:srcRect/>
          <a:stretch>
            <a:fillRect/>
          </a:stretch>
        </p:blipFill>
        <p:spPr bwMode="auto">
          <a:xfrm>
            <a:off x="685799" y="1295386"/>
            <a:ext cx="7498080" cy="906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lum bright="-46000" contrast="50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09800" y="2285984"/>
            <a:ext cx="8595360" cy="929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6000" contrast="50000"/>
          </a:blip>
          <a:srcRect/>
          <a:stretch>
            <a:fillRect/>
          </a:stretch>
        </p:blipFill>
        <p:spPr bwMode="auto">
          <a:xfrm>
            <a:off x="1676400" y="3505190"/>
            <a:ext cx="6217920" cy="411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7">
            <a:lum bright="-46000" contrast="50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76400" y="4038600"/>
            <a:ext cx="8778240" cy="2156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8">
            <a:lum bright="-22000" contrast="51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3505198"/>
            <a:ext cx="1188720" cy="456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54799" y="-152400"/>
            <a:ext cx="452720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smtClean="0">
                <a:latin typeface="Times New Roman" pitchFamily="18" charset="0"/>
              </a:rPr>
              <a:t>Complex Numbers</a:t>
            </a:r>
          </a:p>
        </p:txBody>
      </p:sp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3">
            <a:lum bright="-22000" contrast="51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1143000"/>
            <a:ext cx="1188720" cy="456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8000" contrast="21000"/>
          </a:blip>
          <a:srcRect/>
          <a:stretch>
            <a:fillRect/>
          </a:stretch>
        </p:blipFill>
        <p:spPr bwMode="auto">
          <a:xfrm>
            <a:off x="1828800" y="937577"/>
            <a:ext cx="6309360" cy="891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lum bright="-18000" contrast="21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52600" y="1981186"/>
            <a:ext cx="10607040" cy="2243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2000" contrast="51000"/>
          </a:blip>
          <a:srcRect/>
          <a:stretch>
            <a:fillRect/>
          </a:stretch>
        </p:blipFill>
        <p:spPr bwMode="auto">
          <a:xfrm>
            <a:off x="975360" y="2057400"/>
            <a:ext cx="548640" cy="356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54799" y="-152400"/>
            <a:ext cx="452720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smtClean="0">
                <a:latin typeface="Times New Roman" pitchFamily="18" charset="0"/>
              </a:rPr>
              <a:t>Complex Numbers</a:t>
            </a:r>
          </a:p>
        </p:txBody>
      </p:sp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3">
            <a:lum bright="-22000" contrast="51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1143000"/>
            <a:ext cx="1188720" cy="456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2000" contrast="51000"/>
          </a:blip>
          <a:srcRect/>
          <a:stretch>
            <a:fillRect/>
          </a:stretch>
        </p:blipFill>
        <p:spPr bwMode="auto">
          <a:xfrm>
            <a:off x="975360" y="2057400"/>
            <a:ext cx="548640" cy="356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8000" contrast="21000"/>
          </a:blip>
          <a:srcRect/>
          <a:stretch>
            <a:fillRect/>
          </a:stretch>
        </p:blipFill>
        <p:spPr bwMode="auto">
          <a:xfrm>
            <a:off x="1828799" y="1044711"/>
            <a:ext cx="6583680" cy="784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6">
            <a:lum bright="-18000" contrast="21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28799" y="1905000"/>
            <a:ext cx="2743200" cy="74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8000" contrast="21000"/>
          </a:blip>
          <a:srcRect/>
          <a:stretch>
            <a:fillRect/>
          </a:stretch>
        </p:blipFill>
        <p:spPr bwMode="auto">
          <a:xfrm>
            <a:off x="1752600" y="2919555"/>
            <a:ext cx="7589520" cy="2566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6592634</TotalTime>
  <Words>365</Words>
  <Application>Microsoft Office PowerPoint</Application>
  <PresentationFormat>Custom</PresentationFormat>
  <Paragraphs>108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   Engineering Mathematics-I (BMAT-1111)    </vt:lpstr>
      <vt:lpstr>Topic Discussed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Topics Discussed in Next Lecture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Admin</cp:lastModifiedBy>
  <cp:revision>352</cp:revision>
  <dcterms:created xsi:type="dcterms:W3CDTF">2020-11-12T04:35:12Z</dcterms:created>
  <dcterms:modified xsi:type="dcterms:W3CDTF">2023-08-02T06:51:43Z</dcterms:modified>
</cp:coreProperties>
</file>