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6" r:id="rId3"/>
    <p:sldId id="257" r:id="rId4"/>
    <p:sldId id="258" r:id="rId5"/>
    <p:sldId id="275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186F0-6000-4914-9B3E-390C60117963}" type="datetimeFigureOut">
              <a:rPr lang="en-US" smtClean="0"/>
              <a:pPr/>
              <a:t>21/06/2023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F28EB-55BE-4439-AFEA-730EC31CC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186F0-6000-4914-9B3E-390C60117963}" type="datetimeFigureOut">
              <a:rPr lang="en-US" smtClean="0"/>
              <a:pPr/>
              <a:t>21/06/2023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F28EB-55BE-4439-AFEA-730EC31CC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186F0-6000-4914-9B3E-390C60117963}" type="datetimeFigureOut">
              <a:rPr lang="en-US" smtClean="0"/>
              <a:pPr/>
              <a:t>21/06/2023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F28EB-55BE-4439-AFEA-730EC31CC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186F0-6000-4914-9B3E-390C60117963}" type="datetimeFigureOut">
              <a:rPr lang="en-US" smtClean="0"/>
              <a:pPr/>
              <a:t>21/06/2023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F28EB-55BE-4439-AFEA-730EC31CC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186F0-6000-4914-9B3E-390C60117963}" type="datetimeFigureOut">
              <a:rPr lang="en-US" smtClean="0"/>
              <a:pPr/>
              <a:t>21/06/2023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F28EB-55BE-4439-AFEA-730EC31CC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186F0-6000-4914-9B3E-390C60117963}" type="datetimeFigureOut">
              <a:rPr lang="en-US" smtClean="0"/>
              <a:pPr/>
              <a:t>21/06/2023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F28EB-55BE-4439-AFEA-730EC31CC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186F0-6000-4914-9B3E-390C60117963}" type="datetimeFigureOut">
              <a:rPr lang="en-US" smtClean="0"/>
              <a:pPr/>
              <a:t>21/06/2023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F28EB-55BE-4439-AFEA-730EC31CC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186F0-6000-4914-9B3E-390C60117963}" type="datetimeFigureOut">
              <a:rPr lang="en-US" smtClean="0"/>
              <a:pPr/>
              <a:t>21/06/2023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F28EB-55BE-4439-AFEA-730EC31CC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186F0-6000-4914-9B3E-390C60117963}" type="datetimeFigureOut">
              <a:rPr lang="en-US" smtClean="0"/>
              <a:pPr/>
              <a:t>21/06/2023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F28EB-55BE-4439-AFEA-730EC31CC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186F0-6000-4914-9B3E-390C60117963}" type="datetimeFigureOut">
              <a:rPr lang="en-US" smtClean="0"/>
              <a:pPr/>
              <a:t>21/06/2023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F28EB-55BE-4439-AFEA-730EC31CC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186F0-6000-4914-9B3E-390C60117963}" type="datetimeFigureOut">
              <a:rPr lang="en-US" smtClean="0"/>
              <a:pPr/>
              <a:t>21/06/2023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F28EB-55BE-4439-AFEA-730EC31CC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186F0-6000-4914-9B3E-390C60117963}" type="datetimeFigureOut">
              <a:rPr lang="en-US" smtClean="0"/>
              <a:pPr/>
              <a:t>21/06/2023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F28EB-55BE-4439-AFEA-730EC31CC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762000"/>
            <a:ext cx="8458200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SOFTWARE TESTING &amp; QUALITY ASSURANCE / BTCS-4714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7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Kinds of Quality Costs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Prevention</a:t>
            </a:r>
            <a:r>
              <a:rPr lang="en-US" dirty="0"/>
              <a:t> costs</a:t>
            </a:r>
            <a:endParaRPr lang="en-US" sz="1800" dirty="0"/>
          </a:p>
          <a:p>
            <a:pPr lvl="1"/>
            <a:r>
              <a:rPr lang="en-US" dirty="0"/>
              <a:t>Quality planning, formal technical reviews, test equipment, training</a:t>
            </a:r>
            <a:endParaRPr lang="en-US" sz="1600" dirty="0"/>
          </a:p>
          <a:p>
            <a:r>
              <a:rPr lang="en-US" dirty="0"/>
              <a:t>Appraisal costs</a:t>
            </a:r>
            <a:endParaRPr lang="en-US" sz="1800" dirty="0"/>
          </a:p>
          <a:p>
            <a:pPr lvl="1"/>
            <a:r>
              <a:rPr lang="en-US" dirty="0"/>
              <a:t>Inspections, equipment calibration and maintenance, testing</a:t>
            </a:r>
            <a:endParaRPr lang="en-US" sz="1600" dirty="0"/>
          </a:p>
          <a:p>
            <a:r>
              <a:rPr lang="en-US" dirty="0"/>
              <a:t>Failure costs – subdivided into internal failure costs and external failure costs</a:t>
            </a:r>
            <a:endParaRPr lang="en-US" sz="1800" dirty="0"/>
          </a:p>
          <a:p>
            <a:pPr lvl="1"/>
            <a:r>
              <a:rPr lang="en-US" dirty="0"/>
              <a:t>Internal failure costs</a:t>
            </a:r>
            <a:endParaRPr lang="en-US" sz="1600" dirty="0"/>
          </a:p>
          <a:p>
            <a:pPr lvl="2"/>
            <a:r>
              <a:rPr lang="en-US" dirty="0"/>
              <a:t>Incurred when an error is detected in a product prior to shipment</a:t>
            </a:r>
            <a:endParaRPr lang="en-US" sz="1200" dirty="0"/>
          </a:p>
          <a:p>
            <a:pPr lvl="2"/>
            <a:r>
              <a:rPr lang="en-US" dirty="0"/>
              <a:t>Include rework, repair, and failure mode analysis</a:t>
            </a:r>
            <a:endParaRPr lang="en-US" sz="1200" dirty="0"/>
          </a:p>
          <a:p>
            <a:pPr lvl="1"/>
            <a:r>
              <a:rPr lang="en-US" dirty="0"/>
              <a:t>External failure costs</a:t>
            </a:r>
            <a:endParaRPr lang="en-US" sz="1600" dirty="0"/>
          </a:p>
          <a:p>
            <a:pPr lvl="2"/>
            <a:r>
              <a:rPr lang="en-US" dirty="0"/>
              <a:t>Involves defects found after the product has been shipped</a:t>
            </a:r>
            <a:endParaRPr lang="en-US" sz="1200" dirty="0"/>
          </a:p>
          <a:p>
            <a:pPr lvl="2"/>
            <a:r>
              <a:rPr lang="en-US" dirty="0"/>
              <a:t>Include complaint resolution, product return and replacement, help line support, and warranty work</a:t>
            </a:r>
            <a:endParaRPr lang="en-US" sz="1200" dirty="0"/>
          </a:p>
          <a:p>
            <a:endParaRPr lang="en-US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xmlns:lc="http://schemas.openxmlformats.org/drawingml/2006/lockedCanvas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572644" y="54768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xmlns:lc="http://schemas.openxmlformats.org/drawingml/2006/lockedCanvas" id="{04C86E98-25B0-4342-9987-EF3973486A7D}"/>
              </a:ext>
            </a:extLst>
          </p:cNvPr>
          <p:cNvSpPr/>
          <p:nvPr/>
        </p:nvSpPr>
        <p:spPr>
          <a:xfrm>
            <a:off x="93708" y="6438107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Software Quality Defined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r>
              <a:rPr lang="en-US" dirty="0"/>
              <a:t>: "Conformance to explicitly stated functional and performance </a:t>
            </a:r>
            <a:r>
              <a:rPr lang="en-US" u="sng" dirty="0"/>
              <a:t>requirements</a:t>
            </a:r>
            <a:r>
              <a:rPr lang="en-US" dirty="0"/>
              <a:t>, explicitly documented development </a:t>
            </a:r>
            <a:r>
              <a:rPr lang="en-US" u="sng" dirty="0"/>
              <a:t>standards</a:t>
            </a:r>
            <a:r>
              <a:rPr lang="en-US" dirty="0"/>
              <a:t>, and implicit </a:t>
            </a:r>
            <a:r>
              <a:rPr lang="en-US" u="sng" dirty="0"/>
              <a:t>characteristics</a:t>
            </a:r>
            <a:r>
              <a:rPr lang="en-US" dirty="0"/>
              <a:t> that are expected of all professionally developed software"</a:t>
            </a:r>
          </a:p>
          <a:p>
            <a:endParaRPr lang="en-US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xmlns:lc="http://schemas.openxmlformats.org/drawingml/2006/lockedCanvas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572644" y="54768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xmlns:lc="http://schemas.openxmlformats.org/drawingml/2006/lockedCanvas" id="{04C86E98-25B0-4342-9987-EF3973486A7D}"/>
              </a:ext>
            </a:extLst>
          </p:cNvPr>
          <p:cNvSpPr/>
          <p:nvPr/>
        </p:nvSpPr>
        <p:spPr>
          <a:xfrm>
            <a:off x="93708" y="6438107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Software Quality Defined (continued)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This </a:t>
            </a:r>
            <a:r>
              <a:rPr lang="en-US" dirty="0"/>
              <a:t>definition emphasizes three points</a:t>
            </a:r>
            <a:endParaRPr lang="en-US" sz="1800" dirty="0"/>
          </a:p>
          <a:p>
            <a:pPr lvl="1"/>
            <a:r>
              <a:rPr lang="en-US" dirty="0"/>
              <a:t>Software requirements are the foundation from which quality is measured; lack of conformance to requirements is lack of quality</a:t>
            </a:r>
            <a:endParaRPr lang="en-US" sz="1600" dirty="0"/>
          </a:p>
          <a:p>
            <a:pPr lvl="1"/>
            <a:r>
              <a:rPr lang="en-US" dirty="0"/>
              <a:t>Specified standards define a set of development criteria that guide the manner in which software is engineered; if the criteria are not followed, lack of quality will almost surely result</a:t>
            </a:r>
            <a:endParaRPr lang="en-US" sz="1600" dirty="0"/>
          </a:p>
          <a:p>
            <a:pPr lvl="1"/>
            <a:r>
              <a:rPr lang="en-US" dirty="0"/>
              <a:t>A set of implicit requirements often goes unmentioned; if software fails to meet implicit requirements, software quality is suspect</a:t>
            </a:r>
            <a:endParaRPr lang="en-US" sz="1600" dirty="0"/>
          </a:p>
          <a:p>
            <a:r>
              <a:rPr lang="en-US" dirty="0"/>
              <a:t>Software quality is no longer the sole responsibility of the programmer</a:t>
            </a:r>
            <a:endParaRPr lang="en-US" sz="1800" dirty="0"/>
          </a:p>
          <a:p>
            <a:pPr lvl="1"/>
            <a:r>
              <a:rPr lang="en-US" dirty="0"/>
              <a:t>It extends to software engineers, project managers, customers, salespeople, and the SQA group</a:t>
            </a:r>
            <a:endParaRPr lang="en-US" sz="1600" dirty="0"/>
          </a:p>
          <a:p>
            <a:pPr lvl="1"/>
            <a:r>
              <a:rPr lang="en-US" dirty="0"/>
              <a:t>Software engineers apply solid technical methods and measures, conduct formal technical reviews, and perform well-planned software testing</a:t>
            </a:r>
            <a:endParaRPr lang="en-US" sz="1600" dirty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xmlns:lc="http://schemas.openxmlformats.org/drawingml/2006/lockedCanvas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572644" y="54768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xmlns:lc="http://schemas.openxmlformats.org/drawingml/2006/lockedCanvas" id="{04C86E98-25B0-4342-9987-EF3973486A7D}"/>
              </a:ext>
            </a:extLst>
          </p:cNvPr>
          <p:cNvSpPr/>
          <p:nvPr/>
        </p:nvSpPr>
        <p:spPr>
          <a:xfrm>
            <a:off x="93708" y="6438107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SQA Group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Serves </a:t>
            </a:r>
            <a:r>
              <a:rPr lang="en-US" dirty="0"/>
              <a:t>as the customer's in-house representative</a:t>
            </a:r>
            <a:endParaRPr lang="en-US" sz="1800" dirty="0"/>
          </a:p>
          <a:p>
            <a:r>
              <a:rPr lang="en-US" dirty="0"/>
              <a:t>Assists the software team in achieving a high-quality product</a:t>
            </a:r>
            <a:endParaRPr lang="en-US" sz="1800" dirty="0"/>
          </a:p>
          <a:p>
            <a:r>
              <a:rPr lang="en-US" dirty="0"/>
              <a:t>Views the software from the customer's point of view</a:t>
            </a:r>
            <a:endParaRPr lang="en-US" sz="1800" dirty="0"/>
          </a:p>
          <a:p>
            <a:pPr lvl="1"/>
            <a:r>
              <a:rPr lang="en-US" dirty="0"/>
              <a:t>Does the software adequately meet quality factors?</a:t>
            </a:r>
            <a:endParaRPr lang="en-US" sz="1600" dirty="0"/>
          </a:p>
          <a:p>
            <a:pPr lvl="1"/>
            <a:r>
              <a:rPr lang="en-US" dirty="0"/>
              <a:t>Has software development been conducted according to pre-established standards?</a:t>
            </a:r>
            <a:endParaRPr lang="en-US" sz="1600" dirty="0"/>
          </a:p>
          <a:p>
            <a:pPr lvl="1"/>
            <a:r>
              <a:rPr lang="en-US" dirty="0"/>
              <a:t>Have technical disciplines properly performed their roles as part of the SQA activity?</a:t>
            </a:r>
            <a:endParaRPr lang="en-US" sz="1600" dirty="0"/>
          </a:p>
          <a:p>
            <a:r>
              <a:rPr lang="en-US" dirty="0"/>
              <a:t>Performs a set of </a:t>
            </a:r>
            <a:r>
              <a:rPr lang="en-US" dirty="0" smtClean="0"/>
              <a:t>activities</a:t>
            </a:r>
            <a:r>
              <a:rPr lang="en-US" dirty="0"/>
              <a:t> that address quality assurance planning, oversight, record keeping, analysis, and reporting (See next slide)</a:t>
            </a:r>
            <a:endParaRPr lang="en-US" sz="1800" dirty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xmlns:lc="http://schemas.openxmlformats.org/drawingml/2006/lockedCanvas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572644" y="54768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xmlns:lc="http://schemas.openxmlformats.org/drawingml/2006/lockedCanvas" id="{04C86E98-25B0-4342-9987-EF3973486A7D}"/>
              </a:ext>
            </a:extLst>
          </p:cNvPr>
          <p:cNvSpPr/>
          <p:nvPr/>
        </p:nvSpPr>
        <p:spPr>
          <a:xfrm>
            <a:off x="93708" y="6438107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SQA Activities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Prepares</a:t>
            </a:r>
            <a:r>
              <a:rPr lang="en-US" dirty="0"/>
              <a:t> an SQA plan for a project</a:t>
            </a:r>
          </a:p>
          <a:p>
            <a:r>
              <a:rPr lang="en-US" dirty="0"/>
              <a:t>Participates in the development of the project's software process description</a:t>
            </a:r>
          </a:p>
          <a:p>
            <a:r>
              <a:rPr lang="en-US" dirty="0"/>
              <a:t>Reviews software engineering activities to verify compliance with the defined software process</a:t>
            </a:r>
          </a:p>
          <a:p>
            <a:r>
              <a:rPr lang="en-US" dirty="0"/>
              <a:t>Audits designated software work products to verify compliance with those defined as part of the software process</a:t>
            </a:r>
          </a:p>
          <a:p>
            <a:r>
              <a:rPr lang="en-US" dirty="0"/>
              <a:t>Ensures that deviations in software work and work products are documented and handled according to a documented procedure</a:t>
            </a:r>
          </a:p>
          <a:p>
            <a:r>
              <a:rPr lang="en-US" dirty="0"/>
              <a:t>Records any noncompliance and reports to senior management</a:t>
            </a:r>
          </a:p>
          <a:p>
            <a:r>
              <a:rPr lang="en-US" dirty="0"/>
              <a:t>Coordinates the control and management of change</a:t>
            </a:r>
          </a:p>
          <a:p>
            <a:r>
              <a:rPr lang="en-US" dirty="0"/>
              <a:t>Helps to collect and analyze software metrics</a:t>
            </a:r>
          </a:p>
          <a:p>
            <a:endParaRPr lang="en-US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xmlns:lc="http://schemas.openxmlformats.org/drawingml/2006/lockedCanvas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572644" y="54768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xmlns:lc="http://schemas.openxmlformats.org/drawingml/2006/lockedCanvas" id="{04C86E98-25B0-4342-9987-EF3973486A7D}"/>
              </a:ext>
            </a:extLst>
          </p:cNvPr>
          <p:cNvSpPr/>
          <p:nvPr/>
        </p:nvSpPr>
        <p:spPr>
          <a:xfrm>
            <a:off x="93708" y="6438107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Purpose of 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Serve </a:t>
            </a:r>
            <a:r>
              <a:rPr lang="en-US" dirty="0"/>
              <a:t>as a filter for the software process</a:t>
            </a:r>
            <a:endParaRPr lang="en-US" sz="1800" dirty="0"/>
          </a:p>
          <a:p>
            <a:r>
              <a:rPr lang="en-US" dirty="0"/>
              <a:t>Are applied at various points during the software process</a:t>
            </a:r>
            <a:endParaRPr lang="en-US" sz="1800" dirty="0"/>
          </a:p>
          <a:p>
            <a:r>
              <a:rPr lang="en-US" dirty="0"/>
              <a:t>Uncover errors that can then be removed</a:t>
            </a:r>
            <a:endParaRPr lang="en-US" sz="1800" dirty="0"/>
          </a:p>
          <a:p>
            <a:r>
              <a:rPr lang="en-US" dirty="0"/>
              <a:t>Purify the software analysis, design, coding, and testing activities</a:t>
            </a:r>
            <a:endParaRPr lang="en-US" sz="1800" dirty="0"/>
          </a:p>
          <a:p>
            <a:r>
              <a:rPr lang="en-US" dirty="0"/>
              <a:t>Catch large classes of errors that escape the originator more than other practitioners</a:t>
            </a:r>
            <a:endParaRPr lang="en-US" sz="1800" dirty="0"/>
          </a:p>
          <a:p>
            <a:r>
              <a:rPr lang="en-US" dirty="0"/>
              <a:t>Include the formal technical review (also called a walkthrough or inspection)</a:t>
            </a:r>
            <a:endParaRPr lang="en-US" sz="1800" dirty="0"/>
          </a:p>
          <a:p>
            <a:pPr lvl="1"/>
            <a:r>
              <a:rPr lang="en-US" dirty="0"/>
              <a:t>Acts as the most effective SQA filter</a:t>
            </a:r>
            <a:endParaRPr lang="en-US" sz="1600" dirty="0"/>
          </a:p>
          <a:p>
            <a:pPr lvl="1"/>
            <a:r>
              <a:rPr lang="en-US" dirty="0"/>
              <a:t>Conducted by software engineers for software engineers</a:t>
            </a:r>
            <a:endParaRPr lang="en-US" sz="1600" dirty="0"/>
          </a:p>
          <a:p>
            <a:pPr lvl="1"/>
            <a:r>
              <a:rPr lang="en-US" dirty="0"/>
              <a:t>Effectively uncovers errors and improves software quality</a:t>
            </a:r>
            <a:endParaRPr lang="en-US" sz="1600" dirty="0"/>
          </a:p>
          <a:p>
            <a:pPr lvl="1"/>
            <a:r>
              <a:rPr lang="en-US" dirty="0"/>
              <a:t>Has been shown to be up to 75% effective in uncovering design flaws (which constitute 50-65% of all errors in software)</a:t>
            </a:r>
            <a:endParaRPr lang="en-US" sz="1600" dirty="0"/>
          </a:p>
          <a:p>
            <a:endParaRPr lang="en-US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xmlns:lc="http://schemas.openxmlformats.org/drawingml/2006/lockedCanvas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572644" y="54768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xmlns:lc="http://schemas.openxmlformats.org/drawingml/2006/lockedCanvas" id="{04C86E98-25B0-4342-9987-EF3973486A7D}"/>
              </a:ext>
            </a:extLst>
          </p:cNvPr>
          <p:cNvSpPr/>
          <p:nvPr/>
        </p:nvSpPr>
        <p:spPr>
          <a:xfrm>
            <a:off x="93708" y="6438107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Formal Technical Review (FTR)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Objectives</a:t>
            </a:r>
            <a:endParaRPr lang="en-US" sz="1800" dirty="0"/>
          </a:p>
          <a:p>
            <a:pPr lvl="1"/>
            <a:r>
              <a:rPr lang="en-US" dirty="0"/>
              <a:t>To uncover errors in function, logic, or implementation for any representation of the software</a:t>
            </a:r>
            <a:endParaRPr lang="en-US" sz="1600" dirty="0"/>
          </a:p>
          <a:p>
            <a:pPr lvl="1"/>
            <a:r>
              <a:rPr lang="en-US" dirty="0"/>
              <a:t>To verify that the software under review meets its requirements</a:t>
            </a:r>
            <a:endParaRPr lang="en-US" sz="1600" dirty="0"/>
          </a:p>
          <a:p>
            <a:pPr lvl="1"/>
            <a:r>
              <a:rPr lang="en-US" dirty="0"/>
              <a:t>To ensure that the software has been represented according to predefined standards</a:t>
            </a:r>
            <a:endParaRPr lang="en-US" sz="1600" dirty="0"/>
          </a:p>
          <a:p>
            <a:pPr lvl="1"/>
            <a:r>
              <a:rPr lang="en-US" dirty="0"/>
              <a:t>To achieve software that is developed in a uniform manner</a:t>
            </a:r>
            <a:endParaRPr lang="en-US" sz="1600" dirty="0"/>
          </a:p>
          <a:p>
            <a:pPr lvl="1"/>
            <a:r>
              <a:rPr lang="en-US" dirty="0"/>
              <a:t>To make projects more manageable</a:t>
            </a:r>
            <a:endParaRPr lang="en-US" sz="1600" dirty="0"/>
          </a:p>
          <a:p>
            <a:r>
              <a:rPr lang="en-US" dirty="0"/>
              <a:t>Serves as a training ground for junior software engineers to observe different approaches to software analysis, design, and construction</a:t>
            </a:r>
            <a:endParaRPr lang="en-US" sz="1800" dirty="0"/>
          </a:p>
          <a:p>
            <a:r>
              <a:rPr lang="en-US" dirty="0"/>
              <a:t>Promotes backup and continuity because a number of people become familiar with other parts of the software</a:t>
            </a:r>
            <a:endParaRPr lang="en-US" sz="1800" dirty="0"/>
          </a:p>
          <a:p>
            <a:r>
              <a:rPr lang="en-US" dirty="0"/>
              <a:t>May sometimes be a sample-driven review</a:t>
            </a:r>
            <a:endParaRPr lang="en-US" sz="1800" dirty="0"/>
          </a:p>
          <a:p>
            <a:pPr lvl="1"/>
            <a:r>
              <a:rPr lang="en-US" dirty="0"/>
              <a:t>Project managers must quantify those work products that are the primary targets for formal technical reviews</a:t>
            </a:r>
            <a:endParaRPr lang="en-US" sz="1600" dirty="0"/>
          </a:p>
          <a:p>
            <a:endParaRPr lang="en-US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xmlns:lc="http://schemas.openxmlformats.org/drawingml/2006/lockedCanvas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572644" y="54768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xmlns:lc="http://schemas.openxmlformats.org/drawingml/2006/lockedCanvas" id="{04C86E98-25B0-4342-9987-EF3973486A7D}"/>
              </a:ext>
            </a:extLst>
          </p:cNvPr>
          <p:cNvSpPr/>
          <p:nvPr/>
        </p:nvSpPr>
        <p:spPr>
          <a:xfrm>
            <a:off x="93708" y="6438107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FTR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Has </a:t>
            </a:r>
            <a:r>
              <a:rPr lang="en-US" dirty="0"/>
              <a:t>the following constraints</a:t>
            </a:r>
            <a:endParaRPr lang="en-US" sz="1800" dirty="0"/>
          </a:p>
          <a:p>
            <a:pPr lvl="1"/>
            <a:r>
              <a:rPr lang="en-US" dirty="0"/>
              <a:t>From 3-5 people should be involved</a:t>
            </a:r>
            <a:endParaRPr lang="en-US" sz="1600" dirty="0"/>
          </a:p>
          <a:p>
            <a:pPr lvl="1"/>
            <a:r>
              <a:rPr lang="en-US" dirty="0"/>
              <a:t>Advance preparation (i.e., reading) should occur for each participant but should require no more than two hours a piece and involve only a small subset of components</a:t>
            </a:r>
            <a:endParaRPr lang="en-US" sz="1600" dirty="0"/>
          </a:p>
          <a:p>
            <a:pPr lvl="1"/>
            <a:r>
              <a:rPr lang="en-US" dirty="0"/>
              <a:t>The duration of the meeting should be less than two hours</a:t>
            </a:r>
            <a:endParaRPr lang="en-US" sz="1600" dirty="0"/>
          </a:p>
          <a:p>
            <a:r>
              <a:rPr lang="en-US" dirty="0"/>
              <a:t>Focuses on a specific work product (a software requirements specification, a detailed design, a source code listing)</a:t>
            </a:r>
            <a:endParaRPr lang="en-US" sz="1800" dirty="0"/>
          </a:p>
          <a:p>
            <a:r>
              <a:rPr lang="en-US" dirty="0"/>
              <a:t>Activities before the meeting</a:t>
            </a:r>
            <a:endParaRPr lang="en-US" sz="1800" dirty="0"/>
          </a:p>
          <a:p>
            <a:pPr lvl="1"/>
            <a:r>
              <a:rPr lang="en-US" dirty="0"/>
              <a:t>The producer informs the project manager that a work product is complete and ready for review</a:t>
            </a:r>
            <a:endParaRPr lang="en-US" sz="1600" dirty="0"/>
          </a:p>
          <a:p>
            <a:pPr lvl="1"/>
            <a:r>
              <a:rPr lang="en-US" dirty="0"/>
              <a:t>The project manager contacts a review leader, who evaluates the product for readiness, generates copies of product materials, and distributes them to the reviewers for advance preparation</a:t>
            </a:r>
            <a:endParaRPr lang="en-US" sz="1600" dirty="0"/>
          </a:p>
          <a:p>
            <a:pPr lvl="1"/>
            <a:r>
              <a:rPr lang="en-US" dirty="0"/>
              <a:t>Each reviewer spends one to two hours reviewing the product and making notes before the actual review meeting</a:t>
            </a:r>
            <a:endParaRPr lang="en-US" sz="1600" dirty="0"/>
          </a:p>
          <a:p>
            <a:pPr lvl="1"/>
            <a:r>
              <a:rPr lang="en-US" dirty="0"/>
              <a:t>The review leader establishes an agenda for the review meeting and schedules the time and </a:t>
            </a:r>
            <a:r>
              <a:rPr lang="en-US" dirty="0" smtClean="0"/>
              <a:t>location</a:t>
            </a:r>
            <a:endParaRPr lang="en-US" sz="1600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xmlns:lc="http://schemas.openxmlformats.org/drawingml/2006/lockedCanvas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572644" y="54768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xmlns:lc="http://schemas.openxmlformats.org/drawingml/2006/lockedCanvas" id="{04C86E98-25B0-4342-9987-EF3973486A7D}"/>
              </a:ext>
            </a:extLst>
          </p:cNvPr>
          <p:cNvSpPr/>
          <p:nvPr/>
        </p:nvSpPr>
        <p:spPr>
          <a:xfrm>
            <a:off x="93708" y="6438107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The FTR Meeting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Activities</a:t>
            </a:r>
            <a:r>
              <a:rPr lang="en-US" dirty="0"/>
              <a:t> during the meeting</a:t>
            </a:r>
            <a:endParaRPr lang="en-US" sz="1800" dirty="0"/>
          </a:p>
          <a:p>
            <a:pPr lvl="1"/>
            <a:r>
              <a:rPr lang="en-US" dirty="0"/>
              <a:t>The meeting is attended by the review leader, all reviewers, and the producer</a:t>
            </a:r>
            <a:endParaRPr lang="en-US" sz="1600" dirty="0"/>
          </a:p>
          <a:p>
            <a:pPr lvl="1"/>
            <a:r>
              <a:rPr lang="en-US" dirty="0"/>
              <a:t>One of the reviewers also serves as the recorder for all issues and decisions concerning the product</a:t>
            </a:r>
            <a:endParaRPr lang="en-US" sz="1600" dirty="0"/>
          </a:p>
          <a:p>
            <a:pPr lvl="1"/>
            <a:r>
              <a:rPr lang="en-US" dirty="0"/>
              <a:t>After a brief introduction by the review leader, the producer proceeds to "walk through" the work product while reviewers ask questions and raise issues</a:t>
            </a:r>
            <a:endParaRPr lang="en-US" sz="1600" dirty="0"/>
          </a:p>
          <a:p>
            <a:pPr lvl="1"/>
            <a:r>
              <a:rPr lang="en-US" dirty="0"/>
              <a:t>The recorder notes any valid problems or errors that are discovered; no time or effort is spent in this meeting to solve any of these problems or errors</a:t>
            </a:r>
            <a:endParaRPr lang="en-US" sz="1600" dirty="0"/>
          </a:p>
          <a:p>
            <a:r>
              <a:rPr lang="en-US" dirty="0"/>
              <a:t>Activities at the conclusion of the meeting</a:t>
            </a:r>
            <a:endParaRPr lang="en-US" sz="1800" dirty="0"/>
          </a:p>
          <a:p>
            <a:pPr lvl="1"/>
            <a:r>
              <a:rPr lang="en-US" dirty="0"/>
              <a:t>All attendees must decide whether to</a:t>
            </a:r>
            <a:endParaRPr lang="en-US" sz="1600" dirty="0"/>
          </a:p>
          <a:p>
            <a:pPr lvl="2"/>
            <a:r>
              <a:rPr lang="en-US" dirty="0"/>
              <a:t>Accept the product without further modification</a:t>
            </a:r>
            <a:endParaRPr lang="en-US" sz="1200" dirty="0"/>
          </a:p>
          <a:p>
            <a:pPr lvl="2"/>
            <a:r>
              <a:rPr lang="en-US" dirty="0"/>
              <a:t>Reject the product due to severe errors (After these errors are corrected, another review will then occur)</a:t>
            </a:r>
            <a:endParaRPr lang="en-US" sz="1200" dirty="0"/>
          </a:p>
          <a:p>
            <a:pPr lvl="2"/>
            <a:r>
              <a:rPr lang="en-US" dirty="0"/>
              <a:t>Accept the product provisionally (Minor errors need to be corrected but no additional review is required)</a:t>
            </a:r>
            <a:endParaRPr lang="en-US" sz="1200" dirty="0"/>
          </a:p>
          <a:p>
            <a:pPr lvl="1"/>
            <a:r>
              <a:rPr lang="en-US" dirty="0"/>
              <a:t>All attendees then complete a sign-off in which they indicate that they took </a:t>
            </a:r>
            <a:r>
              <a:rPr lang="en-US" dirty="0" smtClean="0"/>
              <a:t>part</a:t>
            </a:r>
            <a:endParaRPr lang="en-US" sz="1600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xmlns:lc="http://schemas.openxmlformats.org/drawingml/2006/lockedCanvas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572644" y="54768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xmlns:lc="http://schemas.openxmlformats.org/drawingml/2006/lockedCanvas" id="{04C86E98-25B0-4342-9987-EF3973486A7D}"/>
              </a:ext>
            </a:extLst>
          </p:cNvPr>
          <p:cNvSpPr/>
          <p:nvPr/>
        </p:nvSpPr>
        <p:spPr>
          <a:xfrm>
            <a:off x="93708" y="6438107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FTR Meeting (continued)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Activities</a:t>
            </a:r>
            <a:r>
              <a:rPr lang="en-US" dirty="0"/>
              <a:t> following the meeting</a:t>
            </a:r>
            <a:endParaRPr lang="en-US" sz="1800" dirty="0"/>
          </a:p>
          <a:p>
            <a:pPr lvl="1"/>
            <a:r>
              <a:rPr lang="en-US" dirty="0"/>
              <a:t>The recorder produces a list of review issues that</a:t>
            </a:r>
            <a:endParaRPr lang="en-US" sz="1600" dirty="0"/>
          </a:p>
          <a:p>
            <a:pPr lvl="2"/>
            <a:r>
              <a:rPr lang="en-US" dirty="0"/>
              <a:t>Identifies problem areas within the product</a:t>
            </a:r>
            <a:endParaRPr lang="en-US" sz="1200" dirty="0"/>
          </a:p>
          <a:p>
            <a:pPr lvl="2"/>
            <a:r>
              <a:rPr lang="en-US" dirty="0"/>
              <a:t>Serves as an action item checklist to guide the producer in making corrections</a:t>
            </a:r>
            <a:endParaRPr lang="en-US" sz="1200" dirty="0"/>
          </a:p>
          <a:p>
            <a:pPr lvl="1"/>
            <a:r>
              <a:rPr lang="en-US" dirty="0"/>
              <a:t>The recorder includes the list in an FTR summary report</a:t>
            </a:r>
            <a:endParaRPr lang="en-US" sz="1600" dirty="0"/>
          </a:p>
          <a:p>
            <a:pPr lvl="2"/>
            <a:r>
              <a:rPr lang="en-US" dirty="0"/>
              <a:t>This one to two-page report describes what was reviewed, who reviewed it, and what were the findings and conclusions</a:t>
            </a:r>
            <a:endParaRPr lang="en-US" sz="1200" dirty="0"/>
          </a:p>
          <a:p>
            <a:pPr lvl="1"/>
            <a:r>
              <a:rPr lang="en-US" dirty="0"/>
              <a:t>The review leader follows up on the findings to ensure that the producer makes the requested corrections</a:t>
            </a:r>
            <a:endParaRPr lang="en-US" sz="1600" dirty="0"/>
          </a:p>
          <a:p>
            <a:endParaRPr lang="en-US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xmlns:lc="http://schemas.openxmlformats.org/drawingml/2006/lockedCanvas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572644" y="54768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xmlns:lc="http://schemas.openxmlformats.org/drawingml/2006/lockedCanvas" id="{04C86E98-25B0-4342-9987-EF3973486A7D}"/>
              </a:ext>
            </a:extLst>
          </p:cNvPr>
          <p:cNvSpPr/>
          <p:nvPr/>
        </p:nvSpPr>
        <p:spPr>
          <a:xfrm>
            <a:off x="93708" y="6438107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Quality Management</a:t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14600"/>
            <a:ext cx="6400800" cy="31242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smtClean="0"/>
              <a:t>Quality concepts</a:t>
            </a:r>
            <a:br>
              <a:rPr lang="en-US" dirty="0" smtClean="0"/>
            </a:br>
            <a:r>
              <a:rPr lang="en-US" dirty="0" smtClean="0"/>
              <a:t>Software quality assurance</a:t>
            </a:r>
            <a:br>
              <a:rPr lang="en-US" dirty="0" smtClean="0"/>
            </a:br>
            <a:r>
              <a:rPr lang="en-US" dirty="0" smtClean="0"/>
              <a:t>Software reviews</a:t>
            </a:r>
            <a:br>
              <a:rPr lang="en-US" dirty="0" smtClean="0"/>
            </a:br>
            <a:r>
              <a:rPr lang="en-US" dirty="0" smtClean="0"/>
              <a:t>Statistical software quality assurance</a:t>
            </a:r>
            <a:br>
              <a:rPr lang="en-US" dirty="0" smtClean="0"/>
            </a:br>
            <a:r>
              <a:rPr lang="en-US" dirty="0" smtClean="0"/>
              <a:t>Software reliability, availability, and safety</a:t>
            </a:r>
            <a:br>
              <a:rPr lang="en-US" dirty="0" smtClean="0"/>
            </a:br>
            <a:r>
              <a:rPr lang="en-US" dirty="0" smtClean="0"/>
              <a:t>SQA plan</a:t>
            </a:r>
            <a:endParaRPr lang="en-US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xmlns:lc="http://schemas.openxmlformats.org/drawingml/2006/lockedCanvas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572644" y="54768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xmlns:lc="http://schemas.openxmlformats.org/drawingml/2006/lockedCanvas" id="{04C86E98-25B0-4342-9987-EF3973486A7D}"/>
              </a:ext>
            </a:extLst>
          </p:cNvPr>
          <p:cNvSpPr/>
          <p:nvPr/>
        </p:nvSpPr>
        <p:spPr>
          <a:xfrm>
            <a:off x="93708" y="6438107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FTR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Review </a:t>
            </a:r>
            <a:r>
              <a:rPr lang="en-US" dirty="0"/>
              <a:t>the product, not the producer</a:t>
            </a:r>
          </a:p>
          <a:p>
            <a:r>
              <a:rPr lang="en-US" dirty="0"/>
              <a:t>Set an agenda and maintain it</a:t>
            </a:r>
          </a:p>
          <a:p>
            <a:r>
              <a:rPr lang="en-US" dirty="0"/>
              <a:t>Limit debate and </a:t>
            </a:r>
            <a:r>
              <a:rPr lang="en-US" dirty="0" smtClean="0"/>
              <a:t>rebuttal(opposing argument);</a:t>
            </a:r>
            <a:r>
              <a:rPr lang="en-US" dirty="0"/>
              <a:t> conduct in-depth discussions off-line</a:t>
            </a:r>
          </a:p>
          <a:p>
            <a:r>
              <a:rPr lang="en-US" dirty="0" smtClean="0"/>
              <a:t>To clearly define</a:t>
            </a:r>
            <a:r>
              <a:rPr lang="en-US" dirty="0"/>
              <a:t> problem areas, but don't attempt to solve the problem noted</a:t>
            </a:r>
          </a:p>
          <a:p>
            <a:r>
              <a:rPr lang="en-US" dirty="0"/>
              <a:t>Take written notes; utilize a wall board to capture comments</a:t>
            </a:r>
          </a:p>
          <a:p>
            <a:r>
              <a:rPr lang="en-US" dirty="0"/>
              <a:t>Limit the number of participants and insist upon advance preparation</a:t>
            </a:r>
          </a:p>
          <a:p>
            <a:r>
              <a:rPr lang="en-US" dirty="0"/>
              <a:t>Develop a checklist for each product in order to structure and focus the review</a:t>
            </a:r>
          </a:p>
          <a:p>
            <a:r>
              <a:rPr lang="en-US" dirty="0"/>
              <a:t>Allocate resources and schedule time for FTRs</a:t>
            </a:r>
          </a:p>
          <a:p>
            <a:r>
              <a:rPr lang="en-US" dirty="0"/>
              <a:t>Conduct meaningful training for all reviewers</a:t>
            </a:r>
          </a:p>
          <a:p>
            <a:endParaRPr lang="en-US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xmlns:lc="http://schemas.openxmlformats.org/drawingml/2006/lockedCanvas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572644" y="54768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xmlns:lc="http://schemas.openxmlformats.org/drawingml/2006/lockedCanvas" id="{04C86E98-25B0-4342-9987-EF3973486A7D}"/>
              </a:ext>
            </a:extLst>
          </p:cNvPr>
          <p:cNvSpPr/>
          <p:nvPr/>
        </p:nvSpPr>
        <p:spPr>
          <a:xfrm>
            <a:off x="93708" y="6438107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Quality Management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40000" lnSpcReduction="20000"/>
          </a:bodyPr>
          <a:lstStyle/>
          <a:p>
            <a:r>
              <a:rPr lang="en-US" sz="5000" dirty="0" smtClean="0"/>
              <a:t>Also </a:t>
            </a:r>
            <a:r>
              <a:rPr lang="en-US" sz="5000" dirty="0"/>
              <a:t>called software quality assurance (SQA)</a:t>
            </a:r>
          </a:p>
          <a:p>
            <a:r>
              <a:rPr lang="en-US" sz="5000" dirty="0"/>
              <a:t>Serves as an </a:t>
            </a:r>
            <a:r>
              <a:rPr lang="en-US" sz="5000" u="sng" dirty="0"/>
              <a:t>umbrella activity</a:t>
            </a:r>
            <a:r>
              <a:rPr lang="en-US" sz="5000" dirty="0"/>
              <a:t> that is applied throughout the software process</a:t>
            </a:r>
          </a:p>
          <a:p>
            <a:r>
              <a:rPr lang="en-US" sz="5000" dirty="0"/>
              <a:t>Involves doing the software development </a:t>
            </a:r>
            <a:r>
              <a:rPr lang="en-US" sz="5000" u="sng" dirty="0"/>
              <a:t>correctly</a:t>
            </a:r>
            <a:r>
              <a:rPr lang="en-US" sz="5000" dirty="0"/>
              <a:t> versus doing it over again</a:t>
            </a:r>
          </a:p>
          <a:p>
            <a:r>
              <a:rPr lang="en-US" sz="5000" dirty="0"/>
              <a:t>Reduces the amount of </a:t>
            </a:r>
            <a:r>
              <a:rPr lang="en-US" sz="5000" u="sng" dirty="0"/>
              <a:t>rework</a:t>
            </a:r>
            <a:r>
              <a:rPr lang="en-US" sz="5000" dirty="0"/>
              <a:t>, which results in lower costs and improved time to market</a:t>
            </a:r>
          </a:p>
          <a:p>
            <a:r>
              <a:rPr lang="en-US" sz="5000" dirty="0"/>
              <a:t>Encompasses</a:t>
            </a:r>
          </a:p>
          <a:p>
            <a:pPr lvl="1"/>
            <a:r>
              <a:rPr lang="en-US" sz="5000" dirty="0"/>
              <a:t>A software quality assurance process</a:t>
            </a:r>
          </a:p>
          <a:p>
            <a:pPr lvl="1"/>
            <a:r>
              <a:rPr lang="en-US" sz="5000" dirty="0"/>
              <a:t>Specific quality assurance and quality control tasks (including formal technical </a:t>
            </a:r>
            <a:r>
              <a:rPr lang="en-US" sz="5000" u="sng" dirty="0"/>
              <a:t>reviews</a:t>
            </a:r>
            <a:r>
              <a:rPr lang="en-US" sz="5000" dirty="0"/>
              <a:t> and a multi-tiered </a:t>
            </a:r>
            <a:r>
              <a:rPr lang="en-US" sz="5000" u="sng" dirty="0"/>
              <a:t>testing</a:t>
            </a:r>
            <a:r>
              <a:rPr lang="en-US" sz="5000" dirty="0"/>
              <a:t> strategy)</a:t>
            </a:r>
          </a:p>
          <a:p>
            <a:pPr lvl="1"/>
            <a:r>
              <a:rPr lang="en-US" sz="5000" dirty="0"/>
              <a:t>Effective software engineering practices (methods and tools)</a:t>
            </a:r>
          </a:p>
          <a:p>
            <a:pPr lvl="1"/>
            <a:r>
              <a:rPr lang="en-US" sz="5000" dirty="0"/>
              <a:t>Control of all software work products and the changes made to them</a:t>
            </a:r>
          </a:p>
          <a:p>
            <a:pPr lvl="1"/>
            <a:r>
              <a:rPr lang="en-US" sz="5000" dirty="0"/>
              <a:t>A procedure to ensure compliance with software development standards</a:t>
            </a:r>
          </a:p>
          <a:p>
            <a:pPr lvl="1"/>
            <a:r>
              <a:rPr lang="en-US" sz="5000" dirty="0"/>
              <a:t>Measurement and reporting </a:t>
            </a:r>
            <a:r>
              <a:rPr lang="en-US" sz="5000" dirty="0" smtClean="0"/>
              <a:t>mechanisms</a:t>
            </a:r>
            <a:endParaRPr lang="en-US" sz="5000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xmlns:lc="http://schemas.openxmlformats.org/drawingml/2006/lockedCanvas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572644" y="54768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xmlns:lc="http://schemas.openxmlformats.org/drawingml/2006/lockedCanvas" id="{04C86E98-25B0-4342-9987-EF3973486A7D}"/>
              </a:ext>
            </a:extLst>
          </p:cNvPr>
          <p:cNvSpPr/>
          <p:nvPr/>
        </p:nvSpPr>
        <p:spPr>
          <a:xfrm>
            <a:off x="93708" y="6438107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is Quality Management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Defined as a characteristic or attribute of something</a:t>
            </a:r>
            <a:endParaRPr lang="en-US" sz="1800" dirty="0"/>
          </a:p>
          <a:p>
            <a:r>
              <a:rPr lang="en-US" dirty="0"/>
              <a:t>Refers to </a:t>
            </a:r>
            <a:r>
              <a:rPr lang="en-US" u="sng" dirty="0"/>
              <a:t>measurable</a:t>
            </a:r>
            <a:r>
              <a:rPr lang="en-US" dirty="0"/>
              <a:t> characteristics that we can compare to known standards</a:t>
            </a:r>
            <a:endParaRPr lang="en-US" sz="1800" dirty="0"/>
          </a:p>
          <a:p>
            <a:r>
              <a:rPr lang="en-US" dirty="0"/>
              <a:t>In software it involves such measures as </a:t>
            </a:r>
            <a:r>
              <a:rPr lang="en-US" dirty="0" err="1"/>
              <a:t>cyclomatic</a:t>
            </a:r>
            <a:r>
              <a:rPr lang="en-US" dirty="0"/>
              <a:t> complexity, cohesion, coupling, function points, and source lines of code</a:t>
            </a:r>
            <a:endParaRPr lang="en-US" sz="1800" dirty="0"/>
          </a:p>
          <a:p>
            <a:r>
              <a:rPr lang="en-US" dirty="0"/>
              <a:t>Includes variation control</a:t>
            </a:r>
            <a:endParaRPr lang="en-US" sz="1800" dirty="0"/>
          </a:p>
          <a:p>
            <a:pPr lvl="1"/>
            <a:r>
              <a:rPr lang="en-US" dirty="0"/>
              <a:t>A software development organization should strive to </a:t>
            </a:r>
            <a:r>
              <a:rPr lang="en-US" u="sng" dirty="0"/>
              <a:t>minimize</a:t>
            </a:r>
            <a:r>
              <a:rPr lang="en-US" dirty="0"/>
              <a:t> the variation between the </a:t>
            </a:r>
            <a:r>
              <a:rPr lang="en-US" u="sng" dirty="0"/>
              <a:t>predicted</a:t>
            </a:r>
            <a:r>
              <a:rPr lang="en-US" dirty="0"/>
              <a:t> and the </a:t>
            </a:r>
            <a:r>
              <a:rPr lang="en-US" u="sng" dirty="0"/>
              <a:t>actual</a:t>
            </a:r>
            <a:r>
              <a:rPr lang="en-US" dirty="0"/>
              <a:t> values for cost, schedule, and resources</a:t>
            </a:r>
            <a:endParaRPr lang="en-US" sz="1600" dirty="0"/>
          </a:p>
          <a:p>
            <a:pPr lvl="1"/>
            <a:r>
              <a:rPr lang="en-US" dirty="0"/>
              <a:t>They should make sure their </a:t>
            </a:r>
            <a:r>
              <a:rPr lang="en-US" u="sng" dirty="0"/>
              <a:t>testing</a:t>
            </a:r>
            <a:r>
              <a:rPr lang="en-US" dirty="0"/>
              <a:t> program covers a </a:t>
            </a:r>
            <a:r>
              <a:rPr lang="en-US" u="sng" dirty="0"/>
              <a:t>known percentage</a:t>
            </a:r>
            <a:r>
              <a:rPr lang="en-US" dirty="0"/>
              <a:t> of the software from one release to another</a:t>
            </a:r>
            <a:endParaRPr lang="en-US" sz="1600" dirty="0"/>
          </a:p>
          <a:p>
            <a:pPr lvl="1"/>
            <a:r>
              <a:rPr lang="en-US" dirty="0"/>
              <a:t>One goal is to ensure that the </a:t>
            </a:r>
            <a:r>
              <a:rPr lang="en-US" u="sng" dirty="0"/>
              <a:t>variance</a:t>
            </a:r>
            <a:r>
              <a:rPr lang="en-US" dirty="0"/>
              <a:t> in the number of bugs is also </a:t>
            </a:r>
            <a:r>
              <a:rPr lang="en-US" u="sng" dirty="0"/>
              <a:t>minimized</a:t>
            </a:r>
            <a:r>
              <a:rPr lang="en-US" dirty="0"/>
              <a:t> from one release to another</a:t>
            </a:r>
            <a:endParaRPr lang="en-US" sz="1600" dirty="0"/>
          </a:p>
          <a:p>
            <a:endParaRPr lang="en-US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xmlns:lc="http://schemas.openxmlformats.org/drawingml/2006/lockedCanvas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572644" y="54768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xmlns:lc="http://schemas.openxmlformats.org/drawingml/2006/lockedCanvas" id="{04C86E98-25B0-4342-9987-EF3973486A7D}"/>
              </a:ext>
            </a:extLst>
          </p:cNvPr>
          <p:cNvSpPr/>
          <p:nvPr/>
        </p:nvSpPr>
        <p:spPr>
          <a:xfrm>
            <a:off x="93708" y="6438107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TWO KINDS OF QUALITY:</a:t>
            </a:r>
            <a:endParaRPr lang="en-US" dirty="0"/>
          </a:p>
        </p:txBody>
      </p:sp>
      <p:pic>
        <p:nvPicPr>
          <p:cNvPr id="4" name="Picture 2" descr="D:\JAS\DATA\STQA\software-quality-assuranc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2133600"/>
            <a:ext cx="8131360" cy="3032919"/>
          </a:xfrm>
          <a:prstGeom prst="rect">
            <a:avLst/>
          </a:prstGeom>
          <a:noFill/>
        </p:spPr>
      </p:pic>
      <p:pic>
        <p:nvPicPr>
          <p:cNvPr id="5" name="Picture 4" descr="RIMT University">
            <a:extLst>
              <a:ext uri="{FF2B5EF4-FFF2-40B4-BE49-F238E27FC236}">
                <a16:creationId xmlns:a16="http://schemas.microsoft.com/office/drawing/2014/main" xmlns="" xmlns:lc="http://schemas.openxmlformats.org/drawingml/2006/lockedCanvas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572644" y="54768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xmlns:lc="http://schemas.openxmlformats.org/drawingml/2006/lockedCanvas" id="{04C86E98-25B0-4342-9987-EF3973486A7D}"/>
              </a:ext>
            </a:extLst>
          </p:cNvPr>
          <p:cNvSpPr/>
          <p:nvPr/>
        </p:nvSpPr>
        <p:spPr>
          <a:xfrm>
            <a:off x="93708" y="6438107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TWO KINDS OF QUALITY: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Two kinds of quality are sought out</a:t>
            </a:r>
          </a:p>
          <a:p>
            <a:pPr lvl="1"/>
            <a:r>
              <a:rPr lang="en-US" sz="2400" dirty="0"/>
              <a:t>Quality of </a:t>
            </a:r>
            <a:r>
              <a:rPr lang="en-US" sz="2400" u="sng" dirty="0" smtClean="0"/>
              <a:t>design</a:t>
            </a:r>
          </a:p>
          <a:p>
            <a:r>
              <a:rPr lang="en-US" sz="2400" dirty="0"/>
              <a:t>Quality of Design refers to the characteristics that designers specify for an item.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grade of materials, tolerances, and performance specifications that all contribute to the quality of design.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characteristic that designers specify for an item</a:t>
            </a:r>
          </a:p>
          <a:p>
            <a:pPr lvl="2"/>
            <a:r>
              <a:rPr lang="en-US" dirty="0"/>
              <a:t>This encompasses requirements, specifications, and the design of the system</a:t>
            </a:r>
          </a:p>
          <a:p>
            <a:endParaRPr lang="en-US" sz="2400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xmlns:lc="http://schemas.openxmlformats.org/drawingml/2006/lockedCanvas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572644" y="54768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xmlns:lc="http://schemas.openxmlformats.org/drawingml/2006/lockedCanvas" id="{04C86E98-25B0-4342-9987-EF3973486A7D}"/>
              </a:ext>
            </a:extLst>
          </p:cNvPr>
          <p:cNvSpPr/>
          <p:nvPr/>
        </p:nvSpPr>
        <p:spPr>
          <a:xfrm>
            <a:off x="93708" y="6438107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TWO KINDS OF QUALITY: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en-US" dirty="0" smtClean="0"/>
              <a:t>Quality of </a:t>
            </a:r>
            <a:r>
              <a:rPr lang="en-US" u="sng" dirty="0" smtClean="0"/>
              <a:t>conformance</a:t>
            </a:r>
            <a:r>
              <a:rPr lang="en-US" dirty="0" smtClean="0"/>
              <a:t> (i.e., implementation)</a:t>
            </a:r>
          </a:p>
          <a:p>
            <a:pPr lvl="1"/>
            <a:r>
              <a:rPr lang="en-US" dirty="0" smtClean="0"/>
              <a:t>Quality of conformance is the degree to which the design specifications are followed during manufacturing. Greater the degree of conformance, the higher is the level of quality of conformance.</a:t>
            </a:r>
          </a:p>
          <a:p>
            <a:pPr lvl="1"/>
            <a:endParaRPr lang="en-US" dirty="0" smtClean="0"/>
          </a:p>
          <a:p>
            <a:pPr lvl="2"/>
            <a:r>
              <a:rPr lang="en-US" sz="2800" dirty="0" smtClean="0"/>
              <a:t>The degree to which the design specifications are followed during manufacturing</a:t>
            </a:r>
          </a:p>
          <a:p>
            <a:pPr lvl="2"/>
            <a:r>
              <a:rPr lang="en-US" sz="2800" dirty="0" smtClean="0"/>
              <a:t>This focuses on how well the implementation follows the design and how well the resulting system meets its requirements</a:t>
            </a:r>
          </a:p>
          <a:p>
            <a:r>
              <a:rPr lang="en-US" sz="2800" dirty="0" smtClean="0"/>
              <a:t>Quality also can be looked at in terms of user satisfaction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User satisfaction = compliant product</a:t>
            </a:r>
            <a:br>
              <a:rPr lang="en-US" sz="2800" dirty="0" smtClean="0"/>
            </a:br>
            <a:r>
              <a:rPr lang="en-US" sz="2800" dirty="0" smtClean="0"/>
              <a:t>+ good quality</a:t>
            </a:r>
            <a:br>
              <a:rPr lang="en-US" sz="2800" dirty="0" smtClean="0"/>
            </a:br>
            <a:r>
              <a:rPr lang="en-US" sz="2800" dirty="0" smtClean="0"/>
              <a:t>+ delivery within budget and schedule</a:t>
            </a:r>
          </a:p>
          <a:p>
            <a:endParaRPr lang="en-US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xmlns:lc="http://schemas.openxmlformats.org/drawingml/2006/lockedCanvas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572644" y="54768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xmlns:lc="http://schemas.openxmlformats.org/drawingml/2006/lockedCanvas" id="{04C86E98-25B0-4342-9987-EF3973486A7D}"/>
              </a:ext>
            </a:extLst>
          </p:cNvPr>
          <p:cNvSpPr/>
          <p:nvPr/>
        </p:nvSpPr>
        <p:spPr>
          <a:xfrm>
            <a:off x="93708" y="6438107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Quality Control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Involves </a:t>
            </a:r>
            <a:r>
              <a:rPr lang="en-US" dirty="0"/>
              <a:t>a series of inspections, reviews, and tests used throughout the software process</a:t>
            </a:r>
            <a:endParaRPr lang="en-US" sz="1800" dirty="0"/>
          </a:p>
          <a:p>
            <a:r>
              <a:rPr lang="en-US" dirty="0"/>
              <a:t>Ensures that each work product meets the requirements placed on it</a:t>
            </a:r>
            <a:endParaRPr lang="en-US" sz="1800" dirty="0"/>
          </a:p>
          <a:p>
            <a:r>
              <a:rPr lang="en-US" dirty="0"/>
              <a:t>Includes a feedback loop to the process that created the work product</a:t>
            </a:r>
            <a:endParaRPr lang="en-US" sz="1800" dirty="0"/>
          </a:p>
          <a:p>
            <a:pPr lvl="1"/>
            <a:r>
              <a:rPr lang="en-US" dirty="0"/>
              <a:t>This is essential in minimizing the errors produced</a:t>
            </a:r>
            <a:endParaRPr lang="en-US" sz="1600" dirty="0"/>
          </a:p>
          <a:p>
            <a:r>
              <a:rPr lang="en-US" dirty="0"/>
              <a:t>Combines measurement and feedback in order to adjust the process when product specifications are not met</a:t>
            </a:r>
            <a:endParaRPr lang="en-US" sz="1800" dirty="0"/>
          </a:p>
          <a:p>
            <a:r>
              <a:rPr lang="en-US" dirty="0"/>
              <a:t>Requires all work products to have defined, measurable specifications to which practitioners may compare to the output of each process</a:t>
            </a:r>
            <a:endParaRPr lang="en-US" sz="1800" dirty="0"/>
          </a:p>
          <a:p>
            <a:r>
              <a:rPr lang="en-US" dirty="0"/>
              <a:t>​</a:t>
            </a:r>
          </a:p>
          <a:p>
            <a:endParaRPr lang="en-US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xmlns:lc="http://schemas.openxmlformats.org/drawingml/2006/lockedCanvas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572644" y="54768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xmlns:lc="http://schemas.openxmlformats.org/drawingml/2006/lockedCanvas" id="{04C86E98-25B0-4342-9987-EF3973486A7D}"/>
              </a:ext>
            </a:extLst>
          </p:cNvPr>
          <p:cNvSpPr/>
          <p:nvPr/>
        </p:nvSpPr>
        <p:spPr>
          <a:xfrm>
            <a:off x="93708" y="6438107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Quality Assurance Functions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Consists </a:t>
            </a:r>
            <a:r>
              <a:rPr lang="en-US" dirty="0"/>
              <a:t>of a set of auditing and reporting functions that </a:t>
            </a:r>
            <a:r>
              <a:rPr lang="en-US" b="1" dirty="0"/>
              <a:t>assess the effectiveness and completeness </a:t>
            </a:r>
            <a:r>
              <a:rPr lang="en-US" dirty="0"/>
              <a:t>of quality control activities</a:t>
            </a:r>
            <a:endParaRPr lang="en-US" sz="1800" dirty="0"/>
          </a:p>
          <a:p>
            <a:r>
              <a:rPr lang="en-US" dirty="0"/>
              <a:t>Provides management personnel with data that provides insight into the quality of the products</a:t>
            </a:r>
            <a:endParaRPr lang="en-US" sz="1800" dirty="0"/>
          </a:p>
          <a:p>
            <a:r>
              <a:rPr lang="en-US" dirty="0"/>
              <a:t>Alerts management personnel to quality problems so that they can apply the necessary resources to resolve quality issues</a:t>
            </a:r>
            <a:endParaRPr lang="en-US" sz="1800" dirty="0"/>
          </a:p>
          <a:p>
            <a:pPr>
              <a:buNone/>
            </a:pPr>
            <a:r>
              <a:rPr lang="en-US" b="1" dirty="0" smtClean="0"/>
              <a:t>The </a:t>
            </a:r>
            <a:r>
              <a:rPr lang="en-US" b="1" dirty="0"/>
              <a:t>Cost of Quality</a:t>
            </a:r>
          </a:p>
          <a:p>
            <a:r>
              <a:rPr lang="en-US" dirty="0"/>
              <a:t>Includes all costs incurred in the pursuit of quality or in performing quality-related activities</a:t>
            </a:r>
            <a:endParaRPr lang="en-US" sz="1800" dirty="0"/>
          </a:p>
          <a:p>
            <a:r>
              <a:rPr lang="en-US" dirty="0"/>
              <a:t>Is studied to</a:t>
            </a:r>
            <a:endParaRPr lang="en-US" sz="1800" dirty="0"/>
          </a:p>
          <a:p>
            <a:pPr lvl="1"/>
            <a:r>
              <a:rPr lang="en-US" dirty="0"/>
              <a:t>Provide a baseline for the current cost of quality</a:t>
            </a:r>
            <a:endParaRPr lang="en-US" sz="1600" dirty="0"/>
          </a:p>
          <a:p>
            <a:pPr lvl="1"/>
            <a:r>
              <a:rPr lang="en-US" dirty="0"/>
              <a:t>Identify opportunities for reducing the cost of quality</a:t>
            </a:r>
            <a:endParaRPr lang="en-US" sz="1600" dirty="0"/>
          </a:p>
          <a:p>
            <a:pPr lvl="1"/>
            <a:r>
              <a:rPr lang="en-US" dirty="0"/>
              <a:t>Provide a normalized basis of comparison (which is usually dollars)</a:t>
            </a:r>
            <a:endParaRPr lang="en-US" sz="1600" dirty="0"/>
          </a:p>
          <a:p>
            <a:r>
              <a:rPr lang="en-US" dirty="0"/>
              <a:t>Involves various kinds of quality costs (See next slide)</a:t>
            </a:r>
            <a:endParaRPr lang="en-US" sz="1800" dirty="0"/>
          </a:p>
          <a:p>
            <a:r>
              <a:rPr lang="en-US" dirty="0"/>
              <a:t>Increases dramatically as the activities progress from</a:t>
            </a:r>
            <a:endParaRPr lang="en-US" sz="1800" dirty="0"/>
          </a:p>
          <a:p>
            <a:pPr lvl="1"/>
            <a:r>
              <a:rPr lang="en-US" b="1" dirty="0"/>
              <a:t>Prevention → Detection → Internal failure → External failure</a:t>
            </a:r>
            <a:endParaRPr lang="en-US" sz="1600" b="1" dirty="0"/>
          </a:p>
          <a:p>
            <a:endParaRPr lang="en-US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xmlns:lc="http://schemas.openxmlformats.org/drawingml/2006/lockedCanvas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572644" y="54768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xmlns:lc="http://schemas.openxmlformats.org/drawingml/2006/lockedCanvas" id="{04C86E98-25B0-4342-9987-EF3973486A7D}"/>
              </a:ext>
            </a:extLst>
          </p:cNvPr>
          <p:cNvSpPr/>
          <p:nvPr/>
        </p:nvSpPr>
        <p:spPr>
          <a:xfrm>
            <a:off x="93708" y="6438107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237</Words>
  <Application>Microsoft Office PowerPoint</Application>
  <PresentationFormat>On-screen Show (4:3)</PresentationFormat>
  <Paragraphs>184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   SOFTWARE TESTING &amp; QUALITY ASSURANCE / BTCS-4714    </vt:lpstr>
      <vt:lpstr>Quality Management    </vt:lpstr>
      <vt:lpstr>What is Quality Management </vt:lpstr>
      <vt:lpstr>What is Quality Management </vt:lpstr>
      <vt:lpstr>TWO KINDS OF QUALITY:</vt:lpstr>
      <vt:lpstr>TWO KINDS OF QUALITY:</vt:lpstr>
      <vt:lpstr>TWO KINDS OF QUALITY:</vt:lpstr>
      <vt:lpstr>Quality Control </vt:lpstr>
      <vt:lpstr>Quality Assurance Functions </vt:lpstr>
      <vt:lpstr>Kinds of Quality Costs </vt:lpstr>
      <vt:lpstr>Software Quality Defined</vt:lpstr>
      <vt:lpstr>Software Quality Defined (continued) </vt:lpstr>
      <vt:lpstr>The SQA Group </vt:lpstr>
      <vt:lpstr>SQA Activities </vt:lpstr>
      <vt:lpstr>Purpose of Reviews</vt:lpstr>
      <vt:lpstr>Formal Technical Review (FTR)</vt:lpstr>
      <vt:lpstr>The FTR Meeting</vt:lpstr>
      <vt:lpstr>The FTR Meeting (continued)</vt:lpstr>
      <vt:lpstr>The FTR Meeting (continued) </vt:lpstr>
      <vt:lpstr>FTR Guidelines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Management    </dc:title>
  <dc:creator>Admin</dc:creator>
  <cp:lastModifiedBy>Admin</cp:lastModifiedBy>
  <cp:revision>9</cp:revision>
  <dcterms:created xsi:type="dcterms:W3CDTF">2021-07-29T07:51:31Z</dcterms:created>
  <dcterms:modified xsi:type="dcterms:W3CDTF">2023-06-21T10:09:46Z</dcterms:modified>
</cp:coreProperties>
</file>