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4265" autoAdjust="0"/>
    <p:restoredTop sz="94660"/>
  </p:normalViewPr>
  <p:slideViewPr>
    <p:cSldViewPr>
      <p:cViewPr varScale="1">
        <p:scale>
          <a:sx n="68" d="100"/>
          <a:sy n="68" d="100"/>
        </p:scale>
        <p:origin x="-19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59172-95D4-41CF-895F-D5F7AB533F5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B807B-B0E3-4F2B-A19D-DE1DADAC1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59172-95D4-41CF-895F-D5F7AB533F5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B807B-B0E3-4F2B-A19D-DE1DADAC1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59172-95D4-41CF-895F-D5F7AB533F5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B807B-B0E3-4F2B-A19D-DE1DADAC1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59172-95D4-41CF-895F-D5F7AB533F5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B807B-B0E3-4F2B-A19D-DE1DADAC1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59172-95D4-41CF-895F-D5F7AB533F5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B807B-B0E3-4F2B-A19D-DE1DADAC1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59172-95D4-41CF-895F-D5F7AB533F5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B807B-B0E3-4F2B-A19D-DE1DADAC1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59172-95D4-41CF-895F-D5F7AB533F5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B807B-B0E3-4F2B-A19D-DE1DADAC1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59172-95D4-41CF-895F-D5F7AB533F5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B807B-B0E3-4F2B-A19D-DE1DADAC1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59172-95D4-41CF-895F-D5F7AB533F5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B807B-B0E3-4F2B-A19D-DE1DADAC1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59172-95D4-41CF-895F-D5F7AB533F5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B807B-B0E3-4F2B-A19D-DE1DADAC1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59172-95D4-41CF-895F-D5F7AB533F5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B807B-B0E3-4F2B-A19D-DE1DADAC1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59172-95D4-41CF-895F-D5F7AB533F50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B807B-B0E3-4F2B-A19D-DE1DADAC1E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hyperlink" Target="http://java.sun.com/docs/books/tutorial/jdbc/index.html" TargetMode="External"/><Relationship Id="rId7" Type="http://schemas.openxmlformats.org/officeDocument/2006/relationships/hyperlink" Target="http://java.sun.com/docs/books/jdbc/" TargetMode="External"/><Relationship Id="rId2" Type="http://schemas.openxmlformats.org/officeDocument/2006/relationships/hyperlink" Target="http://java.sun.com/products/jdbc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java.sun.com/j2se/1.4.2/docs/guide/jdbc/getstart/GettingStartedTOC.fm.html" TargetMode="External"/><Relationship Id="rId5" Type="http://schemas.openxmlformats.org/officeDocument/2006/relationships/hyperlink" Target="http://java.sun.com/j2se/1.4.2/docs/api/java/sql/package-summary.html" TargetMode="External"/><Relationship Id="rId4" Type="http://schemas.openxmlformats.org/officeDocument/2006/relationships/hyperlink" Target="http://java.sun.com/j2se/1.4.2/docs/guide/jdbc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229600" cy="147002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	Web Development/BTCS-2410</a:t>
            </a:r>
            <a:endParaRPr lang="en-US" sz="3200" dirty="0">
              <a:solidFill>
                <a:srgbClr val="7030A0"/>
              </a:solidFill>
              <a:latin typeface="American Typewriter" panose="02090604020004020304" pitchFamily="18" charset="77"/>
            </a:endParaRP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492875"/>
            <a:ext cx="3886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1000" y="2590800"/>
            <a:ext cx="54102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err="1" smtClean="0">
                <a:latin typeface="+mn-lt"/>
              </a:rPr>
              <a:t>B.Tech</a:t>
            </a:r>
            <a:r>
              <a:rPr lang="en-US" sz="9600" dirty="0" smtClean="0">
                <a:latin typeface="+mn-lt"/>
              </a:rPr>
              <a:t>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 smtClean="0">
                <a:latin typeface="+mn-lt"/>
              </a:rPr>
              <a:t>Semester:4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4114800" y="4114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</a:t>
            </a:r>
            <a:r>
              <a:rPr lang="en-US" dirty="0" smtClean="0"/>
              <a:t> Ms. </a:t>
            </a:r>
            <a:r>
              <a:rPr lang="en-US" dirty="0" err="1" smtClean="0"/>
              <a:t>Yogesh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ACAAD0-7258-4E83-AAD3-3B3D930CE65D}" type="slidenum">
              <a:rPr lang="en-US" altLang="en-US" smtClean="0">
                <a:latin typeface="Arial" charset="0"/>
                <a:cs typeface="Arial" charset="0"/>
              </a:rPr>
              <a:pPr/>
              <a:t>2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Transactions and JDBC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100" smtClean="0"/>
              <a:t>JDBC allows SQL statements to be grouped together into a single transaction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smtClean="0"/>
              <a:t>Transaction control is performed by the </a:t>
            </a:r>
            <a:r>
              <a:rPr lang="en-US" sz="2100" smtClean="0">
                <a:solidFill>
                  <a:srgbClr val="003399"/>
                </a:solidFill>
              </a:rPr>
              <a:t>Connection</a:t>
            </a:r>
            <a:r>
              <a:rPr lang="en-US" sz="2100" smtClean="0"/>
              <a:t> object, default mode is auto-commit, I.e., each sql statement is treated as a transaction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smtClean="0"/>
              <a:t>We can turn off the auto-commit mode with </a:t>
            </a:r>
            <a:r>
              <a:rPr lang="en-US" sz="2100" smtClean="0">
                <a:solidFill>
                  <a:srgbClr val="003399"/>
                </a:solidFill>
              </a:rPr>
              <a:t>con.setAutoCommit(false);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smtClean="0"/>
              <a:t>And turn it back on with </a:t>
            </a:r>
            <a:r>
              <a:rPr lang="en-US" sz="2100" smtClean="0">
                <a:solidFill>
                  <a:srgbClr val="003399"/>
                </a:solidFill>
              </a:rPr>
              <a:t>con.setAutoCommit(true);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smtClean="0"/>
              <a:t>Once auto-commit is off, no SQL statement will be committed until an explicit is invoked </a:t>
            </a:r>
            <a:r>
              <a:rPr lang="en-US" sz="2100" smtClean="0">
                <a:solidFill>
                  <a:srgbClr val="003399"/>
                </a:solidFill>
              </a:rPr>
              <a:t>con.commit();</a:t>
            </a:r>
          </a:p>
          <a:p>
            <a:pPr eaLnBrk="1" hangingPunct="1">
              <a:lnSpc>
                <a:spcPct val="90000"/>
              </a:lnSpc>
            </a:pPr>
            <a:r>
              <a:rPr lang="en-US" sz="2100" smtClean="0"/>
              <a:t>At this point all changes done by the SQL statements will be made permanent in the database.</a:t>
            </a:r>
            <a:r>
              <a:rPr lang="en-US" sz="2600" smtClean="0"/>
              <a:t> 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B91239-A7A8-49A1-A334-DB580F248BF8}" type="slidenum">
              <a:rPr lang="en-US" altLang="en-US" smtClean="0">
                <a:latin typeface="Arial" charset="0"/>
                <a:cs typeface="Arial" charset="0"/>
              </a:rPr>
              <a:pPr/>
              <a:t>3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/>
            <a:r>
              <a:rPr lang="en-US" sz="3500" dirty="0" smtClean="0"/>
              <a:t>Another way to access database</a:t>
            </a:r>
            <a:br>
              <a:rPr lang="en-US" sz="3500" dirty="0" smtClean="0"/>
            </a:br>
            <a:r>
              <a:rPr lang="en-US" sz="3500" dirty="0" smtClean="0"/>
              <a:t>(JDBC-ODBC)</a:t>
            </a:r>
          </a:p>
        </p:txBody>
      </p:sp>
      <p:pic>
        <p:nvPicPr>
          <p:cNvPr id="75779" name="Picture 3" descr="jdbc-od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752600"/>
            <a:ext cx="6096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6477000" y="3429000"/>
            <a:ext cx="2667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What’s a bit different</a:t>
            </a:r>
          </a:p>
          <a:p>
            <a:r>
              <a:rPr lang="en-US" sz="2000"/>
              <a:t>about this architecture?</a:t>
            </a:r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6477000" y="4800600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Why add yet </a:t>
            </a:r>
          </a:p>
          <a:p>
            <a:r>
              <a:rPr lang="en-US" sz="2000"/>
              <a:t>another layer?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/>
      <p:bldP spid="75780" grpId="0"/>
      <p:bldP spid="7578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9CA0FD-8B70-44A3-A465-004205878C08}" type="slidenum">
              <a:rPr lang="en-US" altLang="en-US" smtClean="0">
                <a:latin typeface="Arial" charset="0"/>
                <a:cs typeface="Arial" charset="0"/>
              </a:rPr>
              <a:pPr/>
              <a:t>4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program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534400" cy="44116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700" smtClean="0"/>
              <a:t>import java.sql.*;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700" smtClean="0"/>
              <a:t>class Test 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700" smtClean="0"/>
              <a:t>    public static void main(String[] args) 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700" smtClean="0"/>
              <a:t>        try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700" smtClean="0"/>
              <a:t>            </a:t>
            </a:r>
            <a:r>
              <a:rPr lang="en-US" sz="1700" smtClean="0">
                <a:solidFill>
                  <a:srgbClr val="003399"/>
                </a:solidFill>
              </a:rPr>
              <a:t>Class.forName</a:t>
            </a:r>
            <a:r>
              <a:rPr lang="en-US" sz="1700" smtClean="0"/>
              <a:t>("sun.jdbc.odbc.JdbcOdbcDriver"); //dynamic loading of driver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700" smtClean="0"/>
              <a:t>            String filename = "c:/db1.</a:t>
            </a:r>
            <a:r>
              <a:rPr lang="en-US" sz="1700" smtClean="0">
                <a:solidFill>
                  <a:srgbClr val="003399"/>
                </a:solidFill>
              </a:rPr>
              <a:t>mdb</a:t>
            </a:r>
            <a:r>
              <a:rPr lang="en-US" sz="1700" smtClean="0"/>
              <a:t>"; //Location of an Access database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700" smtClean="0"/>
              <a:t>            String database = "jdbc:odbc:Driver={Microsoft Access Driver (*.mdb)};DBQ=";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700" smtClean="0"/>
              <a:t>            </a:t>
            </a:r>
            <a:r>
              <a:rPr lang="en-US" sz="1700" smtClean="0">
                <a:solidFill>
                  <a:srgbClr val="003399"/>
                </a:solidFill>
              </a:rPr>
              <a:t>database</a:t>
            </a:r>
            <a:r>
              <a:rPr lang="en-US" sz="1700" smtClean="0"/>
              <a:t>+= filename.trim() + ";DriverID=22;READONLY=true}"; //add on to end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700" smtClean="0"/>
              <a:t>            Connection con = DriverManager.</a:t>
            </a:r>
            <a:r>
              <a:rPr lang="en-US" sz="1700" smtClean="0">
                <a:solidFill>
                  <a:srgbClr val="003399"/>
                </a:solidFill>
              </a:rPr>
              <a:t>getConnection</a:t>
            </a:r>
            <a:r>
              <a:rPr lang="en-US" sz="1700" smtClean="0"/>
              <a:t>( database ,"","");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700" smtClean="0"/>
              <a:t>            Statement s = </a:t>
            </a:r>
            <a:r>
              <a:rPr lang="en-US" sz="1700" smtClean="0">
                <a:solidFill>
                  <a:srgbClr val="003399"/>
                </a:solidFill>
              </a:rPr>
              <a:t>con.createStatement();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700" smtClean="0"/>
              <a:t>            s.execute("</a:t>
            </a:r>
            <a:r>
              <a:rPr lang="en-US" sz="1700" smtClean="0">
                <a:solidFill>
                  <a:srgbClr val="003399"/>
                </a:solidFill>
              </a:rPr>
              <a:t>create</a:t>
            </a:r>
            <a:r>
              <a:rPr lang="en-US" sz="1700" smtClean="0"/>
              <a:t> table TEST12345 ( firstcolumn integer )");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700" smtClean="0"/>
              <a:t>            s.execute("</a:t>
            </a:r>
            <a:r>
              <a:rPr lang="en-US" sz="1700" smtClean="0">
                <a:solidFill>
                  <a:srgbClr val="003399"/>
                </a:solidFill>
              </a:rPr>
              <a:t>insert</a:t>
            </a:r>
            <a:r>
              <a:rPr lang="en-US" sz="1700" smtClean="0"/>
              <a:t> into TEST12345 values(1)");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700" smtClean="0"/>
              <a:t>            s.execute("</a:t>
            </a:r>
            <a:r>
              <a:rPr lang="en-US" sz="1700" smtClean="0">
                <a:solidFill>
                  <a:srgbClr val="003399"/>
                </a:solidFill>
              </a:rPr>
              <a:t>select</a:t>
            </a:r>
            <a:r>
              <a:rPr lang="en-US" sz="1700" smtClean="0"/>
              <a:t> firstcolumn from TEST12345");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smtClean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9D199E-C644-4380-8B78-B0215AFEB033}" type="slidenum">
              <a:rPr lang="en-US" altLang="en-US" smtClean="0">
                <a:latin typeface="Arial" charset="0"/>
                <a:cs typeface="Arial" charset="0"/>
              </a:rPr>
              <a:pPr/>
              <a:t>5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program(cont)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700" smtClean="0"/>
              <a:t>          </a:t>
            </a:r>
            <a:r>
              <a:rPr lang="en-US" sz="1700" smtClean="0">
                <a:solidFill>
                  <a:srgbClr val="003399"/>
                </a:solidFill>
              </a:rPr>
              <a:t>ResultSet</a:t>
            </a:r>
            <a:r>
              <a:rPr lang="en-US" sz="1700" smtClean="0"/>
              <a:t> rs = s.getResultSet();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700" smtClean="0"/>
              <a:t>          if (rs != null) // if rs == null, then there is no ResultSet to view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700" smtClean="0"/>
              <a:t>          while ( rs.next() ) // this will step through our data </a:t>
            </a:r>
            <a:r>
              <a:rPr lang="en-US" sz="1700" smtClean="0">
                <a:solidFill>
                  <a:srgbClr val="003399"/>
                </a:solidFill>
              </a:rPr>
              <a:t>row-by-row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700" smtClean="0"/>
              <a:t>          {   /* the next line will get the first column in our current row's ResultSet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700" smtClean="0"/>
              <a:t>              as a String ( getString( columnNumber) ) and output it to the screen */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700" smtClean="0"/>
              <a:t>              System.out.println("Data from column_name: " + rs.getString(1) 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700" smtClean="0"/>
              <a:t>          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700" smtClean="0"/>
              <a:t>          s.close(); // </a:t>
            </a:r>
            <a:r>
              <a:rPr lang="en-US" sz="1700" smtClean="0">
                <a:solidFill>
                  <a:srgbClr val="003399"/>
                </a:solidFill>
              </a:rPr>
              <a:t>close</a:t>
            </a:r>
            <a:r>
              <a:rPr lang="en-US" sz="1700" smtClean="0"/>
              <a:t> </a:t>
            </a:r>
            <a:r>
              <a:rPr lang="en-US" sz="1700" smtClean="0">
                <a:solidFill>
                  <a:srgbClr val="003399"/>
                </a:solidFill>
              </a:rPr>
              <a:t>Statement</a:t>
            </a:r>
            <a:r>
              <a:rPr lang="en-US" sz="1700" smtClean="0"/>
              <a:t> to let the database know we're done with it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700" smtClean="0"/>
              <a:t>          con.close(); //</a:t>
            </a:r>
            <a:r>
              <a:rPr lang="en-US" sz="1700" smtClean="0">
                <a:solidFill>
                  <a:srgbClr val="003399"/>
                </a:solidFill>
              </a:rPr>
              <a:t>close connection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700" smtClean="0"/>
              <a:t>       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700" smtClean="0"/>
              <a:t>      catch (Exception err) { System.out.println("ERROR: " + err);  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700" smtClean="0"/>
              <a:t>    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700" smtClean="0"/>
              <a:t>}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97CFEC-9D5F-4562-B2C5-8D03FC7D8112}" type="slidenum">
              <a:rPr lang="en-US" altLang="en-US" smtClean="0">
                <a:latin typeface="Arial" charset="0"/>
                <a:cs typeface="Arial" charset="0"/>
              </a:rPr>
              <a:pPr/>
              <a:t>6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dirty="0" smtClean="0"/>
              <a:t>Mapping types JDBC - Java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946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735138"/>
            <a:ext cx="8088313" cy="367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216C80-1668-43A7-8652-52B8503F74CC}" type="slidenum">
              <a:rPr lang="en-US" altLang="en-US" smtClean="0">
                <a:latin typeface="Arial" charset="0"/>
                <a:cs typeface="Arial" charset="0"/>
              </a:rPr>
              <a:pPr/>
              <a:t>7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8153400" cy="12954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4000" dirty="0" smtClean="0"/>
              <a:t>JDBC 2 – Updateable </a:t>
            </a:r>
            <a:r>
              <a:rPr lang="en-US" sz="4000" dirty="0" err="1" smtClean="0"/>
              <a:t>ResultSet</a:t>
            </a:r>
            <a:endParaRPr lang="en-US" sz="4000" dirty="0" smtClean="0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Tahoma" pitchFamily="34" charset="0"/>
              </a:rPr>
              <a:t>…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Tahoma" pitchFamily="34" charset="0"/>
              </a:rPr>
              <a:t>Statement </a:t>
            </a:r>
            <a:r>
              <a:rPr lang="en-US" sz="2000" dirty="0" smtClean="0">
                <a:latin typeface="Tahoma" pitchFamily="34" charset="0"/>
              </a:rPr>
              <a:t>stmt =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err="1" smtClean="0">
                <a:latin typeface="Tahoma" pitchFamily="34" charset="0"/>
              </a:rPr>
              <a:t>con.</a:t>
            </a:r>
            <a:r>
              <a:rPr lang="en-US" sz="2000" b="1" dirty="0" err="1" smtClean="0">
                <a:latin typeface="Tahoma" pitchFamily="34" charset="0"/>
              </a:rPr>
              <a:t>createStatement</a:t>
            </a:r>
            <a:r>
              <a:rPr lang="en-US" sz="2000" dirty="0" smtClean="0">
                <a:latin typeface="Tahoma" pitchFamily="34" charset="0"/>
              </a:rPr>
              <a:t>(</a:t>
            </a:r>
            <a:r>
              <a:rPr lang="en-US" sz="2000" dirty="0" err="1" smtClean="0">
                <a:latin typeface="Tahoma" pitchFamily="34" charset="0"/>
              </a:rPr>
              <a:t>ResultSet.TYPE_FORWARD_ONLY</a:t>
            </a:r>
            <a:r>
              <a:rPr lang="en-US" sz="2000" dirty="0" smtClean="0">
                <a:latin typeface="Tahoma" pitchFamily="34" charset="0"/>
              </a:rPr>
              <a:t>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smtClean="0">
                <a:latin typeface="Tahoma" pitchFamily="34" charset="0"/>
              </a:rPr>
              <a:t>				</a:t>
            </a:r>
            <a:r>
              <a:rPr lang="en-US" sz="2000" b="1" dirty="0" err="1" smtClean="0">
                <a:solidFill>
                  <a:srgbClr val="FF0000"/>
                </a:solidFill>
                <a:latin typeface="Tahoma" pitchFamily="34" charset="0"/>
              </a:rPr>
              <a:t>ResultSet.CONCUR_UPDATABLE</a:t>
            </a:r>
            <a:r>
              <a:rPr lang="en-US" sz="2000" dirty="0" smtClean="0">
                <a:latin typeface="Tahoma" pitchFamily="34" charset="0"/>
              </a:rPr>
              <a:t>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Tahoma" pitchFamily="34" charset="0"/>
              </a:rPr>
              <a:t>String query = " </a:t>
            </a:r>
            <a:r>
              <a:rPr lang="en-US" sz="1800" dirty="0" smtClean="0">
                <a:latin typeface="Tahoma" pitchFamily="34" charset="0"/>
              </a:rPr>
              <a:t>select students, grade from class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>
                <a:latin typeface="Tahoma" pitchFamily="34" charset="0"/>
              </a:rPr>
              <a:t>			where type=‘really listening this presentation</a:t>
            </a:r>
            <a:r>
              <a:rPr lang="en-US" sz="1800" dirty="0" smtClean="0">
                <a:latin typeface="Tahoma" pitchFamily="34" charset="0"/>
                <a:sym typeface="Wingdings" pitchFamily="2" charset="2"/>
              </a:rPr>
              <a:t></a:t>
            </a:r>
            <a:r>
              <a:rPr lang="en-US" sz="1800" dirty="0" smtClean="0">
                <a:latin typeface="Tahoma" pitchFamily="34" charset="0"/>
              </a:rPr>
              <a:t>’ </a:t>
            </a:r>
            <a:r>
              <a:rPr lang="en-US" sz="2000" dirty="0" smtClean="0">
                <a:latin typeface="Tahoma" pitchFamily="34" charset="0"/>
              </a:rPr>
              <a:t>“;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b="1" dirty="0" err="1" smtClean="0">
                <a:latin typeface="Tahoma" pitchFamily="34" charset="0"/>
              </a:rPr>
              <a:t>ResultSet</a:t>
            </a:r>
            <a:r>
              <a:rPr lang="en-US" sz="2000" b="1" dirty="0" smtClean="0">
                <a:latin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</a:rPr>
              <a:t>rs</a:t>
            </a:r>
            <a:r>
              <a:rPr lang="en-US" sz="2000" dirty="0" smtClean="0">
                <a:latin typeface="Tahoma" pitchFamily="34" charset="0"/>
              </a:rPr>
              <a:t> = </a:t>
            </a:r>
            <a:r>
              <a:rPr lang="en-US" sz="2000" dirty="0" err="1" smtClean="0">
                <a:latin typeface="Tahoma" pitchFamily="34" charset="0"/>
              </a:rPr>
              <a:t>stmt.</a:t>
            </a:r>
            <a:r>
              <a:rPr lang="en-US" sz="2000" b="1" dirty="0" err="1" smtClean="0">
                <a:latin typeface="Tahoma" pitchFamily="34" charset="0"/>
              </a:rPr>
              <a:t>executeQuery</a:t>
            </a:r>
            <a:r>
              <a:rPr lang="en-US" sz="2000" dirty="0" smtClean="0">
                <a:latin typeface="Tahoma" pitchFamily="34" charset="0"/>
              </a:rPr>
              <a:t>( query 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Tahoma" pitchFamily="34" charset="0"/>
              </a:rPr>
              <a:t>…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Tahoma" pitchFamily="34" charset="0"/>
              </a:rPr>
              <a:t>while ( </a:t>
            </a:r>
            <a:r>
              <a:rPr lang="en-US" sz="2000" dirty="0" err="1" smtClean="0">
                <a:latin typeface="Tahoma" pitchFamily="34" charset="0"/>
              </a:rPr>
              <a:t>rs.</a:t>
            </a:r>
            <a:r>
              <a:rPr lang="en-US" sz="2000" b="1" dirty="0" err="1" smtClean="0">
                <a:latin typeface="Tahoma" pitchFamily="34" charset="0"/>
              </a:rPr>
              <a:t>next</a:t>
            </a:r>
            <a:r>
              <a:rPr lang="en-US" sz="2000" dirty="0" smtClean="0">
                <a:latin typeface="Tahoma" pitchFamily="34" charset="0"/>
              </a:rPr>
              <a:t>() 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Tahoma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Tahoma" pitchFamily="34" charset="0"/>
              </a:rPr>
              <a:t>	</a:t>
            </a:r>
            <a:r>
              <a:rPr lang="en-US" sz="2000" dirty="0" err="1" smtClean="0">
                <a:latin typeface="Tahoma" pitchFamily="34" charset="0"/>
              </a:rPr>
              <a:t>int</a:t>
            </a:r>
            <a:r>
              <a:rPr lang="en-US" sz="2000" dirty="0" smtClean="0">
                <a:latin typeface="Tahoma" pitchFamily="34" charset="0"/>
              </a:rPr>
              <a:t> grade = </a:t>
            </a:r>
            <a:r>
              <a:rPr lang="en-US" sz="2000" dirty="0" err="1" smtClean="0">
                <a:latin typeface="Tahoma" pitchFamily="34" charset="0"/>
              </a:rPr>
              <a:t>rs.</a:t>
            </a:r>
            <a:r>
              <a:rPr lang="en-US" sz="2000" b="1" dirty="0" err="1" smtClean="0">
                <a:latin typeface="Tahoma" pitchFamily="34" charset="0"/>
              </a:rPr>
              <a:t>getInt</a:t>
            </a:r>
            <a:r>
              <a:rPr lang="en-US" sz="2000" dirty="0" smtClean="0">
                <a:latin typeface="Tahoma" pitchFamily="34" charset="0"/>
              </a:rPr>
              <a:t>(“grade”);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Tahoma" pitchFamily="34" charset="0"/>
              </a:rPr>
              <a:t>	</a:t>
            </a:r>
            <a:r>
              <a:rPr lang="en-US" sz="2000" dirty="0" err="1" smtClean="0">
                <a:latin typeface="Tahoma" pitchFamily="34" charset="0"/>
              </a:rPr>
              <a:t>rs.</a:t>
            </a:r>
            <a:r>
              <a:rPr lang="en-US" sz="2000" b="1" dirty="0" err="1" smtClean="0">
                <a:latin typeface="Tahoma" pitchFamily="34" charset="0"/>
              </a:rPr>
              <a:t>updateInt</a:t>
            </a:r>
            <a:r>
              <a:rPr lang="en-US" sz="2000" dirty="0" smtClean="0">
                <a:latin typeface="Tahoma" pitchFamily="34" charset="0"/>
              </a:rPr>
              <a:t>(“grade”, grade+10);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Tahoma" pitchFamily="34" charset="0"/>
              </a:rPr>
              <a:t>	</a:t>
            </a:r>
            <a:r>
              <a:rPr lang="en-US" sz="2000" dirty="0" err="1" smtClean="0">
                <a:latin typeface="Tahoma" pitchFamily="34" charset="0"/>
              </a:rPr>
              <a:t>rs.</a:t>
            </a:r>
            <a:r>
              <a:rPr lang="en-US" sz="2000" b="1" dirty="0" err="1" smtClean="0">
                <a:latin typeface="Tahoma" pitchFamily="34" charset="0"/>
              </a:rPr>
              <a:t>updateRow</a:t>
            </a:r>
            <a:r>
              <a:rPr lang="en-US" sz="2000" dirty="0" smtClean="0">
                <a:latin typeface="Tahoma" pitchFamily="34" charset="0"/>
              </a:rPr>
              <a:t>();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latin typeface="Tahoma" pitchFamily="34" charset="0"/>
              </a:rPr>
              <a:t>}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>
              <a:latin typeface="Tahoma" pitchFamily="34" charset="0"/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7A548B-7CB1-4EED-A8F4-C0D24422784D}" type="slidenum">
              <a:rPr lang="en-US" altLang="en-US" smtClean="0">
                <a:latin typeface="Arial" charset="0"/>
                <a:cs typeface="Arial" charset="0"/>
              </a:rPr>
              <a:pPr/>
              <a:t>8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SQLJ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8229600" cy="44116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// SQLJ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int n;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#sql { INSERT INTO emp VALUES (:n)};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// vs. straight JDBC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int n;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Statement stmt = conn.prepareStatement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	(“INSERT INTO emp VALUES (?)”);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stmt.setInt(1,n);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stmt.execute ();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stmt.close();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26814F-2890-497D-8CCF-58F8DC1B7A0F}" type="slidenum">
              <a:rPr lang="en-US" altLang="en-US" smtClean="0">
                <a:latin typeface="Arial" charset="0"/>
                <a:cs typeface="Arial" charset="0"/>
              </a:rPr>
              <a:pPr/>
              <a:t>9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DFKai-SB" pitchFamily="65" charset="-120"/>
              </a:rPr>
              <a:t>JDBC references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100" smtClean="0">
                <a:ea typeface="DFKai-SB" pitchFamily="65" charset="-120"/>
              </a:rPr>
              <a:t>JDBC Data Access API – JDBC Technology Homepage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smtClean="0">
                <a:ea typeface="DFKai-SB" pitchFamily="65" charset="-120"/>
                <a:hlinkClick r:id="rId2"/>
              </a:rPr>
              <a:t>http://java.sun.com/products/jdbc/index.html</a:t>
            </a:r>
            <a:endParaRPr lang="en-US" altLang="zh-TW" sz="1900" smtClean="0">
              <a:ea typeface="DFKai-SB" pitchFamily="65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100" smtClean="0">
                <a:ea typeface="DFKai-SB" pitchFamily="65" charset="-120"/>
              </a:rPr>
              <a:t>JDBC Database Access – The Java Tutorial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smtClean="0">
                <a:ea typeface="DFKai-SB" pitchFamily="65" charset="-120"/>
                <a:hlinkClick r:id="rId3"/>
              </a:rPr>
              <a:t>http://java.sun.com/docs/books/tutorial/jdbc/index.html</a:t>
            </a:r>
            <a:endParaRPr lang="en-US" altLang="zh-TW" sz="1900" smtClean="0">
              <a:ea typeface="DFKai-SB" pitchFamily="65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100" smtClean="0">
                <a:ea typeface="DFKai-SB" pitchFamily="65" charset="-120"/>
              </a:rPr>
              <a:t>JDBC Documentation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smtClean="0">
                <a:ea typeface="DFKai-SB" pitchFamily="65" charset="-120"/>
                <a:hlinkClick r:id="rId4"/>
              </a:rPr>
              <a:t>http://java.sun.com/j2se/1.4.2/docs/guide/jdbc/index.html</a:t>
            </a:r>
            <a:endParaRPr lang="en-US" altLang="zh-TW" sz="1900" smtClean="0">
              <a:ea typeface="DFKai-SB" pitchFamily="65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100" smtClean="0">
                <a:ea typeface="DFKai-SB" pitchFamily="65" charset="-120"/>
              </a:rPr>
              <a:t>java.sql package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700" smtClean="0">
                <a:ea typeface="DFKai-SB" pitchFamily="65" charset="-120"/>
                <a:hlinkClick r:id="rId5"/>
              </a:rPr>
              <a:t>http://java.sun.com/j2se/1.4.2/docs/api/java/sql/package-summary.html</a:t>
            </a:r>
            <a:endParaRPr lang="en-US" altLang="zh-TW" sz="1700" smtClean="0">
              <a:ea typeface="DFKai-SB" pitchFamily="65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100" smtClean="0">
                <a:ea typeface="DFKai-SB" pitchFamily="65" charset="-120"/>
              </a:rPr>
              <a:t>JDBC Technology Guide: Getting Started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300" smtClean="0">
                <a:ea typeface="DFKai-SB" pitchFamily="65" charset="-120"/>
                <a:hlinkClick r:id="rId6"/>
              </a:rPr>
              <a:t>http://java.sun.com/j2se/1.4.2/docs/guide/jdbc/getstart/GettingStartedTOC.fm.html</a:t>
            </a:r>
            <a:endParaRPr lang="en-US" altLang="zh-TW" sz="1300" smtClean="0">
              <a:ea typeface="DFKai-SB" pitchFamily="65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100" smtClean="0">
                <a:ea typeface="DFKai-SB" pitchFamily="65" charset="-120"/>
              </a:rPr>
              <a:t>JDBC API Tutorial and Reference (book)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900" smtClean="0">
                <a:ea typeface="DFKai-SB" pitchFamily="65" charset="-120"/>
                <a:hlinkClick r:id="rId7"/>
              </a:rPr>
              <a:t>http://java.sun.com/docs/books/jdbc/</a:t>
            </a:r>
            <a:endParaRPr lang="en-US" altLang="zh-TW" sz="1900" smtClean="0">
              <a:ea typeface="DFKai-SB" pitchFamily="65" charset="-120"/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803" y="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0" y="6492875"/>
            <a:ext cx="47244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14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506</Words>
  <Application>Microsoft Office PowerPoint</Application>
  <PresentationFormat>On-screen Show (4:3)</PresentationFormat>
  <Paragraphs>102</Paragraphs>
  <Slides>9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 Web Development/BTCS-2410</vt:lpstr>
      <vt:lpstr>Transactions and JDBC</vt:lpstr>
      <vt:lpstr>Another way to access database (JDBC-ODBC)</vt:lpstr>
      <vt:lpstr>Sample program</vt:lpstr>
      <vt:lpstr>Sample program(cont)</vt:lpstr>
      <vt:lpstr>Mapping types JDBC - Java</vt:lpstr>
      <vt:lpstr>JDBC 2 – Updateable ResultSet</vt:lpstr>
      <vt:lpstr>SQLJ</vt:lpstr>
      <vt:lpstr>JDBC 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Web Development/BTCS-2410</dc:title>
  <dc:creator>Yogesh</dc:creator>
  <cp:lastModifiedBy>Yogesh</cp:lastModifiedBy>
  <cp:revision>2</cp:revision>
  <dcterms:created xsi:type="dcterms:W3CDTF">2023-06-20T06:32:47Z</dcterms:created>
  <dcterms:modified xsi:type="dcterms:W3CDTF">2023-06-20T08:12:00Z</dcterms:modified>
</cp:coreProperties>
</file>