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45843-3F7F-4B5D-9710-2BFA61650FB0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8C2D4-09BE-4339-BB13-7DB8E21BD7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7275" y="688975"/>
            <a:ext cx="4864100" cy="3648075"/>
          </a:xfrm>
          <a:ln>
            <a:noFill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333875"/>
            <a:ext cx="4724400" cy="4114800"/>
          </a:xfrm>
          <a:noFill/>
          <a:ln/>
        </p:spPr>
        <p:txBody>
          <a:bodyPr lIns="90488" tIns="44450" rIns="90488" bIns="44450"/>
          <a:lstStyle/>
          <a:p>
            <a:pPr marL="114300" indent="-114300" eaLnBrk="1" hangingPunct="1">
              <a:spcAft>
                <a:spcPct val="30000"/>
              </a:spcAft>
            </a:pPr>
            <a:r>
              <a:rPr lang="en-US" altLang="zh-TW" b="1" u="sng" smtClean="0">
                <a:latin typeface="Arial" charset="0"/>
              </a:rPr>
              <a:t>Normal Ethernet Operation</a:t>
            </a:r>
            <a:endParaRPr lang="en-US" altLang="zh-TW" smtClean="0">
              <a:latin typeface="Arial" charset="0"/>
            </a:endParaRPr>
          </a:p>
          <a:p>
            <a:pPr marL="114300" indent="-114300" eaLnBrk="1" hangingPunct="1"/>
            <a:r>
              <a:rPr lang="en-US" altLang="zh-TW" smtClean="0">
                <a:latin typeface="Arial" charset="0"/>
              </a:rPr>
              <a:t>Node A needs to transmit data to Node D.</a:t>
            </a:r>
          </a:p>
          <a:p>
            <a:pPr marL="571500" lvl="1" indent="-114300" eaLnBrk="1" hangingPunct="1"/>
            <a:r>
              <a:rPr lang="en-US" altLang="zh-TW" smtClean="0">
                <a:latin typeface="Arial" charset="0"/>
              </a:rPr>
              <a:t>Node A builds a packet.</a:t>
            </a:r>
          </a:p>
          <a:p>
            <a:pPr marL="571500" lvl="1" indent="-114300" eaLnBrk="1" hangingPunct="1"/>
            <a:r>
              <a:rPr lang="en-US" altLang="zh-TW" smtClean="0">
                <a:latin typeface="Arial" charset="0"/>
              </a:rPr>
              <a:t>Node A checks to see if the cable plant is clear (no one else is currently transmitting).</a:t>
            </a:r>
          </a:p>
          <a:p>
            <a:pPr marL="571500" lvl="1" indent="-114300" eaLnBrk="1" hangingPunct="1">
              <a:spcAft>
                <a:spcPct val="100000"/>
              </a:spcAft>
            </a:pPr>
            <a:r>
              <a:rPr lang="en-US" altLang="zh-TW" smtClean="0">
                <a:latin typeface="Arial" charset="0"/>
              </a:rPr>
              <a:t>Node A transmits the packet while listening to the cable.</a:t>
            </a:r>
          </a:p>
          <a:p>
            <a:pPr marL="114300" indent="-114300" eaLnBrk="1" hangingPunct="1">
              <a:spcAft>
                <a:spcPct val="100000"/>
              </a:spcAft>
            </a:pPr>
            <a:r>
              <a:rPr lang="en-US" altLang="zh-TW" smtClean="0">
                <a:latin typeface="Arial" charset="0"/>
              </a:rPr>
              <a:t> If there were no collisions, node A returns to listen mode.</a:t>
            </a:r>
          </a:p>
          <a:p>
            <a:pPr marL="114300" indent="-114300" eaLnBrk="1" hangingPunct="1"/>
            <a:r>
              <a:rPr lang="en-US" altLang="zh-TW" smtClean="0">
                <a:latin typeface="Arial" charset="0"/>
              </a:rPr>
              <a:t>Another station wishing to transmit should detect the cable plant is busy when node A is transmitting and enter into defer mode.</a:t>
            </a:r>
          </a:p>
          <a:p>
            <a:pPr marL="571500" lvl="1" indent="-114300" eaLnBrk="1" hangingPunct="1">
              <a:spcAft>
                <a:spcPct val="100000"/>
              </a:spcAft>
            </a:pPr>
            <a:r>
              <a:rPr lang="en-US" altLang="zh-TW" smtClean="0">
                <a:latin typeface="Arial" charset="0"/>
              </a:rPr>
              <a:t>That station will try again later.</a:t>
            </a:r>
          </a:p>
          <a:p>
            <a:pPr marL="114300" indent="-114300" eaLnBrk="1" hangingPunct="1"/>
            <a:r>
              <a:rPr lang="en-US" altLang="zh-TW" smtClean="0">
                <a:latin typeface="Arial" charset="0"/>
              </a:rPr>
              <a:t>There is no priority scheme used with Ethernet.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All stations have equal access to the cable plant.</a:t>
            </a:r>
          </a:p>
          <a:p>
            <a:pPr marL="114300" indent="-114300" eaLnBrk="1" hangingPunct="1"/>
            <a:r>
              <a:rPr lang="en-US" altLang="zh-TW" smtClean="0">
                <a:latin typeface="Arial" charset="0"/>
              </a:rPr>
              <a:t>An Ethernet station is allowed to transmit a packet as small as 64 bytes, as large as 1518 bytes (18 bytes of MAC header or trailer information) or any size in between.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7275" y="688975"/>
            <a:ext cx="4864100" cy="3648075"/>
          </a:xfrm>
          <a:ln>
            <a:noFill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352925"/>
            <a:ext cx="4724400" cy="4114800"/>
          </a:xfrm>
          <a:noFill/>
          <a:ln/>
        </p:spPr>
        <p:txBody>
          <a:bodyPr lIns="90488" tIns="44450" rIns="90488" bIns="44450"/>
          <a:lstStyle/>
          <a:p>
            <a:pPr marL="114300" indent="-114300" eaLnBrk="1" hangingPunct="1">
              <a:spcAft>
                <a:spcPct val="50000"/>
              </a:spcAft>
            </a:pPr>
            <a:r>
              <a:rPr lang="en-US" altLang="zh-TW" b="1" u="sng" smtClean="0">
                <a:latin typeface="Arial" charset="0"/>
              </a:rPr>
              <a:t>Ethernet Collisions</a:t>
            </a:r>
            <a:endParaRPr lang="en-US" altLang="zh-TW" smtClean="0">
              <a:latin typeface="Arial" charset="0"/>
            </a:endParaRPr>
          </a:p>
          <a:p>
            <a:pPr marL="114300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 Node A needs to transmit data to Node D.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Node A builds a packet.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Checks to see if the cable plant is clear (no one else is currently transmitting).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Transmits packet while listening to the cable.</a:t>
            </a:r>
          </a:p>
          <a:p>
            <a:pPr marL="114300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Before Node A</a:t>
            </a:r>
            <a:r>
              <a:rPr lang="en-US" altLang="zh-TW" smtClean="0">
                <a:latin typeface="Century Schoolbook" pitchFamily="18" charset="0"/>
              </a:rPr>
              <a:t>’</a:t>
            </a:r>
            <a:r>
              <a:rPr lang="en-US" altLang="zh-TW" smtClean="0">
                <a:latin typeface="Arial" charset="0"/>
              </a:rPr>
              <a:t>s transmission reaches node C, node C accomplishes the above steps and also starts to transmit.</a:t>
            </a:r>
          </a:p>
          <a:p>
            <a:pPr marL="114300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There is a collision on the cable plant caused by node A and C.</a:t>
            </a:r>
          </a:p>
          <a:p>
            <a:pPr marL="114300" indent="-114300" eaLnBrk="1" hangingPunct="1">
              <a:spcAft>
                <a:spcPct val="10000"/>
              </a:spcAft>
            </a:pPr>
            <a:r>
              <a:rPr lang="en-US" altLang="zh-TW" smtClean="0">
                <a:latin typeface="Arial" charset="0"/>
              </a:rPr>
              <a:t>All stations invoke the backoff algorithm.</a:t>
            </a:r>
          </a:p>
          <a:p>
            <a:pPr marL="571500" lvl="1" indent="-114300" eaLnBrk="1" hangingPunct="1">
              <a:spcAft>
                <a:spcPct val="10000"/>
              </a:spcAft>
            </a:pPr>
            <a:r>
              <a:rPr lang="en-US" altLang="zh-TW" smtClean="0">
                <a:latin typeface="Arial" charset="0"/>
              </a:rPr>
              <a:t>This deference should allow the cable plant to stabilize.</a:t>
            </a:r>
          </a:p>
          <a:p>
            <a:pPr marL="571500" lvl="1" indent="-114300" eaLnBrk="1" hangingPunct="1">
              <a:spcAft>
                <a:spcPct val="10000"/>
              </a:spcAft>
            </a:pPr>
            <a:r>
              <a:rPr lang="en-US" altLang="zh-TW" smtClean="0">
                <a:latin typeface="Arial" charset="0"/>
              </a:rPr>
              <a:t>When the cable is clear, it will be available for any station to transmit.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No special treatment is given to the stations that were involved in the collision.</a:t>
            </a:r>
          </a:p>
          <a:p>
            <a:pPr marL="114300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It is the hope of the backoff algorithm that no two controllers will generate the same two backoff times and attempt to simultaneously transmit.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Even if they do, it is not a fatal error.</a:t>
            </a:r>
          </a:p>
          <a:p>
            <a:pPr marL="571500" lvl="1" indent="-114300" eaLnBrk="1" hangingPunct="1">
              <a:spcAft>
                <a:spcPct val="50000"/>
              </a:spcAft>
            </a:pPr>
            <a:r>
              <a:rPr lang="en-US" altLang="zh-TW" smtClean="0">
                <a:latin typeface="Arial" charset="0"/>
              </a:rPr>
              <a:t>Each controller</a:t>
            </a:r>
            <a:r>
              <a:rPr lang="en-US" altLang="zh-TW" smtClean="0">
                <a:latin typeface="Century Schoolbook" pitchFamily="18" charset="0"/>
              </a:rPr>
              <a:t>’</a:t>
            </a:r>
            <a:r>
              <a:rPr lang="en-US" altLang="zh-TW" smtClean="0">
                <a:latin typeface="Arial" charset="0"/>
              </a:rPr>
              <a:t>s backoff algorithm will generate a longer backoff with each successive collision.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F6487-153F-433F-9495-8B17F7714410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TW" b="1" smtClean="0">
                <a:latin typeface="Arial" charset="0"/>
              </a:rPr>
              <a:t>In CSMA, each node picks a timeslot uniformly at random in the contention window.</a:t>
            </a:r>
          </a:p>
          <a:p>
            <a:pPr eaLnBrk="1" hangingPunct="1"/>
            <a:r>
              <a:rPr lang="en-US" altLang="zh-TW" b="1" smtClean="0">
                <a:latin typeface="Arial" charset="0"/>
              </a:rPr>
              <a:t>This means that every slot has an equal chance of being chosen by a node.</a:t>
            </a:r>
          </a:p>
          <a:p>
            <a:pPr eaLnBrk="1" hangingPunct="1"/>
            <a:endParaRPr lang="en-US" altLang="zh-TW" b="1" smtClean="0">
              <a:latin typeface="Arial" charset="0"/>
            </a:endParaRPr>
          </a:p>
          <a:p>
            <a:pPr eaLnBrk="1" hangingPunct="1"/>
            <a:r>
              <a:rPr lang="en-US" altLang="zh-TW" b="1" smtClean="0">
                <a:latin typeface="Arial" charset="0"/>
              </a:rPr>
              <a:t>However, if someone else starts transmitting before your chosen slot, you need to remain quiet.</a:t>
            </a:r>
          </a:p>
          <a:p>
            <a:pPr eaLnBrk="1" hangingPunct="1"/>
            <a:endParaRPr lang="en-US" altLang="zh-TW" b="1" smtClean="0">
              <a:latin typeface="Arial" charset="0"/>
            </a:endParaRPr>
          </a:p>
          <a:p>
            <a:pPr eaLnBrk="1" hangingPunct="1"/>
            <a:r>
              <a:rPr lang="en-US" altLang="zh-TW" b="1" smtClean="0">
                <a:latin typeface="Arial" charset="0"/>
              </a:rPr>
              <a:t>Therefore…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92A2-B615-4113-8D44-A08DA3CE46F1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F917-9BDB-4A5E-9C05-5C04D5FFE8A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3FD8-5FE5-44CA-8266-02CBBF6B352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0" y="2017713"/>
            <a:ext cx="4400550" cy="4840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52950" y="2017713"/>
            <a:ext cx="4402138" cy="4840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A631F-65D0-4FC0-911B-05E19B290B77}" type="datetime1">
              <a:rPr lang="en-US" altLang="zh-TW" smtClean="0"/>
              <a:t>20/06/2023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computer networks II (BTCS-501)</a:t>
            </a: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114E8-2B43-4D6B-A6F1-B30DE591F8E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0" y="2017713"/>
            <a:ext cx="8955088" cy="23431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0" y="4513263"/>
            <a:ext cx="8955088" cy="23447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0FAB3-D9FC-4814-93B1-EABDCEA3080D}" type="datetime1">
              <a:rPr lang="en-US" altLang="zh-TW" smtClean="0"/>
              <a:t>20/06/2023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computer networks II (BTCS-501)</a:t>
            </a: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7C6CF-2389-4A59-ABB7-AB990A04EC3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52D1-0CC7-4D43-A7C4-5846DE846ABB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7641-C533-432E-A865-CF08A6F701A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A2A4-D817-4740-9C44-CAD3A1860B38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75E-74BD-4E9B-9248-0EA122BB8760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53BC-9B71-4B7B-ADA3-9FCBF5A4CD2A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9C-3299-4B59-9505-9108BE6358C3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CA3E-1BAD-4D47-A772-76631A2D1F6D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9AC5-8904-4862-8226-53D6C6A46764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FEF44-2771-4507-B773-38FD268D0F6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Hidden Terminal Problem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4700588"/>
            <a:ext cx="8540750" cy="2157412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TW" sz="2800" smtClean="0"/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smtClean="0"/>
              <a:t>A and C want to send data to B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b="1" smtClean="0"/>
              <a:t>A senses medium idle and sends data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b="1" smtClean="0"/>
              <a:t>C senses medium idle and sends data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b="1" smtClean="0"/>
              <a:t>Collision occurs at B</a:t>
            </a:r>
            <a:endParaRPr lang="en-US" altLang="zh-TW" smtClean="0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3429000" y="1954213"/>
            <a:ext cx="2743200" cy="2636837"/>
          </a:xfrm>
          <a:prstGeom prst="ellipse">
            <a:avLst/>
          </a:prstGeom>
          <a:noFill/>
          <a:ln w="38100">
            <a:solidFill>
              <a:srgbClr val="FF0D0D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2286000" y="1954213"/>
            <a:ext cx="2743200" cy="2636837"/>
          </a:xfrm>
          <a:prstGeom prst="ellips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563938" y="3429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rgbClr val="66FF33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557713" y="34226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rgbClr val="FF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4495800" y="1954213"/>
            <a:ext cx="2743200" cy="2636837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724525" y="3429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chemeClr val="accent2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733800" y="3173413"/>
            <a:ext cx="838200" cy="635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851275" y="2781300"/>
            <a:ext cx="623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rgbClr val="66FF33"/>
                </a:solidFill>
                <a:latin typeface="Arial" charset="0"/>
                <a:cs typeface="Arial" charset="0"/>
              </a:rPr>
              <a:t>Data</a:t>
            </a:r>
            <a:endParaRPr kumimoji="0" lang="de-DE" altLang="zh-TW" sz="1600">
              <a:solidFill>
                <a:srgbClr val="66FF33"/>
              </a:solidFill>
              <a:latin typeface="Arial" charset="0"/>
              <a:cs typeface="Arial" charset="0"/>
            </a:endParaRP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4957763" y="3141663"/>
            <a:ext cx="838200" cy="6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076825" y="2781300"/>
            <a:ext cx="623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chemeClr val="accent2"/>
                </a:solidFill>
                <a:latin typeface="Arial" charset="0"/>
                <a:cs typeface="Arial" charset="0"/>
              </a:rPr>
              <a:t>Data</a:t>
            </a:r>
            <a:endParaRPr kumimoji="0" lang="de-DE" altLang="zh-TW" sz="160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630738" y="2806700"/>
            <a:ext cx="246062" cy="676275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5849938" y="2806700"/>
            <a:ext cx="246062" cy="676275"/>
          </a:xfrm>
          <a:prstGeom prst="sun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3530600" y="2806700"/>
            <a:ext cx="246063" cy="676275"/>
          </a:xfrm>
          <a:prstGeom prst="su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14313"/>
            <a:ext cx="8243887" cy="1462087"/>
          </a:xfrm>
        </p:spPr>
        <p:txBody>
          <a:bodyPr/>
          <a:lstStyle/>
          <a:p>
            <a:pPr eaLnBrk="1" hangingPunct="1"/>
            <a:r>
              <a:rPr lang="en-US" altLang="zh-TW" smtClean="0"/>
              <a:t>Collision Avoidance w/ RTS/CTS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37063"/>
            <a:ext cx="9577388" cy="1871662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TW" sz="2800" smtClean="0"/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b="1" smtClean="0"/>
              <a:t>A and C want to send to B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sz="2400" b="1" smtClean="0"/>
              <a:t>A sends </a:t>
            </a:r>
            <a:r>
              <a:rPr lang="en-US" altLang="zh-TW" sz="2400" b="1" smtClean="0">
                <a:solidFill>
                  <a:srgbClr val="6699FF"/>
                </a:solidFill>
              </a:rPr>
              <a:t>RTS</a:t>
            </a:r>
            <a:r>
              <a:rPr lang="en-US" altLang="zh-TW" sz="2400" b="1" smtClean="0"/>
              <a:t> (Request To Send) to B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sz="2400" b="1" smtClean="0"/>
              <a:t>B sends </a:t>
            </a:r>
            <a:r>
              <a:rPr lang="en-US" altLang="zh-TW" sz="2400" b="1" smtClean="0">
                <a:solidFill>
                  <a:srgbClr val="6699FF"/>
                </a:solidFill>
              </a:rPr>
              <a:t>CTS</a:t>
            </a:r>
            <a:r>
              <a:rPr lang="en-US" altLang="zh-TW" sz="2400" b="1" smtClean="0"/>
              <a:t> (Clear To Send) to A</a:t>
            </a:r>
            <a:br>
              <a:rPr lang="en-US" altLang="zh-TW" sz="2400" b="1" smtClean="0"/>
            </a:br>
            <a:r>
              <a:rPr lang="en-US" altLang="zh-TW" sz="2400" b="1" smtClean="0"/>
              <a:t>C </a:t>
            </a:r>
            <a:r>
              <a:rPr lang="en-US" altLang="zh-TW" sz="2400" b="1" smtClean="0">
                <a:latin typeface="Times New Roman" pitchFamily="18" charset="0"/>
              </a:rPr>
              <a:t>“</a:t>
            </a:r>
            <a:r>
              <a:rPr lang="en-US" altLang="zh-TW" sz="2400" b="1" smtClean="0"/>
              <a:t>overhears</a:t>
            </a:r>
            <a:r>
              <a:rPr lang="en-US" altLang="zh-TW" sz="2400" b="1" smtClean="0">
                <a:latin typeface="Times New Roman" pitchFamily="18" charset="0"/>
              </a:rPr>
              <a:t>”</a:t>
            </a:r>
            <a:r>
              <a:rPr lang="en-US" altLang="zh-TW" sz="2400" b="1" smtClean="0"/>
              <a:t> </a:t>
            </a:r>
            <a:r>
              <a:rPr lang="en-US" altLang="zh-TW" sz="2400" b="1" smtClean="0">
                <a:solidFill>
                  <a:srgbClr val="6699FF"/>
                </a:solidFill>
              </a:rPr>
              <a:t>CTS</a:t>
            </a:r>
            <a:r>
              <a:rPr lang="en-US" altLang="zh-TW" sz="2400" b="1" smtClean="0"/>
              <a:t> from B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zh-TW" sz="2400" b="1" smtClean="0"/>
              <a:t>C waits for duration of A</a:t>
            </a:r>
            <a:r>
              <a:rPr lang="en-US" altLang="zh-TW" sz="2400" b="1" smtClean="0">
                <a:latin typeface="Times New Roman" pitchFamily="18" charset="0"/>
              </a:rPr>
              <a:t>’</a:t>
            </a:r>
            <a:r>
              <a:rPr lang="en-US" altLang="zh-TW" sz="2400" b="1" smtClean="0"/>
              <a:t>s transmission</a:t>
            </a:r>
            <a:endParaRPr lang="en-US" altLang="zh-TW" sz="24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altLang="zh-TW" sz="2800" smtClean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429000" y="1938338"/>
            <a:ext cx="2743200" cy="2673350"/>
          </a:xfrm>
          <a:prstGeom prst="ellipse">
            <a:avLst/>
          </a:prstGeom>
          <a:noFill/>
          <a:ln w="38100">
            <a:solidFill>
              <a:srgbClr val="FF0D0D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286000" y="1938338"/>
            <a:ext cx="2743200" cy="2673350"/>
          </a:xfrm>
          <a:prstGeom prst="ellips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498850" y="3338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rgbClr val="66FF33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41850" y="32845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rgbClr val="FF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495800" y="1938338"/>
            <a:ext cx="2743200" cy="267335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708650" y="34051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b="1">
                <a:solidFill>
                  <a:schemeClr val="accent2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733800" y="3009900"/>
            <a:ext cx="838200" cy="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779838" y="2732088"/>
            <a:ext cx="758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rgbClr val="66FF33"/>
                </a:solidFill>
                <a:latin typeface="Arial" charset="0"/>
                <a:cs typeface="Arial" charset="0"/>
              </a:rPr>
              <a:t>1.RTS</a:t>
            </a:r>
            <a:endParaRPr kumimoji="0" lang="de-DE" altLang="zh-TW" sz="1600">
              <a:solidFill>
                <a:srgbClr val="66FF33"/>
              </a:solidFill>
              <a:latin typeface="Arial" charset="0"/>
              <a:cs typeface="Arial" charset="0"/>
            </a:endParaRP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5033963" y="3141663"/>
            <a:ext cx="76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003800" y="3092450"/>
            <a:ext cx="758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rgbClr val="FF0000"/>
                </a:solidFill>
                <a:latin typeface="Arial" charset="0"/>
                <a:cs typeface="Arial" charset="0"/>
              </a:rPr>
              <a:t>2.CTS</a:t>
            </a:r>
            <a:endParaRPr kumimoji="0" lang="de-DE" altLang="zh-TW" sz="16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733800" y="3141663"/>
            <a:ext cx="838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779838" y="3068638"/>
            <a:ext cx="758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rgbClr val="FF0000"/>
                </a:solidFill>
                <a:latin typeface="Arial" charset="0"/>
                <a:cs typeface="Arial" charset="0"/>
              </a:rPr>
              <a:t>2.CTS</a:t>
            </a:r>
            <a:endParaRPr kumimoji="0" lang="de-DE" altLang="zh-TW" sz="16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4630738" y="2803525"/>
            <a:ext cx="246062" cy="6858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5849938" y="2803525"/>
            <a:ext cx="246062" cy="685800"/>
          </a:xfrm>
          <a:prstGeom prst="sun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3530600" y="2803525"/>
            <a:ext cx="246063" cy="685800"/>
          </a:xfrm>
          <a:prstGeom prst="su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3803650" y="3357563"/>
            <a:ext cx="838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813175" y="3357563"/>
            <a:ext cx="79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de-DE" altLang="zh-TW" sz="1600" b="1">
                <a:solidFill>
                  <a:srgbClr val="000000"/>
                </a:solidFill>
                <a:latin typeface="Arial" charset="0"/>
                <a:cs typeface="Arial" charset="0"/>
              </a:rPr>
              <a:t>3.Data</a:t>
            </a:r>
            <a:endParaRPr kumimoji="0" lang="de-DE" altLang="zh-TW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Overview of MAC Protocols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8955088" cy="5013325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cs typeface="Tahoma" pitchFamily="34" charset="0"/>
              </a:rPr>
              <a:t>Contention-based protocols (contd.)</a:t>
            </a:r>
          </a:p>
          <a:p>
            <a:pPr marL="860425" lvl="1" indent="-403225" eaLnBrk="1" hangingPunct="1"/>
            <a:r>
              <a:rPr lang="en-US" altLang="zh-TW" sz="3200" smtClean="0">
                <a:cs typeface="Tahoma" pitchFamily="34" charset="0"/>
              </a:rPr>
              <a:t>MACAW — improved over MACA</a:t>
            </a:r>
          </a:p>
          <a:p>
            <a:pPr marL="1203325" lvl="2" eaLnBrk="1" hangingPunct="1"/>
            <a:r>
              <a:rPr lang="en-US" altLang="zh-TW" sz="2800" smtClean="0">
                <a:cs typeface="Tahoma" pitchFamily="34" charset="0"/>
              </a:rPr>
              <a:t>RTS/CTS/DATA/ACK</a:t>
            </a:r>
          </a:p>
          <a:p>
            <a:pPr marL="1203325" lvl="2" eaLnBrk="1" hangingPunct="1"/>
            <a:r>
              <a:rPr lang="en-US" altLang="zh-TW" sz="2800" smtClean="0">
                <a:cs typeface="Tahoma" pitchFamily="34" charset="0"/>
              </a:rPr>
              <a:t>Fast error recovery at link layer</a:t>
            </a:r>
          </a:p>
          <a:p>
            <a:pPr marL="860425" lvl="1" indent="-403225" eaLnBrk="1" hangingPunct="1"/>
            <a:r>
              <a:rPr lang="en-US" altLang="zh-TW" sz="3200" smtClean="0">
                <a:cs typeface="Tahoma" pitchFamily="34" charset="0"/>
              </a:rPr>
              <a:t>IEEE 802.11 Distributed Coordination Function (DCF)</a:t>
            </a:r>
          </a:p>
          <a:p>
            <a:pPr marL="1203325" lvl="2" eaLnBrk="1" hangingPunct="1"/>
            <a:r>
              <a:rPr lang="en-US" altLang="zh-TW" sz="2800" smtClean="0">
                <a:cs typeface="Tahoma" pitchFamily="34" charset="0"/>
              </a:rPr>
              <a:t>Largely based on MACAW</a:t>
            </a:r>
          </a:p>
          <a:p>
            <a:pPr marL="1203325" lvl="2" eaLnBrk="1" hangingPunct="1"/>
            <a:r>
              <a:rPr lang="en-US" altLang="zh-TW" sz="2800" smtClean="0">
                <a:cs typeface="Tahoma" pitchFamily="34" charset="0"/>
              </a:rPr>
              <a:t>Called CSMA/CA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802.11 DCF</a:t>
            </a:r>
            <a:r>
              <a:rPr lang="zh-TW" altLang="en-US" smtClean="0"/>
              <a:t> </a:t>
            </a:r>
            <a:r>
              <a:rPr lang="en-US" altLang="zh-TW" smtClean="0"/>
              <a:t>(Distributed Coordinate Function)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1625" y="1989138"/>
            <a:ext cx="8540750" cy="1638300"/>
          </a:xfrm>
        </p:spPr>
        <p:txBody>
          <a:bodyPr/>
          <a:lstStyle/>
          <a:p>
            <a:pPr eaLnBrk="1" hangingPunct="1"/>
            <a:r>
              <a:rPr kumimoji="0" lang="en-US" altLang="zh-TW" sz="2800" smtClean="0"/>
              <a:t>Station listens before transmission</a:t>
            </a:r>
          </a:p>
          <a:p>
            <a:pPr eaLnBrk="1" hangingPunct="1"/>
            <a:r>
              <a:rPr kumimoji="0" lang="en-US" altLang="zh-TW" sz="2800" smtClean="0"/>
              <a:t>If medium is free for more than DIFS: transmits</a:t>
            </a:r>
          </a:p>
          <a:p>
            <a:pPr eaLnBrk="1" hangingPunct="1"/>
            <a:r>
              <a:rPr kumimoji="0" lang="en-US" altLang="zh-TW" sz="2800" smtClean="0"/>
              <a:t>Otherwise, uses exponential backoff mechanism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66738" y="3486150"/>
          <a:ext cx="8085137" cy="3327400"/>
        </p:xfrm>
        <a:graphic>
          <a:graphicData uri="http://schemas.openxmlformats.org/presentationml/2006/ole">
            <p:oleObj spid="_x0000_s2050" name="Image" r:id="rId3" imgW="6942857" imgH="2619048" progId="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TW" smtClean="0"/>
              <a:t>Interframe space (IFS)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2781300"/>
            <a:ext cx="8842375" cy="33178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kumimoji="0" lang="en-US" altLang="zh-TW" smtClean="0"/>
              <a:t> SIFS : used by ACK, CTS, poll response</a:t>
            </a:r>
            <a:br>
              <a:rPr kumimoji="0" lang="en-US" altLang="zh-TW" smtClean="0"/>
            </a:br>
            <a:r>
              <a:rPr kumimoji="0" lang="en-US" altLang="zh-TW" smtClean="0"/>
              <a:t>(short)</a:t>
            </a:r>
          </a:p>
          <a:p>
            <a:pPr eaLnBrk="1" hangingPunct="1"/>
            <a:r>
              <a:rPr kumimoji="0" lang="en-US" altLang="zh-TW" smtClean="0"/>
              <a:t> PIFS : used by PC (point coordinator) when issuing polls</a:t>
            </a:r>
            <a:br>
              <a:rPr kumimoji="0" lang="en-US" altLang="zh-TW" smtClean="0"/>
            </a:br>
            <a:r>
              <a:rPr kumimoji="0" lang="en-US" altLang="zh-TW" smtClean="0"/>
              <a:t>(point)</a:t>
            </a:r>
          </a:p>
          <a:p>
            <a:pPr eaLnBrk="1" hangingPunct="1"/>
            <a:r>
              <a:rPr kumimoji="0" lang="en-US" altLang="zh-TW" smtClean="0"/>
              <a:t> DIFS : used by ordinary asynchronous traffic</a:t>
            </a:r>
            <a:br>
              <a:rPr kumimoji="0" lang="en-US" altLang="zh-TW" smtClean="0"/>
            </a:br>
            <a:r>
              <a:rPr kumimoji="0" lang="en-US" altLang="zh-TW" smtClean="0"/>
              <a:t>(distributed)</a:t>
            </a:r>
          </a:p>
          <a:p>
            <a:pPr eaLnBrk="1" hangingPunct="1"/>
            <a:endParaRPr lang="en-US" altLang="zh-TW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IEEE 802.11 DCF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85225" cy="4083050"/>
          </a:xfrm>
        </p:spPr>
        <p:txBody>
          <a:bodyPr/>
          <a:lstStyle/>
          <a:p>
            <a:pPr eaLnBrk="1" hangingPunct="1"/>
            <a:r>
              <a:rPr lang="en-US" altLang="zh-TW" smtClean="0"/>
              <a:t>Distributed coordinate function:</a:t>
            </a:r>
            <a:r>
              <a:rPr lang="en-US" altLang="zh-TW" smtClean="0">
                <a:cs typeface="Tahoma" pitchFamily="34" charset="0"/>
              </a:rPr>
              <a:t> ad hoc mode</a:t>
            </a:r>
            <a:endParaRPr lang="en-US" altLang="zh-TW" smtClean="0"/>
          </a:p>
          <a:p>
            <a:pPr marL="860425" lvl="1" indent="-403225" eaLnBrk="1" hangingPunct="1"/>
            <a:r>
              <a:rPr lang="en-US" altLang="zh-TW" smtClean="0"/>
              <a:t>Virtual and physical carrier sense (CS)</a:t>
            </a:r>
          </a:p>
          <a:p>
            <a:pPr marL="1203325" lvl="2" eaLnBrk="1" hangingPunct="1"/>
            <a:r>
              <a:rPr lang="en-US" altLang="zh-TW" smtClean="0"/>
              <a:t>Network allocation vector (NAV), duration field</a:t>
            </a:r>
          </a:p>
          <a:p>
            <a:pPr marL="860425" lvl="1" indent="-403225" eaLnBrk="1" hangingPunct="1"/>
            <a:r>
              <a:rPr lang="en-US" altLang="zh-TW" smtClean="0"/>
              <a:t>Binary exponential backoff</a:t>
            </a:r>
          </a:p>
          <a:p>
            <a:pPr marL="860425" lvl="1" indent="-403225" eaLnBrk="1" hangingPunct="1"/>
            <a:r>
              <a:rPr lang="en-US" altLang="zh-TW" smtClean="0"/>
              <a:t>RTS/CTS/DATA/ACK for unicast packets</a:t>
            </a:r>
          </a:p>
          <a:p>
            <a:pPr marL="860425" lvl="1" indent="-403225" eaLnBrk="1" hangingPunct="1"/>
            <a:r>
              <a:rPr lang="en-US" altLang="zh-TW" smtClean="0"/>
              <a:t>Broadcast packets are directly sent after CS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Virtual Carrier Sense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739775"/>
          </a:xfrm>
        </p:spPr>
        <p:txBody>
          <a:bodyPr/>
          <a:lstStyle/>
          <a:p>
            <a:pPr eaLnBrk="1" hangingPunct="1"/>
            <a:r>
              <a:rPr lang="en-US" altLang="zh-TW" smtClean="0"/>
              <a:t>Timing relationship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79488" y="2636838"/>
          <a:ext cx="7513637" cy="3771900"/>
        </p:xfrm>
        <a:graphic>
          <a:graphicData uri="http://schemas.openxmlformats.org/presentationml/2006/ole">
            <p:oleObj spid="_x0000_s3074" name="Bitmap Image" r:id="rId3" imgW="5997460" imgH="3010161" progId="PBrush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20675"/>
            <a:ext cx="7793037" cy="1208088"/>
          </a:xfrm>
        </p:spPr>
        <p:txBody>
          <a:bodyPr/>
          <a:lstStyle/>
          <a:p>
            <a:pPr eaLnBrk="1" hangingPunct="1"/>
            <a:r>
              <a:rPr lang="en-US" altLang="zh-TW" smtClean="0"/>
              <a:t>Random Backoff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000" y="3790950"/>
            <a:ext cx="8229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/>
              <a:t>Pick a timeslot chosen </a:t>
            </a:r>
            <a:r>
              <a:rPr lang="en-US" altLang="zh-TW" sz="2800" b="1" i="1"/>
              <a:t>uniformly</a:t>
            </a:r>
            <a:r>
              <a:rPr lang="en-US" altLang="zh-TW" sz="2800"/>
              <a:t> in [0, CW]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 b="1"/>
              <a:t>Listen</a:t>
            </a:r>
            <a:r>
              <a:rPr lang="en-US" altLang="zh-TW" sz="2800"/>
              <a:t> up to chosen slot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TW" sz="2400" b="1"/>
              <a:t>Transmit</a:t>
            </a:r>
            <a:r>
              <a:rPr lang="en-US" altLang="zh-TW" sz="2400"/>
              <a:t> if nobody else started transmitting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zh-TW" sz="2400" b="1"/>
              <a:t>Wait</a:t>
            </a:r>
            <a:r>
              <a:rPr lang="en-US" altLang="zh-TW" sz="2400"/>
              <a:t> if somebody else started transmitting</a:t>
            </a:r>
          </a:p>
        </p:txBody>
      </p:sp>
      <p:pic>
        <p:nvPicPr>
          <p:cNvPr id="19460" name="Picture 4" descr="csma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577975"/>
            <a:ext cx="8229600" cy="1712913"/>
          </a:xfrm>
        </p:spPr>
      </p:pic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445250" y="2619375"/>
            <a:ext cx="2184400" cy="744538"/>
          </a:xfrm>
          <a:prstGeom prst="rightArrow">
            <a:avLst>
              <a:gd name="adj1" fmla="val 50000"/>
              <a:gd name="adj2" fmla="val 73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TW" b="1">
                <a:latin typeface="Arial" charset="0"/>
              </a:rPr>
              <a:t>Time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Routing protocols</a:t>
            </a:r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THANX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Protocols</a:t>
            </a:r>
          </a:p>
          <a:p>
            <a:r>
              <a:rPr lang="en-US" dirty="0" smtClean="0"/>
              <a:t>MAC protocols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What is MAC?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MAC stands for </a:t>
            </a:r>
            <a:r>
              <a:rPr lang="en-US" altLang="zh-TW" b="1" smtClean="0">
                <a:solidFill>
                  <a:srgbClr val="FF0000"/>
                </a:solidFill>
              </a:rPr>
              <a:t>M</a:t>
            </a:r>
            <a:r>
              <a:rPr lang="en-US" altLang="zh-TW" smtClean="0">
                <a:solidFill>
                  <a:srgbClr val="FF0000"/>
                </a:solidFill>
              </a:rPr>
              <a:t>edia </a:t>
            </a:r>
            <a:r>
              <a:rPr lang="en-US" altLang="zh-TW" b="1" smtClean="0">
                <a:solidFill>
                  <a:srgbClr val="FF0000"/>
                </a:solidFill>
              </a:rPr>
              <a:t>A</a:t>
            </a:r>
            <a:r>
              <a:rPr lang="en-US" altLang="zh-TW" smtClean="0">
                <a:solidFill>
                  <a:srgbClr val="FF0000"/>
                </a:solidFill>
              </a:rPr>
              <a:t>ccess </a:t>
            </a:r>
            <a:r>
              <a:rPr lang="en-US" altLang="zh-TW" b="1" smtClean="0">
                <a:solidFill>
                  <a:srgbClr val="FF0000"/>
                </a:solidFill>
              </a:rPr>
              <a:t>C</a:t>
            </a:r>
            <a:r>
              <a:rPr lang="en-US" altLang="zh-TW" smtClean="0">
                <a:solidFill>
                  <a:srgbClr val="FF0000"/>
                </a:solidFill>
              </a:rPr>
              <a:t>ontrol</a:t>
            </a:r>
            <a:r>
              <a:rPr lang="en-US" altLang="zh-TW" smtClean="0"/>
              <a:t>. A MAC layer protocol is the protocol that controls access to the physical transmission medium on a LAN.</a:t>
            </a:r>
          </a:p>
          <a:p>
            <a:pPr eaLnBrk="1" hangingPunct="1"/>
            <a:r>
              <a:rPr lang="en-US" altLang="zh-TW" smtClean="0"/>
              <a:t>It tries to ensure that no two nodes are interfering with each other</a:t>
            </a:r>
            <a:r>
              <a:rPr lang="en-US" altLang="zh-TW" smtClean="0">
                <a:latin typeface="Arial" charset="0"/>
              </a:rPr>
              <a:t>’</a:t>
            </a:r>
            <a:r>
              <a:rPr lang="en-US" altLang="zh-TW" smtClean="0"/>
              <a:t>s transmissions, and deals with the situation when they do.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folHlink"/>
                </a:solidFill>
              </a:rPr>
              <a:t>CSMA/CD MAC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CSMA/CD architecture used in</a:t>
            </a:r>
            <a:r>
              <a:rPr lang="en-US" altLang="zh-TW" smtClean="0">
                <a:solidFill>
                  <a:schemeClr val="hlink"/>
                </a:solidFill>
              </a:rPr>
              <a:t> Ethernet </a:t>
            </a:r>
            <a:r>
              <a:rPr lang="en-US" altLang="zh-TW" smtClean="0"/>
              <a:t>is a common MAC layer standard.</a:t>
            </a:r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It acts as an interface between the </a:t>
            </a:r>
            <a:r>
              <a:rPr lang="en-US" altLang="zh-TW" smtClean="0">
                <a:solidFill>
                  <a:srgbClr val="FF0000"/>
                </a:solidFill>
              </a:rPr>
              <a:t>Logical Link Control </a:t>
            </a:r>
            <a:r>
              <a:rPr lang="en-US" altLang="zh-TW" smtClean="0"/>
              <a:t>sublayer and the network's </a:t>
            </a:r>
            <a:r>
              <a:rPr lang="en-US" altLang="zh-TW" smtClean="0">
                <a:solidFill>
                  <a:srgbClr val="FF0000"/>
                </a:solidFill>
              </a:rPr>
              <a:t>Physical</a:t>
            </a:r>
            <a:r>
              <a:rPr lang="en-US" altLang="zh-TW" smtClean="0"/>
              <a:t> layer.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9219" name="Picture 5" descr="DATLIN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992938"/>
          </a:xfr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63500"/>
            <a:ext cx="7734300" cy="717550"/>
          </a:xfrm>
          <a:solidFill>
            <a:schemeClr val="bg1"/>
          </a:solidFill>
          <a:ln w="12700" cap="flat">
            <a:solidFill>
              <a:schemeClr val="tx1"/>
            </a:solidFill>
          </a:ln>
          <a:effectLst>
            <a:outerShdw dist="107763" dir="2700000" algn="ctr" rotWithShape="0">
              <a:schemeClr val="tx1"/>
            </a:outerShdw>
          </a:effectLst>
        </p:spPr>
        <p:txBody>
          <a:bodyPr lIns="44448" tIns="17779" rIns="44448" bIns="17779" anchor="t">
            <a:spAutoFit/>
          </a:bodyPr>
          <a:lstStyle/>
          <a:p>
            <a:pPr eaLnBrk="1" hangingPunct="1">
              <a:defRPr/>
            </a:pPr>
            <a:r>
              <a:rPr lang="en-US" altLang="zh-TW" smtClean="0">
                <a:ea typeface="+mj-ea"/>
              </a:rPr>
              <a:t>Normal Ethernet Operation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798513" y="3716338"/>
            <a:ext cx="7561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8359775" y="3551238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784225" y="3551238"/>
            <a:ext cx="0" cy="328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600200" y="4438650"/>
            <a:ext cx="784225" cy="5095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214563" y="2581275"/>
            <a:ext cx="782637" cy="51117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354763" y="4551363"/>
            <a:ext cx="784225" cy="51117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014913" y="2627313"/>
            <a:ext cx="782637" cy="50958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611438" y="3103563"/>
            <a:ext cx="0" cy="598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1992313" y="3716338"/>
            <a:ext cx="0" cy="715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5426075" y="3149600"/>
            <a:ext cx="0" cy="552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6753225" y="3716338"/>
            <a:ext cx="0" cy="820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1878013" y="4576763"/>
            <a:ext cx="198437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A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498725" y="2727325"/>
            <a:ext cx="198438" cy="228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B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638925" y="4684713"/>
            <a:ext cx="207963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D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1220788" y="5500688"/>
            <a:ext cx="7286625" cy="233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1728788" y="5394325"/>
            <a:ext cx="517525" cy="261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Arial" charset="0"/>
              </a:rPr>
              <a:t>Data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1954213" y="4999038"/>
            <a:ext cx="0" cy="430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5300663" y="2757488"/>
            <a:ext cx="207962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C</a:t>
            </a: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936625" y="3840163"/>
            <a:ext cx="7283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V="1">
            <a:off x="2105025" y="3840163"/>
            <a:ext cx="0" cy="536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6932613" y="3840163"/>
            <a:ext cx="0" cy="671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V="1">
            <a:off x="5607050" y="318135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2763838" y="31765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2786063" y="3219450"/>
            <a:ext cx="1528762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Address mismatch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packet discarded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5672138" y="3227388"/>
            <a:ext cx="1528762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Address mismatch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packet discarded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980238" y="3930650"/>
            <a:ext cx="1465262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Address match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packet processed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2205038" y="3890963"/>
            <a:ext cx="922337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Send data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to node D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3465513" y="4279900"/>
            <a:ext cx="2043112" cy="620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Transmitted packet seen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by all stations on the LAN</a:t>
            </a:r>
          </a:p>
          <a:p>
            <a:pPr algn="ctr"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Helvetica" pitchFamily="34" charset="0"/>
              </a:rPr>
              <a:t>(broadcast medium)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V="1">
            <a:off x="4532313" y="3867150"/>
            <a:ext cx="0" cy="455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63500"/>
            <a:ext cx="6510337" cy="717550"/>
          </a:xfrm>
          <a:solidFill>
            <a:schemeClr val="bg1"/>
          </a:solidFill>
          <a:ln w="12700" cap="flat">
            <a:solidFill>
              <a:schemeClr val="tx1"/>
            </a:solidFill>
          </a:ln>
          <a:effectLst>
            <a:outerShdw dist="107763" dir="2700000" algn="ctr" rotWithShape="0">
              <a:schemeClr val="tx1"/>
            </a:outerShdw>
          </a:effectLst>
        </p:spPr>
        <p:txBody>
          <a:bodyPr lIns="44448" tIns="17779" rIns="44448" bIns="17779" anchor="t">
            <a:spAutoFit/>
          </a:bodyPr>
          <a:lstStyle/>
          <a:p>
            <a:pPr eaLnBrk="1" hangingPunct="1">
              <a:defRPr/>
            </a:pPr>
            <a:r>
              <a:rPr lang="en-US" altLang="zh-TW" smtClean="0">
                <a:ea typeface="+mj-ea"/>
              </a:rPr>
              <a:t>Ethernet Collisions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798513" y="3481388"/>
            <a:ext cx="7561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8359775" y="3316288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84225" y="3316288"/>
            <a:ext cx="0" cy="328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600200" y="4203700"/>
            <a:ext cx="784225" cy="5095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14563" y="2346325"/>
            <a:ext cx="782637" cy="51117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354763" y="4316413"/>
            <a:ext cx="784225" cy="51117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014913" y="2392363"/>
            <a:ext cx="782637" cy="50958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2611438" y="2868613"/>
            <a:ext cx="0" cy="612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1992313" y="3481388"/>
            <a:ext cx="0" cy="715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426075" y="2914650"/>
            <a:ext cx="0" cy="566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6753225" y="3481388"/>
            <a:ext cx="0" cy="820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878013" y="4341813"/>
            <a:ext cx="198437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A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511425" y="2478088"/>
            <a:ext cx="198438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B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273675" y="2522538"/>
            <a:ext cx="207963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C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584950" y="4462463"/>
            <a:ext cx="207963" cy="2270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D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969963" y="4997450"/>
            <a:ext cx="7286625" cy="231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092450" y="831850"/>
            <a:ext cx="2057400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116138" y="3516313"/>
            <a:ext cx="92075" cy="6604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877888" y="3516313"/>
            <a:ext cx="4319587" cy="7778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256213" y="2949575"/>
            <a:ext cx="76200" cy="569913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5686425" y="3044825"/>
            <a:ext cx="712788" cy="227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4448" tIns="17779" rIns="44448" bIns="17779">
            <a:spAutoFit/>
          </a:bodyPr>
          <a:lstStyle/>
          <a:p>
            <a:pPr defTabSz="854075" eaLnBrk="0" hangingPunct="0">
              <a:lnSpc>
                <a:spcPct val="97000"/>
              </a:lnSpc>
            </a:pPr>
            <a:r>
              <a:rPr kumimoji="0" lang="en-US" altLang="zh-TW" sz="1300">
                <a:latin typeface="Helvetica" pitchFamily="34" charset="0"/>
              </a:rPr>
              <a:t>Collision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3203575" y="3068638"/>
            <a:ext cx="1887538" cy="261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Arial" charset="0"/>
              </a:rPr>
              <a:t>Data transmission for A</a:t>
            </a: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 flipV="1">
            <a:off x="2843213" y="3068638"/>
            <a:ext cx="504825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5357813" y="3538538"/>
            <a:ext cx="1531937" cy="77787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1" name="Oval 27"/>
          <p:cNvSpPr>
            <a:spLocks noChangeArrowheads="1"/>
          </p:cNvSpPr>
          <p:nvPr/>
        </p:nvSpPr>
        <p:spPr bwMode="auto">
          <a:xfrm>
            <a:off x="5105400" y="3414713"/>
            <a:ext cx="385763" cy="2936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H="1">
            <a:off x="5540375" y="3241675"/>
            <a:ext cx="45085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6991350" y="4013200"/>
            <a:ext cx="1897063" cy="261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4452" tIns="41485" rIns="84452" bIns="41485">
            <a:spAutoFit/>
          </a:bodyPr>
          <a:lstStyle/>
          <a:p>
            <a:pPr defTabSz="854075" eaLnBrk="0" hangingPunct="0">
              <a:lnSpc>
                <a:spcPct val="90000"/>
              </a:lnSpc>
            </a:pPr>
            <a:r>
              <a:rPr kumimoji="0" lang="en-US" altLang="zh-TW" sz="1300">
                <a:latin typeface="Arial" charset="0"/>
              </a:rPr>
              <a:t>Data transmission for C</a:t>
            </a: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 flipH="1" flipV="1">
            <a:off x="6932613" y="3632200"/>
            <a:ext cx="1008062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2700338" y="2852738"/>
            <a:ext cx="92075" cy="6604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804025" y="3651250"/>
            <a:ext cx="76200" cy="569913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6804025" y="3573463"/>
            <a:ext cx="76200" cy="569912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804025" y="3644900"/>
            <a:ext cx="76200" cy="569913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804025" y="3644900"/>
            <a:ext cx="76200" cy="569913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914400" y="1600200"/>
            <a:ext cx="1676400" cy="1676400"/>
          </a:xfrm>
          <a:prstGeom prst="ellips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>
              <a:latin typeface="Arial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Interference / Collisions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4114800"/>
            <a:ext cx="4343400" cy="2279650"/>
            <a:chOff x="2880" y="1002"/>
            <a:chExt cx="2736" cy="1436"/>
          </a:xfrm>
        </p:grpSpPr>
        <p:sp>
          <p:nvSpPr>
            <p:cNvPr id="12316" name="Oval 5"/>
            <p:cNvSpPr>
              <a:spLocks noChangeArrowheads="1"/>
            </p:cNvSpPr>
            <p:nvPr/>
          </p:nvSpPr>
          <p:spPr bwMode="auto">
            <a:xfrm>
              <a:off x="3792" y="148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317" name="Oval 6"/>
            <p:cNvSpPr>
              <a:spLocks noChangeArrowheads="1"/>
            </p:cNvSpPr>
            <p:nvPr/>
          </p:nvSpPr>
          <p:spPr bwMode="auto">
            <a:xfrm>
              <a:off x="4704" y="148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318" name="Oval 7"/>
            <p:cNvSpPr>
              <a:spLocks noChangeArrowheads="1"/>
            </p:cNvSpPr>
            <p:nvPr/>
          </p:nvSpPr>
          <p:spPr bwMode="auto">
            <a:xfrm>
              <a:off x="4206" y="132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12319" name="AutoShape 8"/>
            <p:cNvCxnSpPr>
              <a:cxnSpLocks noChangeShapeType="1"/>
              <a:stCxn id="12316" idx="7"/>
              <a:endCxn id="12318" idx="3"/>
            </p:cNvCxnSpPr>
            <p:nvPr/>
          </p:nvCxnSpPr>
          <p:spPr bwMode="auto">
            <a:xfrm flipV="1">
              <a:off x="3900" y="1431"/>
              <a:ext cx="325" cy="7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320" name="AutoShape 9"/>
            <p:cNvCxnSpPr>
              <a:cxnSpLocks noChangeShapeType="1"/>
              <a:stCxn id="12317" idx="1"/>
              <a:endCxn id="12318" idx="5"/>
            </p:cNvCxnSpPr>
            <p:nvPr/>
          </p:nvCxnSpPr>
          <p:spPr bwMode="auto">
            <a:xfrm flipH="1" flipV="1">
              <a:off x="4314" y="1431"/>
              <a:ext cx="409" cy="7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21" name="Oval 10"/>
            <p:cNvSpPr>
              <a:spLocks noChangeArrowheads="1"/>
            </p:cNvSpPr>
            <p:nvPr/>
          </p:nvSpPr>
          <p:spPr bwMode="auto">
            <a:xfrm>
              <a:off x="3312" y="1008"/>
              <a:ext cx="1056" cy="10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>
                <a:latin typeface="Arial" charset="0"/>
                <a:cs typeface="Arial" charset="0"/>
              </a:endParaRPr>
            </a:p>
          </p:txBody>
        </p:sp>
        <p:sp>
          <p:nvSpPr>
            <p:cNvPr id="12322" name="Oval 11"/>
            <p:cNvSpPr>
              <a:spLocks noChangeArrowheads="1"/>
            </p:cNvSpPr>
            <p:nvPr/>
          </p:nvSpPr>
          <p:spPr bwMode="auto">
            <a:xfrm>
              <a:off x="4170" y="1002"/>
              <a:ext cx="1056" cy="10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>
                <a:latin typeface="Arial" charset="0"/>
                <a:cs typeface="Arial" charset="0"/>
              </a:endParaRPr>
            </a:p>
          </p:txBody>
        </p:sp>
        <p:sp>
          <p:nvSpPr>
            <p:cNvPr id="12323" name="Text Box 12"/>
            <p:cNvSpPr txBox="1">
              <a:spLocks noChangeArrowheads="1"/>
            </p:cNvSpPr>
            <p:nvPr/>
          </p:nvSpPr>
          <p:spPr bwMode="auto">
            <a:xfrm>
              <a:off x="2880" y="2112"/>
              <a:ext cx="273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1400">
                  <a:latin typeface="Verdana" pitchFamily="34" charset="0"/>
                  <a:cs typeface="Arial" charset="0"/>
                </a:rPr>
                <a:t>Interference on node </a:t>
              </a:r>
              <a:r>
                <a:rPr kumimoji="0" lang="en-US" altLang="zh-TW" sz="1400" b="1" i="1">
                  <a:latin typeface="Verdana" pitchFamily="34" charset="0"/>
                  <a:cs typeface="Arial" charset="0"/>
                </a:rPr>
                <a:t>b</a:t>
              </a:r>
            </a:p>
            <a:p>
              <a:pPr algn="ctr"/>
              <a:r>
                <a:rPr kumimoji="0" lang="en-US" altLang="zh-TW" sz="1400">
                  <a:latin typeface="Verdana" pitchFamily="34" charset="0"/>
                  <a:cs typeface="Arial" charset="0"/>
                </a:rPr>
                <a:t>(“Hidden terminal problem”)</a:t>
              </a:r>
            </a:p>
          </p:txBody>
        </p:sp>
        <p:sp>
          <p:nvSpPr>
            <p:cNvPr id="12324" name="Text Box 13"/>
            <p:cNvSpPr txBox="1">
              <a:spLocks noChangeArrowheads="1"/>
            </p:cNvSpPr>
            <p:nvPr/>
          </p:nvSpPr>
          <p:spPr bwMode="auto">
            <a:xfrm>
              <a:off x="3738" y="1626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2325" name="Text Box 14"/>
            <p:cNvSpPr txBox="1">
              <a:spLocks noChangeArrowheads="1"/>
            </p:cNvSpPr>
            <p:nvPr/>
          </p:nvSpPr>
          <p:spPr bwMode="auto">
            <a:xfrm>
              <a:off x="4181" y="1423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2326" name="Text Box 15"/>
            <p:cNvSpPr txBox="1">
              <a:spLocks noChangeArrowheads="1"/>
            </p:cNvSpPr>
            <p:nvPr/>
          </p:nvSpPr>
          <p:spPr bwMode="auto">
            <a:xfrm>
              <a:off x="4689" y="1620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c</a:t>
              </a:r>
            </a:p>
          </p:txBody>
        </p:sp>
      </p:grpSp>
      <p:sp>
        <p:nvSpPr>
          <p:cNvPr id="12293" name="Oval 16"/>
          <p:cNvSpPr>
            <a:spLocks noChangeArrowheads="1"/>
          </p:cNvSpPr>
          <p:nvPr/>
        </p:nvSpPr>
        <p:spPr bwMode="auto">
          <a:xfrm>
            <a:off x="2359025" y="2362200"/>
            <a:ext cx="201613" cy="201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2294" name="AutoShape 17"/>
          <p:cNvCxnSpPr>
            <a:cxnSpLocks noChangeShapeType="1"/>
            <a:stCxn id="12298" idx="6"/>
            <a:endCxn id="12293" idx="2"/>
          </p:cNvCxnSpPr>
          <p:nvPr/>
        </p:nvCxnSpPr>
        <p:spPr bwMode="auto">
          <a:xfrm>
            <a:off x="1838325" y="2463800"/>
            <a:ext cx="5207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2295" name="Oval 18"/>
          <p:cNvSpPr>
            <a:spLocks noChangeArrowheads="1"/>
          </p:cNvSpPr>
          <p:nvPr/>
        </p:nvSpPr>
        <p:spPr bwMode="auto">
          <a:xfrm>
            <a:off x="1600200" y="1600200"/>
            <a:ext cx="1676400" cy="1676400"/>
          </a:xfrm>
          <a:prstGeom prst="ellips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>
              <a:latin typeface="Arial" charset="0"/>
              <a:cs typeface="Arial" charset="0"/>
            </a:endParaRPr>
          </a:p>
        </p:txBody>
      </p:sp>
      <p:sp>
        <p:nvSpPr>
          <p:cNvPr id="12296" name="Text Box 19"/>
          <p:cNvSpPr txBox="1">
            <a:spLocks noChangeArrowheads="1"/>
          </p:cNvSpPr>
          <p:nvPr/>
        </p:nvSpPr>
        <p:spPr bwMode="auto">
          <a:xfrm>
            <a:off x="1709738" y="2565400"/>
            <a:ext cx="26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140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2297" name="Text Box 20"/>
          <p:cNvSpPr txBox="1">
            <a:spLocks noChangeArrowheads="1"/>
          </p:cNvSpPr>
          <p:nvPr/>
        </p:nvSpPr>
        <p:spPr bwMode="auto">
          <a:xfrm>
            <a:off x="2238375" y="2562225"/>
            <a:ext cx="26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140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2298" name="Oval 21"/>
          <p:cNvSpPr>
            <a:spLocks noChangeArrowheads="1"/>
          </p:cNvSpPr>
          <p:nvPr/>
        </p:nvSpPr>
        <p:spPr bwMode="auto">
          <a:xfrm>
            <a:off x="1636713" y="2362200"/>
            <a:ext cx="201612" cy="201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029200" y="4114800"/>
            <a:ext cx="3352800" cy="2057400"/>
            <a:chOff x="192" y="2592"/>
            <a:chExt cx="2112" cy="1296"/>
          </a:xfrm>
        </p:grpSpPr>
        <p:sp>
          <p:nvSpPr>
            <p:cNvPr id="12302" name="Oval 23"/>
            <p:cNvSpPr>
              <a:spLocks noChangeArrowheads="1"/>
            </p:cNvSpPr>
            <p:nvPr/>
          </p:nvSpPr>
          <p:spPr bwMode="auto">
            <a:xfrm>
              <a:off x="294" y="2598"/>
              <a:ext cx="1056" cy="10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>
                <a:latin typeface="Arial" charset="0"/>
                <a:cs typeface="Arial" charset="0"/>
              </a:endParaRPr>
            </a:p>
          </p:txBody>
        </p:sp>
        <p:sp>
          <p:nvSpPr>
            <p:cNvPr id="12303" name="Oval 24"/>
            <p:cNvSpPr>
              <a:spLocks noChangeArrowheads="1"/>
            </p:cNvSpPr>
            <p:nvPr/>
          </p:nvSpPr>
          <p:spPr bwMode="auto">
            <a:xfrm>
              <a:off x="1152" y="2592"/>
              <a:ext cx="1056" cy="105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>
                <a:latin typeface="Arial" charset="0"/>
                <a:cs typeface="Arial" charset="0"/>
              </a:endParaRPr>
            </a:p>
          </p:txBody>
        </p:sp>
        <p:sp>
          <p:nvSpPr>
            <p:cNvPr id="12304" name="Oval 25"/>
            <p:cNvSpPr>
              <a:spLocks noChangeArrowheads="1"/>
            </p:cNvSpPr>
            <p:nvPr/>
          </p:nvSpPr>
          <p:spPr bwMode="auto">
            <a:xfrm>
              <a:off x="768" y="3072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305" name="Oval 26"/>
            <p:cNvSpPr>
              <a:spLocks noChangeArrowheads="1"/>
            </p:cNvSpPr>
            <p:nvPr/>
          </p:nvSpPr>
          <p:spPr bwMode="auto">
            <a:xfrm>
              <a:off x="1632" y="3072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306" name="Oval 27"/>
            <p:cNvSpPr>
              <a:spLocks noChangeArrowheads="1"/>
            </p:cNvSpPr>
            <p:nvPr/>
          </p:nvSpPr>
          <p:spPr bwMode="auto">
            <a:xfrm>
              <a:off x="1191" y="288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12307" name="AutoShape 28"/>
            <p:cNvCxnSpPr>
              <a:cxnSpLocks noChangeShapeType="1"/>
              <a:stCxn id="12304" idx="7"/>
              <a:endCxn id="12306" idx="3"/>
            </p:cNvCxnSpPr>
            <p:nvPr/>
          </p:nvCxnSpPr>
          <p:spPr bwMode="auto">
            <a:xfrm flipV="1">
              <a:off x="876" y="2997"/>
              <a:ext cx="334" cy="9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08" name="Text Box 29"/>
            <p:cNvSpPr txBox="1">
              <a:spLocks noChangeArrowheads="1"/>
            </p:cNvSpPr>
            <p:nvPr/>
          </p:nvSpPr>
          <p:spPr bwMode="auto">
            <a:xfrm>
              <a:off x="672" y="3168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2309" name="Text Box 30"/>
            <p:cNvSpPr txBox="1">
              <a:spLocks noChangeArrowheads="1"/>
            </p:cNvSpPr>
            <p:nvPr/>
          </p:nvSpPr>
          <p:spPr bwMode="auto">
            <a:xfrm>
              <a:off x="1179" y="3024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2310" name="Text Box 31"/>
            <p:cNvSpPr txBox="1">
              <a:spLocks noChangeArrowheads="1"/>
            </p:cNvSpPr>
            <p:nvPr/>
          </p:nvSpPr>
          <p:spPr bwMode="auto">
            <a:xfrm>
              <a:off x="1632" y="3168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2311" name="Oval 32"/>
            <p:cNvSpPr>
              <a:spLocks noChangeArrowheads="1"/>
            </p:cNvSpPr>
            <p:nvPr/>
          </p:nvSpPr>
          <p:spPr bwMode="auto">
            <a:xfrm>
              <a:off x="2050" y="3075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12312" name="AutoShape 33"/>
            <p:cNvCxnSpPr>
              <a:cxnSpLocks noChangeShapeType="1"/>
              <a:stCxn id="12305" idx="1"/>
              <a:endCxn id="12306" idx="5"/>
            </p:cNvCxnSpPr>
            <p:nvPr/>
          </p:nvCxnSpPr>
          <p:spPr bwMode="auto">
            <a:xfrm flipH="1" flipV="1">
              <a:off x="1299" y="2997"/>
              <a:ext cx="352" cy="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2313" name="AutoShape 34"/>
            <p:cNvCxnSpPr>
              <a:cxnSpLocks noChangeShapeType="1"/>
              <a:stCxn id="12305" idx="6"/>
              <a:endCxn id="12311" idx="2"/>
            </p:cNvCxnSpPr>
            <p:nvPr/>
          </p:nvCxnSpPr>
          <p:spPr bwMode="auto">
            <a:xfrm>
              <a:off x="1759" y="3136"/>
              <a:ext cx="291" cy="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14" name="Text Box 35"/>
            <p:cNvSpPr txBox="1">
              <a:spLocks noChangeArrowheads="1"/>
            </p:cNvSpPr>
            <p:nvPr/>
          </p:nvSpPr>
          <p:spPr bwMode="auto">
            <a:xfrm>
              <a:off x="1968" y="3168"/>
              <a:ext cx="1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14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2315" name="Text Box 36"/>
            <p:cNvSpPr txBox="1">
              <a:spLocks noChangeArrowheads="1"/>
            </p:cNvSpPr>
            <p:nvPr/>
          </p:nvSpPr>
          <p:spPr bwMode="auto">
            <a:xfrm>
              <a:off x="192" y="3696"/>
              <a:ext cx="21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altLang="zh-TW" sz="1400">
                  <a:latin typeface="Verdana" pitchFamily="34" charset="0"/>
                  <a:cs typeface="Arial" charset="0"/>
                </a:rPr>
                <a:t>Interference on node </a:t>
              </a:r>
              <a:r>
                <a:rPr kumimoji="0" lang="en-US" altLang="zh-TW" sz="1400" b="1" i="1">
                  <a:latin typeface="Verdana" pitchFamily="34" charset="0"/>
                  <a:cs typeface="Arial" charset="0"/>
                </a:rPr>
                <a:t>b</a:t>
              </a:r>
            </a:p>
          </p:txBody>
        </p:sp>
      </p:grpSp>
      <p:sp>
        <p:nvSpPr>
          <p:cNvPr id="12300" name="Text Box 37"/>
          <p:cNvSpPr txBox="1">
            <a:spLocks noChangeArrowheads="1"/>
          </p:cNvSpPr>
          <p:nvPr/>
        </p:nvSpPr>
        <p:spPr bwMode="auto">
          <a:xfrm>
            <a:off x="381000" y="3352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zh-TW" sz="1400" b="1" i="1">
                <a:latin typeface="Verdana" pitchFamily="34" charset="0"/>
                <a:cs typeface="Arial" charset="0"/>
              </a:rPr>
              <a:t>a</a:t>
            </a:r>
            <a:r>
              <a:rPr kumimoji="0" lang="en-US" altLang="zh-TW" sz="1400">
                <a:latin typeface="Verdana" pitchFamily="34" charset="0"/>
                <a:cs typeface="Arial" charset="0"/>
              </a:rPr>
              <a:t> and </a:t>
            </a:r>
            <a:r>
              <a:rPr kumimoji="0" lang="en-US" altLang="zh-TW" sz="1400" b="1" i="1">
                <a:latin typeface="Verdana" pitchFamily="34" charset="0"/>
                <a:cs typeface="Arial" charset="0"/>
              </a:rPr>
              <a:t>b</a:t>
            </a:r>
            <a:r>
              <a:rPr kumimoji="0" lang="en-US" altLang="zh-TW" sz="1400">
                <a:latin typeface="Verdana" pitchFamily="34" charset="0"/>
                <a:cs typeface="Arial" charset="0"/>
              </a:rPr>
              <a:t> interfere and hear noise only</a:t>
            </a:r>
          </a:p>
        </p:txBody>
      </p:sp>
      <p:sp>
        <p:nvSpPr>
          <p:cNvPr id="12301" name="Text Box 38"/>
          <p:cNvSpPr txBox="1">
            <a:spLocks noChangeArrowheads="1"/>
          </p:cNvSpPr>
          <p:nvPr/>
        </p:nvSpPr>
        <p:spPr bwMode="auto">
          <a:xfrm>
            <a:off x="4876800" y="1905000"/>
            <a:ext cx="38862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b="1">
                <a:latin typeface="Verdana" pitchFamily="34" charset="0"/>
                <a:cs typeface="Arial" charset="0"/>
              </a:rPr>
              <a:t>Packets which suffered collisions should be re-sent. </a:t>
            </a:r>
          </a:p>
          <a:p>
            <a:pPr>
              <a:spcBef>
                <a:spcPct val="50000"/>
              </a:spcBef>
            </a:pPr>
            <a:r>
              <a:rPr kumimoji="0" lang="en-US" altLang="zh-TW" b="1">
                <a:latin typeface="Verdana" pitchFamily="34" charset="0"/>
                <a:cs typeface="Arial" charset="0"/>
              </a:rPr>
              <a:t>Ideally, we would want all packets to be sent collision-free,</a:t>
            </a:r>
            <a:r>
              <a:rPr kumimoji="0" lang="en-US" altLang="zh-TW">
                <a:latin typeface="Verdana" pitchFamily="34" charset="0"/>
                <a:cs typeface="Arial" charset="0"/>
              </a:rPr>
              <a:t> </a:t>
            </a:r>
            <a:r>
              <a:rPr kumimoji="0" lang="en-US" altLang="zh-TW" b="1">
                <a:latin typeface="Verdana" pitchFamily="34" charset="0"/>
                <a:cs typeface="Arial" charset="0"/>
              </a:rPr>
              <a:t>only once… </a:t>
            </a:r>
          </a:p>
        </p:txBody>
      </p:sp>
      <p:pic>
        <p:nvPicPr>
          <p:cNvPr id="4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Contention-based protocols</a:t>
            </a:r>
          </a:p>
          <a:p>
            <a:pPr marL="860425" lvl="1" indent="-403225" eaLnBrk="1" hangingPunct="1"/>
            <a:r>
              <a:rPr lang="en-US" altLang="zh-TW" smtClean="0"/>
              <a:t>CSMA </a:t>
            </a:r>
            <a:r>
              <a:rPr lang="en-US" altLang="zh-TW" smtClean="0">
                <a:cs typeface="Tahoma" pitchFamily="34" charset="0"/>
              </a:rPr>
              <a:t>— Carrier Sense Multiple Access</a:t>
            </a:r>
          </a:p>
          <a:p>
            <a:pPr marL="1203325" lvl="2" eaLnBrk="1" hangingPunct="1"/>
            <a:r>
              <a:rPr lang="en-US" altLang="zh-TW" smtClean="0">
                <a:cs typeface="Tahoma" pitchFamily="34" charset="0"/>
              </a:rPr>
              <a:t>Ethernet (CSMA/CD) is not enough for wireless (collision at receiver cannot detect at sender)</a:t>
            </a:r>
          </a:p>
          <a:p>
            <a:pPr marL="860425" lvl="1" indent="-403225" eaLnBrk="1" hangingPunct="1"/>
            <a:endParaRPr lang="en-US" altLang="zh-TW" smtClean="0">
              <a:cs typeface="Tahoma" pitchFamily="34" charset="0"/>
            </a:endParaRPr>
          </a:p>
          <a:p>
            <a:pPr marL="860425" lvl="1" indent="-403225" eaLnBrk="1" hangingPunct="1"/>
            <a:endParaRPr lang="en-US" altLang="zh-TW" smtClean="0">
              <a:cs typeface="Tahoma" pitchFamily="34" charset="0"/>
            </a:endParaRPr>
          </a:p>
          <a:p>
            <a:pPr marL="860425" lvl="1" indent="-403225" eaLnBrk="1" hangingPunct="1"/>
            <a:endParaRPr lang="en-US" altLang="zh-TW" smtClean="0">
              <a:cs typeface="Tahoma" pitchFamily="34" charset="0"/>
            </a:endParaRPr>
          </a:p>
          <a:p>
            <a:pPr marL="860425" lvl="1" indent="-403225" eaLnBrk="1" hangingPunct="1"/>
            <a:endParaRPr lang="en-US" altLang="zh-TW" smtClean="0">
              <a:cs typeface="Tahoma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MACA Protocol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4221163"/>
            <a:ext cx="5372100" cy="1104900"/>
            <a:chOff x="1080" y="2143"/>
            <a:chExt cx="3384" cy="69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15" y="2143"/>
              <a:ext cx="1771" cy="432"/>
              <a:chOff x="2157" y="2152"/>
              <a:chExt cx="1771" cy="432"/>
            </a:xfrm>
          </p:grpSpPr>
          <p:sp>
            <p:nvSpPr>
              <p:cNvPr id="13319" name="Oval 6"/>
              <p:cNvSpPr>
                <a:spLocks noChangeArrowheads="1"/>
              </p:cNvSpPr>
              <p:nvPr/>
            </p:nvSpPr>
            <p:spPr bwMode="auto">
              <a:xfrm>
                <a:off x="2205" y="2152"/>
                <a:ext cx="144" cy="1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320" name="Oval 7"/>
              <p:cNvSpPr>
                <a:spLocks noChangeArrowheads="1"/>
              </p:cNvSpPr>
              <p:nvPr/>
            </p:nvSpPr>
            <p:spPr bwMode="auto">
              <a:xfrm>
                <a:off x="2925" y="2152"/>
                <a:ext cx="144" cy="1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321" name="Text Box 8"/>
              <p:cNvSpPr txBox="1">
                <a:spLocks noChangeArrowheads="1"/>
              </p:cNvSpPr>
              <p:nvPr/>
            </p:nvSpPr>
            <p:spPr bwMode="auto">
              <a:xfrm>
                <a:off x="2157" y="2296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en-US" altLang="zh-TW" sz="24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3322" name="Text Box 9"/>
              <p:cNvSpPr txBox="1">
                <a:spLocks noChangeArrowheads="1"/>
              </p:cNvSpPr>
              <p:nvPr/>
            </p:nvSpPr>
            <p:spPr bwMode="auto">
              <a:xfrm>
                <a:off x="2877" y="2296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en-US" altLang="zh-TW" sz="24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3323" name="Text Box 10"/>
              <p:cNvSpPr txBox="1">
                <a:spLocks noChangeArrowheads="1"/>
              </p:cNvSpPr>
              <p:nvPr/>
            </p:nvSpPr>
            <p:spPr bwMode="auto">
              <a:xfrm>
                <a:off x="3545" y="2287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kumimoji="0" lang="en-US" altLang="zh-TW" sz="2400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3324" name="Line 11"/>
              <p:cNvSpPr>
                <a:spLocks noChangeShapeType="1"/>
              </p:cNvSpPr>
              <p:nvPr/>
            </p:nvSpPr>
            <p:spPr bwMode="auto">
              <a:xfrm>
                <a:off x="2349" y="2214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3592" y="2163"/>
                <a:ext cx="336" cy="144"/>
                <a:chOff x="816" y="1344"/>
                <a:chExt cx="336" cy="144"/>
              </a:xfrm>
            </p:grpSpPr>
            <p:sp>
              <p:nvSpPr>
                <p:cNvPr id="13326" name="Oval 13"/>
                <p:cNvSpPr>
                  <a:spLocks noChangeArrowheads="1"/>
                </p:cNvSpPr>
                <p:nvPr/>
              </p:nvSpPr>
              <p:spPr bwMode="auto">
                <a:xfrm>
                  <a:off x="816" y="1344"/>
                  <a:ext cx="144" cy="144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3327" name="Line 14"/>
                <p:cNvSpPr>
                  <a:spLocks noChangeShapeType="1"/>
                </p:cNvSpPr>
                <p:nvPr/>
              </p:nvSpPr>
              <p:spPr bwMode="auto">
                <a:xfrm>
                  <a:off x="960" y="1406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2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056" y="1344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29" name="Line 16"/>
                <p:cNvSpPr>
                  <a:spLocks noChangeShapeType="1"/>
                </p:cNvSpPr>
                <p:nvPr/>
              </p:nvSpPr>
              <p:spPr bwMode="auto">
                <a:xfrm>
                  <a:off x="1056" y="1344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3318" name="Text Box 17"/>
            <p:cNvSpPr txBox="1">
              <a:spLocks noChangeArrowheads="1"/>
            </p:cNvSpPr>
            <p:nvPr/>
          </p:nvSpPr>
          <p:spPr bwMode="auto">
            <a:xfrm>
              <a:off x="1080" y="2551"/>
              <a:ext cx="3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kumimoji="0" lang="en-US" altLang="zh-TW" sz="2400">
                  <a:latin typeface="Times New Roman" pitchFamily="18" charset="0"/>
                </a:rPr>
                <a:t>Hidden terminal: A is hidden from C’s CS</a:t>
              </a:r>
            </a:p>
          </p:txBody>
        </p:sp>
      </p:grpSp>
      <p:pic>
        <p:nvPicPr>
          <p:cNvPr id="1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936</Words>
  <Application>Microsoft Office PowerPoint</Application>
  <PresentationFormat>On-screen Show (4:3)</PresentationFormat>
  <Paragraphs>179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Image</vt:lpstr>
      <vt:lpstr>Bitmap Image</vt:lpstr>
      <vt:lpstr>   COMPUTER NETWORKS-II / BTCS-3501    </vt:lpstr>
      <vt:lpstr>Topics to be covered</vt:lpstr>
      <vt:lpstr>What is MAC?</vt:lpstr>
      <vt:lpstr>CSMA/CD MAC</vt:lpstr>
      <vt:lpstr>Slide 5</vt:lpstr>
      <vt:lpstr>Normal Ethernet Operation</vt:lpstr>
      <vt:lpstr>Ethernet Collisions</vt:lpstr>
      <vt:lpstr>Interference / Collisions</vt:lpstr>
      <vt:lpstr>MACA Protocol</vt:lpstr>
      <vt:lpstr>Hidden Terminal Problem</vt:lpstr>
      <vt:lpstr>Collision Avoidance w/ RTS/CTS</vt:lpstr>
      <vt:lpstr>Overview of MAC Protocols</vt:lpstr>
      <vt:lpstr>802.11 DCF (Distributed Coordinate Function)</vt:lpstr>
      <vt:lpstr>Interframe space (IFS)</vt:lpstr>
      <vt:lpstr>IEEE 802.11 DCF</vt:lpstr>
      <vt:lpstr>Virtual Carrier Sense</vt:lpstr>
      <vt:lpstr>Random Backoff</vt:lpstr>
      <vt:lpstr>Topics to be covered in next lecture</vt:lpstr>
      <vt:lpstr>        THANX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Networks (cont.)</dc:title>
  <dc:creator>Windows 8</dc:creator>
  <cp:lastModifiedBy>Admin</cp:lastModifiedBy>
  <cp:revision>6</cp:revision>
  <dcterms:created xsi:type="dcterms:W3CDTF">2006-08-16T00:00:00Z</dcterms:created>
  <dcterms:modified xsi:type="dcterms:W3CDTF">2023-06-20T07:56:34Z</dcterms:modified>
</cp:coreProperties>
</file>