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4" r:id="rId1"/>
  </p:sldMasterIdLst>
  <p:notesMasterIdLst>
    <p:notesMasterId r:id="rId25"/>
  </p:notesMasterIdLst>
  <p:handoutMasterIdLst>
    <p:handoutMasterId r:id="rId26"/>
  </p:handoutMasterIdLst>
  <p:sldIdLst>
    <p:sldId id="295" r:id="rId2"/>
    <p:sldId id="293" r:id="rId3"/>
    <p:sldId id="263" r:id="rId4"/>
    <p:sldId id="284" r:id="rId5"/>
    <p:sldId id="264" r:id="rId6"/>
    <p:sldId id="285" r:id="rId7"/>
    <p:sldId id="265" r:id="rId8"/>
    <p:sldId id="266" r:id="rId9"/>
    <p:sldId id="267" r:id="rId10"/>
    <p:sldId id="287" r:id="rId11"/>
    <p:sldId id="279" r:id="rId12"/>
    <p:sldId id="268" r:id="rId13"/>
    <p:sldId id="269" r:id="rId14"/>
    <p:sldId id="270" r:id="rId15"/>
    <p:sldId id="289" r:id="rId16"/>
    <p:sldId id="286" r:id="rId17"/>
    <p:sldId id="275" r:id="rId18"/>
    <p:sldId id="276" r:id="rId19"/>
    <p:sldId id="277" r:id="rId20"/>
    <p:sldId id="280" r:id="rId21"/>
    <p:sldId id="290" r:id="rId22"/>
    <p:sldId id="294" r:id="rId23"/>
    <p:sldId id="291" r:id="rId24"/>
  </p:sldIdLst>
  <p:sldSz cx="13716000" cy="91440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97" indent="-195243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795" indent="-390486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781" indent="-587316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178" indent="-782559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771" algn="l" defTabSz="914309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926" algn="l" defTabSz="914309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080" algn="l" defTabSz="914309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234" algn="l" defTabSz="914309" rtl="0" eaLnBrk="1" latinLnBrk="0" hangingPunct="1">
      <a:defRPr sz="2400"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320" y="-90"/>
      </p:cViewPr>
      <p:guideLst>
        <p:guide orient="horz" pos="1531"/>
        <p:guide pos="19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28" tIns="44064" rIns="88128" bIns="44064" numCol="1" anchor="t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28" tIns="44064" rIns="88128" bIns="44064" numCol="1" anchor="t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28" tIns="44064" rIns="88128" bIns="44064" numCol="1" anchor="b" anchorCtr="0" compatLnSpc="1">
            <a:prstTxWarp prst="textNoShape">
              <a:avLst/>
            </a:prstTxWarp>
          </a:bodyPr>
          <a:lstStyle>
            <a:lvl1pPr defTabSz="881063" eaLnBrk="0" hangingPunct="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128" tIns="44064" rIns="88128" bIns="44064" numCol="1" anchor="b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200">
                <a:latin typeface="Helvetica" charset="0"/>
              </a:defRPr>
            </a:lvl1pPr>
          </a:lstStyle>
          <a:p>
            <a:pPr>
              <a:defRPr/>
            </a:pPr>
            <a:fld id="{6E99E0AE-A3E6-4600-BD4B-CD9E8BFE8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0" tIns="46509" rIns="93020" bIns="46509" numCol="1" anchor="ctr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0" tIns="46509" rIns="93020" bIns="46509" numCol="1" anchor="ctr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0" tIns="46509" rIns="93020" bIns="465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0" tIns="46509" rIns="93020" bIns="4650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0" tIns="46509" rIns="93020" bIns="4650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300">
                <a:latin typeface="Helvetica" charset="0"/>
              </a:defRPr>
            </a:lvl1pPr>
          </a:lstStyle>
          <a:p>
            <a:pPr>
              <a:defRPr/>
            </a:pPr>
            <a:fld id="{A6421A13-34DB-4103-AEB3-8939EB33E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9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79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781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1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225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270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314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359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9F2DD-ED10-4511-8A3D-A52813D6B1A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07FC33-3E28-4563-ABE1-8AACFD7FD6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A47894-E9E3-4BF6-8CC5-870058787DD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BB438-F37C-4040-A832-EF441DC9606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28E876-AA90-49CC-A882-7BA301B3890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389445-D780-4F3D-94FA-F1A1B3A45CD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165722-6B8F-4166-9796-3B20387A9AE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76325-D114-4C51-AE9C-D5A7C5AE58D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5AEA9-8A40-4E6F-A430-267A9CD0892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531FB-5EAA-4768-AE0E-207393A8BE6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6EA46-6414-40F0-ACA3-6EEBC07AEE4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30BB7D-8675-4A03-BC15-3EECF108AB1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CE1506-7AAB-49DE-8C57-70BA177BAE4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64CB6-C6A2-485F-847F-C8CCDEC032E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23252-A5C3-44F9-8628-D32CAE80DAC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3EB31-8EC0-489A-9B51-EFDA77F9747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96B8D-AD00-4174-825C-5717535FB1C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Multics Benefits and Limits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Ring / hierarchical structure provided more than the basic kernel / user or root / normal user design</a:t>
            </a:r>
          </a:p>
          <a:p>
            <a:endParaRPr lang="en-US" smtClean="0"/>
          </a:p>
          <a:p>
            <a:r>
              <a:rPr lang="en-US" smtClean="0"/>
              <a:t>Fairly complex -&gt; more overhead</a:t>
            </a:r>
          </a:p>
          <a:p>
            <a:endParaRPr lang="en-US" smtClean="0"/>
          </a:p>
          <a:p>
            <a:r>
              <a:rPr lang="en-US" smtClean="0"/>
              <a:t>But does not allow strict need-to-know</a:t>
            </a:r>
          </a:p>
          <a:p>
            <a:pPr lvl="1"/>
            <a:r>
              <a:rPr lang="en-US" smtClean="0"/>
              <a:t>Object accessible in D</a:t>
            </a:r>
            <a:r>
              <a:rPr lang="en-US" baseline="-25000" smtClean="0"/>
              <a:t>j</a:t>
            </a:r>
            <a:r>
              <a:rPr lang="en-US" smtClean="0"/>
              <a:t> but not in D</a:t>
            </a:r>
            <a:r>
              <a:rPr lang="en-US" baseline="-25000" smtClean="0"/>
              <a:t>i</a:t>
            </a:r>
            <a:r>
              <a:rPr lang="en-US" smtClean="0"/>
              <a:t>, then </a:t>
            </a:r>
            <a:r>
              <a:rPr lang="en-US" i="1" smtClean="0"/>
              <a:t>j</a:t>
            </a:r>
            <a:r>
              <a:rPr lang="en-US" smtClean="0"/>
              <a:t> must be &lt; </a:t>
            </a:r>
            <a:r>
              <a:rPr lang="en-US" i="1" smtClean="0"/>
              <a:t>i</a:t>
            </a:r>
          </a:p>
          <a:p>
            <a:pPr lvl="1"/>
            <a:r>
              <a:rPr lang="en-US" smtClean="0"/>
              <a:t>But then every segment accessible in D</a:t>
            </a:r>
            <a:r>
              <a:rPr lang="en-US" baseline="-25000" smtClean="0"/>
              <a:t>i</a:t>
            </a:r>
            <a:r>
              <a:rPr lang="en-US" smtClean="0"/>
              <a:t> also accessible in D</a:t>
            </a:r>
            <a:r>
              <a:rPr lang="en-US" baseline="-25000" smtClean="0"/>
              <a:t>j</a:t>
            </a:r>
          </a:p>
          <a:p>
            <a:pPr>
              <a:buFont typeface="Monotype Sorts" charset="2"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3" y="369890"/>
            <a:ext cx="116268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Access Matrix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382375" cy="6040439"/>
          </a:xfrm>
        </p:spPr>
        <p:txBody>
          <a:bodyPr/>
          <a:lstStyle/>
          <a:p>
            <a:r>
              <a:rPr lang="en-US" smtClean="0"/>
              <a:t>View protection as a matrix (</a:t>
            </a:r>
            <a:r>
              <a:rPr lang="en-US" i="1" smtClean="0"/>
              <a:t>access matrix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Rows represent domains</a:t>
            </a:r>
          </a:p>
          <a:p>
            <a:endParaRPr lang="en-US" smtClean="0"/>
          </a:p>
          <a:p>
            <a:r>
              <a:rPr lang="en-US" smtClean="0"/>
              <a:t>Columns represent objects</a:t>
            </a:r>
          </a:p>
          <a:p>
            <a:endParaRPr lang="en-US" smtClean="0"/>
          </a:p>
          <a:p>
            <a:r>
              <a:rPr lang="en-US" i="1" smtClean="0"/>
              <a:t>Access(i, j)</a:t>
            </a:r>
            <a:r>
              <a:rPr lang="en-US" smtClean="0"/>
              <a:t> is the set of operations that a process executing in Domain</a:t>
            </a:r>
            <a:r>
              <a:rPr lang="en-US" baseline="-25000" smtClean="0"/>
              <a:t>i</a:t>
            </a:r>
            <a:r>
              <a:rPr lang="en-US" smtClean="0"/>
              <a:t> can invoke on Object</a:t>
            </a:r>
            <a:r>
              <a:rPr lang="en-US" baseline="-25000" smtClean="0"/>
              <a:t>j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 Matrix</a:t>
            </a:r>
          </a:p>
        </p:txBody>
      </p:sp>
      <p:pic>
        <p:nvPicPr>
          <p:cNvPr id="13315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3781" y="2926996"/>
            <a:ext cx="10356851" cy="535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353" y="369890"/>
            <a:ext cx="120078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Use of Access Matrix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468100" cy="6040439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If a process in Domain </a:t>
            </a:r>
            <a:r>
              <a:rPr lang="en-US" i="1" smtClean="0"/>
              <a:t>D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tries to do “op” on object</a:t>
            </a:r>
            <a:r>
              <a:rPr lang="en-US" i="1" smtClean="0"/>
              <a:t> O</a:t>
            </a:r>
            <a:r>
              <a:rPr lang="en-US" i="1" baseline="-25000" smtClean="0"/>
              <a:t>j</a:t>
            </a:r>
            <a:r>
              <a:rPr lang="en-US" smtClean="0"/>
              <a:t>, then “op” must be in the access matrix</a:t>
            </a:r>
          </a:p>
          <a:p>
            <a:endParaRPr lang="en-US" smtClean="0"/>
          </a:p>
          <a:p>
            <a:r>
              <a:rPr lang="en-US" smtClean="0"/>
              <a:t>User who creates object can define access column for that object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Can be expanded to dynamic protection</a:t>
            </a:r>
          </a:p>
          <a:p>
            <a:pPr lvl="1"/>
            <a:r>
              <a:rPr lang="en-US" smtClean="0"/>
              <a:t>Operations to add, delete access rights</a:t>
            </a:r>
          </a:p>
          <a:p>
            <a:pPr lvl="1"/>
            <a:r>
              <a:rPr lang="en-US" smtClean="0"/>
              <a:t>Special access rights:</a:t>
            </a:r>
          </a:p>
          <a:p>
            <a:pPr lvl="2"/>
            <a:r>
              <a:rPr lang="en-US" i="1" smtClean="0"/>
              <a:t>owner of O</a:t>
            </a:r>
            <a:r>
              <a:rPr lang="en-US" i="1" baseline="-25000" smtClean="0"/>
              <a:t>i</a:t>
            </a:r>
            <a:endParaRPr lang="en-US" i="1" smtClean="0"/>
          </a:p>
          <a:p>
            <a:pPr lvl="2"/>
            <a:r>
              <a:rPr lang="en-US" i="1" smtClean="0"/>
              <a:t>copy op from O</a:t>
            </a:r>
            <a:r>
              <a:rPr lang="en-US" i="1" baseline="-25000" smtClean="0"/>
              <a:t>i</a:t>
            </a:r>
            <a:r>
              <a:rPr lang="en-US" i="1" smtClean="0"/>
              <a:t> to O</a:t>
            </a:r>
            <a:r>
              <a:rPr lang="en-US" i="1" baseline="-25000" smtClean="0"/>
              <a:t>j </a:t>
            </a:r>
            <a:r>
              <a:rPr lang="en-US" i="1" smtClean="0"/>
              <a:t>(denoted by “*”)</a:t>
            </a:r>
          </a:p>
          <a:p>
            <a:pPr lvl="2"/>
            <a:r>
              <a:rPr lang="en-US" i="1" smtClean="0"/>
              <a:t>control – D</a:t>
            </a:r>
            <a:r>
              <a:rPr lang="en-US" i="1" baseline="-25000" smtClean="0"/>
              <a:t>i</a:t>
            </a:r>
            <a:r>
              <a:rPr lang="en-US" i="1" smtClean="0"/>
              <a:t> can modify D</a:t>
            </a:r>
            <a:r>
              <a:rPr lang="en-US" i="1" baseline="-25000" smtClean="0"/>
              <a:t>j</a:t>
            </a:r>
            <a:r>
              <a:rPr lang="en-US" i="1" smtClean="0"/>
              <a:t> access rights</a:t>
            </a:r>
          </a:p>
          <a:p>
            <a:pPr lvl="2"/>
            <a:r>
              <a:rPr lang="en-US" i="1" smtClean="0"/>
              <a:t>transfer – switch from domain D</a:t>
            </a:r>
            <a:r>
              <a:rPr lang="en-US" i="1" baseline="-25000" smtClean="0"/>
              <a:t>i</a:t>
            </a:r>
            <a:r>
              <a:rPr lang="en-US" i="1" smtClean="0"/>
              <a:t> to D</a:t>
            </a:r>
            <a:r>
              <a:rPr lang="en-US" i="1" baseline="-25000" smtClean="0"/>
              <a:t>j</a:t>
            </a:r>
          </a:p>
          <a:p>
            <a:pPr lvl="2"/>
            <a:endParaRPr lang="en-US" i="1" baseline="-25000" smtClean="0"/>
          </a:p>
          <a:p>
            <a:pPr lvl="2"/>
            <a:endParaRPr lang="en-US" i="1" baseline="-25000" smtClean="0"/>
          </a:p>
          <a:p>
            <a:pPr lvl="1"/>
            <a:r>
              <a:rPr lang="en-US" i="1" smtClean="0"/>
              <a:t>Copy </a:t>
            </a:r>
            <a:r>
              <a:rPr lang="en-US" smtClean="0"/>
              <a:t>and </a:t>
            </a:r>
            <a:r>
              <a:rPr lang="en-US" i="1" smtClean="0"/>
              <a:t>Owner </a:t>
            </a:r>
            <a:r>
              <a:rPr lang="en-US" smtClean="0"/>
              <a:t>applicable to an object</a:t>
            </a:r>
          </a:p>
          <a:p>
            <a:pPr lvl="1"/>
            <a:r>
              <a:rPr lang="en-US" i="1" smtClean="0"/>
              <a:t>Control </a:t>
            </a:r>
            <a:r>
              <a:rPr lang="en-US" smtClean="0"/>
              <a:t>applicable to domain object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4450" y="369890"/>
            <a:ext cx="117157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Use of Access Matrix 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630025" cy="6040439"/>
          </a:xfrm>
        </p:spPr>
        <p:txBody>
          <a:bodyPr>
            <a:normAutofit/>
          </a:bodyPr>
          <a:lstStyle/>
          <a:p>
            <a:r>
              <a:rPr lang="en-US" b="1" dirty="0" smtClean="0"/>
              <a:t>Access matrix</a:t>
            </a:r>
            <a:r>
              <a:rPr lang="en-US" dirty="0" smtClean="0"/>
              <a:t> design separates mechanism from policy</a:t>
            </a:r>
          </a:p>
          <a:p>
            <a:pPr lvl="1"/>
            <a:r>
              <a:rPr lang="en-US" dirty="0" smtClean="0"/>
              <a:t>Mechanism </a:t>
            </a:r>
          </a:p>
          <a:p>
            <a:pPr lvl="2"/>
            <a:r>
              <a:rPr lang="en-US" dirty="0" smtClean="0"/>
              <a:t>Operating system provides access-matrix + rules</a:t>
            </a:r>
          </a:p>
          <a:p>
            <a:pPr lvl="2"/>
            <a:r>
              <a:rPr lang="en-US" dirty="0" smtClean="0"/>
              <a:t>If ensures that the matrix is only manipulated by authorized agents and that rules are strictly enforced</a:t>
            </a:r>
          </a:p>
          <a:p>
            <a:pPr lvl="1"/>
            <a:r>
              <a:rPr lang="en-US" dirty="0" smtClean="0"/>
              <a:t>Policy</a:t>
            </a:r>
          </a:p>
          <a:p>
            <a:pPr lvl="2"/>
            <a:r>
              <a:rPr lang="en-US" dirty="0" smtClean="0"/>
              <a:t>User dictates policy</a:t>
            </a:r>
          </a:p>
          <a:p>
            <a:pPr lvl="2"/>
            <a:r>
              <a:rPr lang="en-US" dirty="0" smtClean="0"/>
              <a:t>Who can access what object and in what mode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But doesn’t solve the general confinement problem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Implementation of Access Matrix (Cont.)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Option 3 – Capability list for domains</a:t>
            </a:r>
          </a:p>
          <a:p>
            <a:pPr lvl="1"/>
            <a:r>
              <a:rPr lang="en-US" dirty="0" smtClean="0"/>
              <a:t>Instead of object-based, list is domain based</a:t>
            </a:r>
          </a:p>
          <a:p>
            <a:pPr lvl="1"/>
            <a:r>
              <a:rPr lang="en-US" b="1" dirty="0" smtClean="0"/>
              <a:t>Capability list </a:t>
            </a:r>
            <a:r>
              <a:rPr lang="en-US" dirty="0" smtClean="0"/>
              <a:t>for domain is list of objects together with operations allows on them</a:t>
            </a:r>
          </a:p>
          <a:p>
            <a:pPr lvl="1"/>
            <a:r>
              <a:rPr lang="en-US" dirty="0" smtClean="0"/>
              <a:t>Object represented by its name or address, called a </a:t>
            </a:r>
            <a:r>
              <a:rPr lang="en-US" b="1" dirty="0" smtClean="0"/>
              <a:t>capability</a:t>
            </a:r>
          </a:p>
          <a:p>
            <a:pPr lvl="1"/>
            <a:r>
              <a:rPr lang="en-US" dirty="0" smtClean="0"/>
              <a:t>Execute operation M on object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j</a:t>
            </a:r>
            <a:r>
              <a:rPr lang="en-US" dirty="0" smtClean="0"/>
              <a:t>, process requests operation and specifies capability as parameter</a:t>
            </a:r>
          </a:p>
          <a:p>
            <a:pPr lvl="2"/>
            <a:r>
              <a:rPr lang="en-US" dirty="0" smtClean="0"/>
              <a:t>Possession of capability means access is allowed</a:t>
            </a:r>
          </a:p>
          <a:p>
            <a:pPr lvl="1"/>
            <a:r>
              <a:rPr lang="en-US" dirty="0" smtClean="0"/>
              <a:t>Capability list associated with domain but never directly accessible by domain</a:t>
            </a:r>
          </a:p>
          <a:p>
            <a:pPr lvl="2"/>
            <a:r>
              <a:rPr lang="en-US" dirty="0" smtClean="0"/>
              <a:t>Rather, protected object, maintained by OS and accessed indirectly</a:t>
            </a:r>
          </a:p>
          <a:p>
            <a:pPr lvl="2"/>
            <a:r>
              <a:rPr lang="en-US" dirty="0" smtClean="0"/>
              <a:t>Like a “secure pointer”</a:t>
            </a:r>
          </a:p>
          <a:p>
            <a:pPr lvl="2"/>
            <a:r>
              <a:rPr lang="en-US" dirty="0" smtClean="0"/>
              <a:t>Idea can be extended up to applications</a:t>
            </a:r>
          </a:p>
          <a:p>
            <a:endParaRPr lang="en-US" dirty="0" smtClean="0"/>
          </a:p>
          <a:p>
            <a:r>
              <a:rPr lang="en-US" dirty="0" smtClean="0"/>
              <a:t>Option 4 – Lock-key</a:t>
            </a:r>
          </a:p>
          <a:p>
            <a:pPr lvl="1"/>
            <a:r>
              <a:rPr lang="en-US" dirty="0" smtClean="0"/>
              <a:t>Compromise between access lists and capability lists</a:t>
            </a:r>
          </a:p>
          <a:p>
            <a:pPr lvl="1"/>
            <a:r>
              <a:rPr lang="en-US" dirty="0" smtClean="0"/>
              <a:t>Each object has list of unique bit patterns, called </a:t>
            </a:r>
            <a:r>
              <a:rPr lang="en-US" b="1" dirty="0" smtClean="0"/>
              <a:t>locks</a:t>
            </a:r>
          </a:p>
          <a:p>
            <a:pPr lvl="1"/>
            <a:r>
              <a:rPr lang="en-US" dirty="0" smtClean="0"/>
              <a:t>Each domain as list of unique bit patterns called </a:t>
            </a:r>
            <a:r>
              <a:rPr lang="en-US" b="1" dirty="0" smtClean="0"/>
              <a:t>keys</a:t>
            </a:r>
          </a:p>
          <a:p>
            <a:pPr lvl="1"/>
            <a:r>
              <a:rPr lang="en-US" dirty="0" smtClean="0"/>
              <a:t>Process in a domain can only access object if domain has key that matches one of the locks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36638" y="369890"/>
            <a:ext cx="11993562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Access Control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528426" cy="604043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Protection can be applied to non-file resources</a:t>
            </a:r>
          </a:p>
          <a:p>
            <a:endParaRPr lang="en-US" dirty="0" smtClean="0"/>
          </a:p>
          <a:p>
            <a:r>
              <a:rPr lang="en-US" dirty="0" smtClean="0"/>
              <a:t>Solaris 10 provides </a:t>
            </a:r>
            <a:r>
              <a:rPr lang="en-US" b="1" dirty="0" smtClean="0"/>
              <a:t>role-based access control </a:t>
            </a:r>
            <a:r>
              <a:rPr lang="en-US" dirty="0" smtClean="0"/>
              <a:t>(</a:t>
            </a:r>
            <a:r>
              <a:rPr lang="en-US" b="1" dirty="0" smtClean="0"/>
              <a:t>RBAC</a:t>
            </a:r>
            <a:r>
              <a:rPr lang="en-US" dirty="0" smtClean="0"/>
              <a:t>)</a:t>
            </a:r>
            <a:r>
              <a:rPr lang="en-US" b="1" dirty="0" smtClean="0"/>
              <a:t> </a:t>
            </a:r>
            <a:r>
              <a:rPr lang="en-US" dirty="0" smtClean="0"/>
              <a:t>to implement least privilege</a:t>
            </a:r>
          </a:p>
          <a:p>
            <a:pPr lvl="1"/>
            <a:r>
              <a:rPr lang="en-US" i="1" dirty="0" smtClean="0"/>
              <a:t>Privilege </a:t>
            </a:r>
            <a:r>
              <a:rPr lang="en-US" dirty="0" smtClean="0"/>
              <a:t>is right to execute system call or use an option within a system call</a:t>
            </a:r>
          </a:p>
          <a:p>
            <a:pPr lvl="1"/>
            <a:r>
              <a:rPr lang="en-US" dirty="0" smtClean="0"/>
              <a:t>Can be assigned to processes</a:t>
            </a:r>
          </a:p>
          <a:p>
            <a:pPr lvl="1"/>
            <a:r>
              <a:rPr lang="en-US" dirty="0" smtClean="0"/>
              <a:t>Users assigned </a:t>
            </a:r>
            <a:r>
              <a:rPr lang="en-US" i="1" dirty="0" smtClean="0"/>
              <a:t>roles </a:t>
            </a:r>
            <a:r>
              <a:rPr lang="en-US" dirty="0" smtClean="0"/>
              <a:t>granting access to privileges and programs</a:t>
            </a:r>
          </a:p>
          <a:p>
            <a:pPr lvl="2"/>
            <a:r>
              <a:rPr lang="en-US" dirty="0" smtClean="0"/>
              <a:t>Enable role via password to gain its privileges</a:t>
            </a:r>
          </a:p>
          <a:p>
            <a:pPr lvl="1"/>
            <a:r>
              <a:rPr lang="en-US" dirty="0" smtClean="0"/>
              <a:t>Similar to access matrix</a:t>
            </a:r>
          </a:p>
          <a:p>
            <a:pPr lvl="1"/>
            <a:endParaRPr lang="en-US" dirty="0" smtClean="0"/>
          </a:p>
          <a:p>
            <a:pPr lvl="1"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9240" y="369890"/>
            <a:ext cx="115109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Revocation of Access Rights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542713" cy="604043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Various options to remove the access right of a domain to an object</a:t>
            </a:r>
          </a:p>
          <a:p>
            <a:pPr lvl="1"/>
            <a:r>
              <a:rPr lang="en-US" dirty="0" smtClean="0"/>
              <a:t>Immediate vs. delayed</a:t>
            </a:r>
          </a:p>
          <a:p>
            <a:pPr lvl="1"/>
            <a:r>
              <a:rPr lang="en-US" dirty="0" smtClean="0"/>
              <a:t>Selective vs. general</a:t>
            </a:r>
          </a:p>
          <a:p>
            <a:pPr lvl="1"/>
            <a:r>
              <a:rPr lang="en-US" dirty="0" smtClean="0"/>
              <a:t>Partial vs. total</a:t>
            </a:r>
          </a:p>
          <a:p>
            <a:pPr lvl="1"/>
            <a:r>
              <a:rPr lang="en-US" dirty="0" smtClean="0"/>
              <a:t>Temporary vs. permanent</a:t>
            </a:r>
          </a:p>
          <a:p>
            <a:r>
              <a:rPr lang="en-US" b="1" dirty="0" smtClean="0"/>
              <a:t>Access List</a:t>
            </a:r>
            <a:r>
              <a:rPr lang="en-US" dirty="0" smtClean="0"/>
              <a:t> – Delete access rights from access list</a:t>
            </a:r>
          </a:p>
          <a:p>
            <a:pPr lvl="1"/>
            <a:r>
              <a:rPr lang="en-US" dirty="0" smtClean="0"/>
              <a:t>Simple – search access list and remove entry</a:t>
            </a:r>
          </a:p>
          <a:p>
            <a:pPr lvl="1"/>
            <a:r>
              <a:rPr lang="en-US" dirty="0" smtClean="0"/>
              <a:t>Immediate, general or selective, total or partial, permanent or temporary</a:t>
            </a:r>
          </a:p>
          <a:p>
            <a:r>
              <a:rPr lang="en-US" b="1" dirty="0" smtClean="0"/>
              <a:t>Capability List</a:t>
            </a:r>
            <a:r>
              <a:rPr lang="en-US" dirty="0" smtClean="0"/>
              <a:t> – Scheme required to locate capability in the system before capability can be revoked</a:t>
            </a:r>
          </a:p>
          <a:p>
            <a:pPr lvl="1"/>
            <a:r>
              <a:rPr lang="en-US" dirty="0" smtClean="0"/>
              <a:t>Reacquisition – periodic delete, with require and denial if revoked</a:t>
            </a:r>
          </a:p>
          <a:p>
            <a:pPr lvl="1"/>
            <a:r>
              <a:rPr lang="en-US" dirty="0" smtClean="0"/>
              <a:t>Back-pointers – set of pointers from each object to all capabilities of that object (</a:t>
            </a:r>
            <a:r>
              <a:rPr lang="en-US" dirty="0" err="1" smtClean="0"/>
              <a:t>Multics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Indirection – capability points to global table entry which points to object – delete entry from global table, not selective (CAL)</a:t>
            </a:r>
          </a:p>
          <a:p>
            <a:pPr lvl="1"/>
            <a:r>
              <a:rPr lang="en-US" dirty="0" smtClean="0"/>
              <a:t>Keys – unique bits associated with capability, generated when capability created</a:t>
            </a:r>
          </a:p>
          <a:p>
            <a:pPr lvl="2"/>
            <a:r>
              <a:rPr lang="en-US" dirty="0" smtClean="0"/>
              <a:t>Master key associated with object, key matches master key for access</a:t>
            </a:r>
          </a:p>
          <a:p>
            <a:pPr lvl="2"/>
            <a:r>
              <a:rPr lang="en-US" dirty="0" smtClean="0"/>
              <a:t>Revocation – create new master key</a:t>
            </a:r>
          </a:p>
          <a:p>
            <a:pPr lvl="2"/>
            <a:r>
              <a:rPr lang="en-US" dirty="0" smtClean="0"/>
              <a:t>Policy decision of who can create and modify keys – object owner or others?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69890"/>
            <a:ext cx="115824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Capability-Based Systems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287626"/>
            <a:ext cx="11280776" cy="73338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Hydra</a:t>
            </a:r>
          </a:p>
          <a:p>
            <a:pPr lvl="1"/>
            <a:r>
              <a:rPr lang="en-US" dirty="0" smtClean="0"/>
              <a:t>Fixed set of access rights known to and interpreted by the system</a:t>
            </a:r>
          </a:p>
          <a:p>
            <a:pPr lvl="2"/>
            <a:r>
              <a:rPr lang="en-US" dirty="0" smtClean="0"/>
              <a:t>i.e. read, write, or execute each memory segment</a:t>
            </a:r>
          </a:p>
          <a:p>
            <a:pPr lvl="2"/>
            <a:r>
              <a:rPr lang="en-US" dirty="0" smtClean="0"/>
              <a:t>User can declare other </a:t>
            </a:r>
            <a:r>
              <a:rPr lang="en-US" b="1" dirty="0" smtClean="0"/>
              <a:t>auxiliary rights </a:t>
            </a:r>
            <a:r>
              <a:rPr lang="en-US" dirty="0" smtClean="0"/>
              <a:t>and register those with protection system</a:t>
            </a:r>
          </a:p>
          <a:p>
            <a:pPr lvl="2"/>
            <a:r>
              <a:rPr lang="en-US" dirty="0" smtClean="0"/>
              <a:t>Accessing process must hold capability and know name of operation</a:t>
            </a:r>
          </a:p>
          <a:p>
            <a:pPr lvl="2"/>
            <a:r>
              <a:rPr lang="en-US" b="1" dirty="0" smtClean="0"/>
              <a:t>Rights amplification </a:t>
            </a:r>
            <a:r>
              <a:rPr lang="en-US" dirty="0" smtClean="0"/>
              <a:t>allowed by trustworthy  procedures for a specific type </a:t>
            </a:r>
          </a:p>
          <a:p>
            <a:pPr lvl="1"/>
            <a:r>
              <a:rPr lang="en-US" dirty="0" smtClean="0"/>
              <a:t>Interpretation of user-defined rights performed solely by user's program; system provides access protection for use of these rights</a:t>
            </a:r>
          </a:p>
          <a:p>
            <a:pPr lvl="1"/>
            <a:r>
              <a:rPr lang="en-US" dirty="0" smtClean="0"/>
              <a:t>Operations on objects defined procedurally – procedures are objects accessed indirectly by capabilities</a:t>
            </a:r>
          </a:p>
          <a:p>
            <a:pPr lvl="1"/>
            <a:r>
              <a:rPr lang="en-US" dirty="0" smtClean="0"/>
              <a:t>Solves the </a:t>
            </a:r>
            <a:r>
              <a:rPr lang="en-US" i="1" dirty="0" smtClean="0"/>
              <a:t>problem of mutually suspicious subsystems</a:t>
            </a:r>
          </a:p>
          <a:p>
            <a:pPr lvl="1"/>
            <a:r>
              <a:rPr lang="en-US" dirty="0" smtClean="0"/>
              <a:t>Includes library of prewritten security routines</a:t>
            </a:r>
            <a:endParaRPr lang="en-US" i="1" dirty="0" smtClean="0"/>
          </a:p>
          <a:p>
            <a:r>
              <a:rPr lang="en-US" dirty="0" smtClean="0"/>
              <a:t>Cambridge CAP System </a:t>
            </a:r>
          </a:p>
          <a:p>
            <a:pPr lvl="1"/>
            <a:r>
              <a:rPr lang="en-US" dirty="0" smtClean="0"/>
              <a:t>Simpler but powerful</a:t>
            </a:r>
          </a:p>
          <a:p>
            <a:pPr lvl="1"/>
            <a:r>
              <a:rPr lang="en-US" b="1" dirty="0" smtClean="0"/>
              <a:t>Data capability </a:t>
            </a:r>
            <a:r>
              <a:rPr lang="en-US" dirty="0" smtClean="0"/>
              <a:t>- provides standard read, write, execute of individual storage segments associated with object – implemented in microcode</a:t>
            </a:r>
          </a:p>
          <a:p>
            <a:pPr lvl="1"/>
            <a:r>
              <a:rPr lang="en-US" b="1" dirty="0" smtClean="0"/>
              <a:t>Software capability </a:t>
            </a:r>
            <a:r>
              <a:rPr lang="en-US" dirty="0" smtClean="0"/>
              <a:t>-interpretation left to the subsystem, through its protected procedures</a:t>
            </a:r>
          </a:p>
          <a:p>
            <a:pPr lvl="2"/>
            <a:r>
              <a:rPr lang="en-US" dirty="0" smtClean="0"/>
              <a:t>Only has access to its own subsystem</a:t>
            </a:r>
          </a:p>
          <a:p>
            <a:pPr lvl="2"/>
            <a:r>
              <a:rPr lang="en-US" dirty="0" smtClean="0"/>
              <a:t>Programmers must learn principles and techniques of protection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138" y="369890"/>
            <a:ext cx="11803062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Language-Based Protection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382375" cy="6040439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Specification of protection in a programming language allows the high-level description of policies for the allocation and use of resources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Language implementation can provide software for protection enforcement when automatic hardware-supported checking is unavailable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Interpret protection specifications to generate calls on whatever protection system is provided by the hardware and the operating system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7200" dirty="0" smtClean="0"/>
              <a:t>Topic 22</a:t>
            </a:r>
            <a:r>
              <a:rPr lang="en-US" sz="7200" baseline="30000" dirty="0" smtClean="0"/>
              <a:t>nd</a:t>
            </a:r>
            <a:r>
              <a:rPr lang="en-US" sz="7200" dirty="0" smtClean="0"/>
              <a:t> :Protection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 tIns="45716" bIns="45716"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369890"/>
            <a:ext cx="1206817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Protection in Java 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644651"/>
            <a:ext cx="11482388" cy="6040439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Protection is handled by the Java Virtual Machine (JVM)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A class is assigned a protection domain when it is loaded by the JVM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The protection domain indicates what operations the class can (and cannot) perform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If a library method is invoked that performs a privileged operation, the stack is inspected to ensure the operation can be performed by the library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Goals of Protection </a:t>
            </a:r>
          </a:p>
          <a:p>
            <a:r>
              <a:rPr lang="en-US" sz="3600" dirty="0" smtClean="0"/>
              <a:t>Principles of Protection</a:t>
            </a:r>
          </a:p>
          <a:p>
            <a:r>
              <a:rPr lang="en-US" sz="3600" dirty="0" smtClean="0"/>
              <a:t>Domain of Protection </a:t>
            </a:r>
          </a:p>
          <a:p>
            <a:r>
              <a:rPr lang="en-US" sz="3600" dirty="0" smtClean="0"/>
              <a:t>Access Matrix </a:t>
            </a:r>
          </a:p>
          <a:p>
            <a:r>
              <a:rPr lang="en-US" sz="3600" dirty="0" smtClean="0"/>
              <a:t>Implementation of Access Matrix </a:t>
            </a:r>
          </a:p>
          <a:p>
            <a:r>
              <a:rPr lang="en-US" sz="3600" dirty="0" smtClean="0"/>
              <a:t>Access Control</a:t>
            </a:r>
          </a:p>
          <a:p>
            <a:r>
              <a:rPr lang="en-US" sz="3600" dirty="0" smtClean="0"/>
              <a:t>Revocation of Access Rights </a:t>
            </a:r>
          </a:p>
          <a:p>
            <a:r>
              <a:rPr lang="en-US" sz="3600" dirty="0" smtClean="0"/>
              <a:t>Capability-Based Systems </a:t>
            </a:r>
          </a:p>
          <a:p>
            <a:r>
              <a:rPr lang="en-US" sz="3600" dirty="0" smtClean="0"/>
              <a:t>Language-Based Protection</a:t>
            </a:r>
          </a:p>
          <a:p>
            <a:endParaRPr lang="en-US" sz="3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621543"/>
            <a:ext cx="12344400" cy="1524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idx="1"/>
          </p:nvPr>
        </p:nvSpPr>
        <p:spPr>
          <a:xfrm>
            <a:off x="1340694" y="2497884"/>
            <a:ext cx="11028363" cy="5976939"/>
          </a:xfrm>
        </p:spPr>
        <p:txBody>
          <a:bodyPr>
            <a:normAutofit/>
          </a:bodyPr>
          <a:lstStyle/>
          <a:p>
            <a:r>
              <a:rPr lang="en-US" dirty="0" smtClean="0"/>
              <a:t>The Security Problem</a:t>
            </a:r>
          </a:p>
          <a:p>
            <a:r>
              <a:rPr lang="en-US" dirty="0" smtClean="0"/>
              <a:t>Program Threats</a:t>
            </a:r>
          </a:p>
          <a:p>
            <a:r>
              <a:rPr lang="en-US" dirty="0" smtClean="0"/>
              <a:t>System and Network Threats</a:t>
            </a:r>
          </a:p>
          <a:p>
            <a:r>
              <a:rPr lang="en-US" dirty="0" smtClean="0"/>
              <a:t>Cryptography as a Security Tool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8477" y="248319"/>
            <a:ext cx="12344400" cy="1524000"/>
          </a:xfrm>
        </p:spPr>
        <p:txBody>
          <a:bodyPr/>
          <a:lstStyle/>
          <a:p>
            <a:pPr algn="ctr" eaLnBrk="1" hangingPunct="1"/>
            <a:r>
              <a:rPr lang="en-US" b="0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27142" y="2255674"/>
            <a:ext cx="11026775" cy="59769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Goals of Protection </a:t>
            </a:r>
          </a:p>
          <a:p>
            <a:r>
              <a:rPr lang="en-US" dirty="0" smtClean="0"/>
              <a:t>Principles of Protection</a:t>
            </a:r>
          </a:p>
          <a:p>
            <a:r>
              <a:rPr lang="en-US" dirty="0" smtClean="0"/>
              <a:t>Domain of Protection </a:t>
            </a:r>
          </a:p>
          <a:p>
            <a:r>
              <a:rPr lang="en-US" dirty="0" smtClean="0"/>
              <a:t>Access Matrix </a:t>
            </a:r>
          </a:p>
          <a:p>
            <a:r>
              <a:rPr lang="en-US" dirty="0" smtClean="0"/>
              <a:t>Implementation of Access Matrix </a:t>
            </a:r>
          </a:p>
          <a:p>
            <a:r>
              <a:rPr lang="en-US" dirty="0" smtClean="0"/>
              <a:t>Access Control</a:t>
            </a:r>
          </a:p>
          <a:p>
            <a:r>
              <a:rPr lang="en-US" dirty="0" smtClean="0"/>
              <a:t>Revocation of Access Rights </a:t>
            </a:r>
          </a:p>
          <a:p>
            <a:r>
              <a:rPr lang="en-US" dirty="0" smtClean="0"/>
              <a:t>Capability-Based Systems </a:t>
            </a:r>
          </a:p>
          <a:p>
            <a:r>
              <a:rPr lang="en-US" dirty="0" smtClean="0"/>
              <a:t>Language-Based Protection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56" y="304303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72356" y="2223150"/>
            <a:ext cx="11366501" cy="6040439"/>
          </a:xfrm>
        </p:spPr>
        <p:txBody>
          <a:bodyPr/>
          <a:lstStyle/>
          <a:p>
            <a:r>
              <a:rPr lang="en-US" dirty="0" smtClean="0"/>
              <a:t>Discuss the goals and principles of protection in a modern computer system</a:t>
            </a:r>
          </a:p>
          <a:p>
            <a:endParaRPr lang="en-US" dirty="0" smtClean="0"/>
          </a:p>
          <a:p>
            <a:r>
              <a:rPr lang="en-US" dirty="0" smtClean="0"/>
              <a:t>Explain how protection domains combined with an access matrix are used to specify the resources a process may access</a:t>
            </a:r>
          </a:p>
          <a:p>
            <a:endParaRPr lang="en-US" dirty="0" smtClean="0"/>
          </a:p>
          <a:p>
            <a:r>
              <a:rPr lang="en-US" dirty="0" smtClean="0"/>
              <a:t>Examine capability and language-based protection systems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14464" y="369890"/>
            <a:ext cx="1161573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Goals of Protection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1209677" y="1644651"/>
            <a:ext cx="11482388" cy="6040439"/>
          </a:xfrm>
        </p:spPr>
        <p:txBody>
          <a:bodyPr/>
          <a:lstStyle/>
          <a:p>
            <a:r>
              <a:rPr lang="en-US" smtClean="0"/>
              <a:t>In one protection model,  computer consists of a collection of objects, hardware or software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Each object has a unique name and can be accessed through a well-defined set of operations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Protection problem - ensure that each object is accessed correctly and only by those processes that are allowed to do so</a:t>
            </a:r>
            <a:endParaRPr lang="en-US" smtClean="0">
              <a:latin typeface="Courier New" charset="0"/>
            </a:endParaRPr>
          </a:p>
          <a:p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3" y="369890"/>
            <a:ext cx="116268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Principles of Protection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082354"/>
            <a:ext cx="11366501" cy="710992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Guiding principle – </a:t>
            </a:r>
            <a:r>
              <a:rPr lang="en-US" b="1" dirty="0" smtClean="0"/>
              <a:t>principle of least privilege</a:t>
            </a:r>
          </a:p>
          <a:p>
            <a:pPr lvl="1"/>
            <a:r>
              <a:rPr lang="en-US" dirty="0" smtClean="0"/>
              <a:t>Programs, users and systems should be given just enough </a:t>
            </a:r>
            <a:r>
              <a:rPr lang="en-US" b="1" dirty="0" smtClean="0"/>
              <a:t>privileges </a:t>
            </a:r>
            <a:r>
              <a:rPr lang="en-US" dirty="0" smtClean="0"/>
              <a:t>to perform their tasks</a:t>
            </a:r>
          </a:p>
          <a:p>
            <a:pPr lvl="1"/>
            <a:r>
              <a:rPr lang="en-US" dirty="0" smtClean="0"/>
              <a:t>Limits damage if entity has a bug, gets abused</a:t>
            </a:r>
          </a:p>
          <a:p>
            <a:pPr lvl="1"/>
            <a:r>
              <a:rPr lang="en-US" dirty="0" smtClean="0"/>
              <a:t>Can be static (during life of system, during life of process) </a:t>
            </a:r>
          </a:p>
          <a:p>
            <a:pPr lvl="1"/>
            <a:r>
              <a:rPr lang="en-US" dirty="0" smtClean="0"/>
              <a:t>Or dynamic (changed by process as needed) – </a:t>
            </a:r>
            <a:r>
              <a:rPr lang="en-US" b="1" dirty="0" smtClean="0"/>
              <a:t>domain switching</a:t>
            </a:r>
            <a:r>
              <a:rPr lang="en-US" dirty="0" smtClean="0"/>
              <a:t>, </a:t>
            </a:r>
            <a:r>
              <a:rPr lang="en-US" b="1" dirty="0" smtClean="0"/>
              <a:t>privilege escalation</a:t>
            </a:r>
          </a:p>
          <a:p>
            <a:pPr lvl="1"/>
            <a:r>
              <a:rPr lang="en-US" dirty="0" smtClean="0"/>
              <a:t>“Need to know” a similar concept regarding access to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Must consider “grain” aspect</a:t>
            </a:r>
          </a:p>
          <a:p>
            <a:pPr lvl="1"/>
            <a:r>
              <a:rPr lang="en-US" dirty="0" smtClean="0"/>
              <a:t>Rough-grained  privilege management easier, simpler, but least privilege now done in large chunks</a:t>
            </a:r>
          </a:p>
          <a:p>
            <a:pPr lvl="2"/>
            <a:r>
              <a:rPr lang="en-US" dirty="0" smtClean="0"/>
              <a:t>For example, traditional Unix processes either have abilities of the associated user, or of root</a:t>
            </a:r>
          </a:p>
          <a:p>
            <a:pPr lvl="1"/>
            <a:r>
              <a:rPr lang="en-US" dirty="0" smtClean="0"/>
              <a:t>Fine-grained management more complex, more overhead, but more protective</a:t>
            </a:r>
          </a:p>
          <a:p>
            <a:pPr lvl="2"/>
            <a:r>
              <a:rPr lang="en-US" dirty="0" smtClean="0"/>
              <a:t>File ACL lists, RBAC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Domain can be user, process, procedure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8477" y="37894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Domain Structure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97710" y="2260473"/>
            <a:ext cx="11528426" cy="6040439"/>
          </a:xfrm>
        </p:spPr>
        <p:txBody>
          <a:bodyPr/>
          <a:lstStyle/>
          <a:p>
            <a:r>
              <a:rPr lang="en-US" dirty="0" smtClean="0"/>
              <a:t>Access-right = &lt;</a:t>
            </a:r>
            <a:r>
              <a:rPr lang="en-US" i="1" dirty="0" smtClean="0"/>
              <a:t>object-name</a:t>
            </a:r>
            <a:r>
              <a:rPr lang="en-US" dirty="0" smtClean="0"/>
              <a:t>, </a:t>
            </a:r>
            <a:r>
              <a:rPr lang="en-US" i="1" dirty="0" smtClean="0"/>
              <a:t>rights-set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i="1" dirty="0" smtClean="0"/>
              <a:t>rights-set</a:t>
            </a:r>
            <a:r>
              <a:rPr lang="en-US" dirty="0" smtClean="0"/>
              <a:t> is a subset of all valid operations that can be performed on the object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Domain = set of access-rights </a:t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819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4828" y="4818064"/>
            <a:ext cx="1061720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69890"/>
            <a:ext cx="116586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Domain Implementation (UNIX)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468100" cy="6040439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Domain = user-id</a:t>
            </a:r>
          </a:p>
          <a:p>
            <a:endParaRPr lang="en-US" smtClean="0"/>
          </a:p>
          <a:p>
            <a:r>
              <a:rPr lang="en-US" smtClean="0"/>
              <a:t>Domain switch accomplished via file system</a:t>
            </a:r>
          </a:p>
          <a:p>
            <a:pPr lvl="2"/>
            <a:r>
              <a:rPr lang="en-US" smtClean="0"/>
              <a:t>Each file has associated with it a domain bit (setuid bit)</a:t>
            </a:r>
          </a:p>
          <a:p>
            <a:pPr lvl="2"/>
            <a:r>
              <a:rPr lang="en-US" smtClean="0"/>
              <a:t>When file is executed and setuid = on, then user-id is set to owner of the file being executed</a:t>
            </a:r>
          </a:p>
          <a:p>
            <a:pPr lvl="2"/>
            <a:r>
              <a:rPr lang="en-US" smtClean="0"/>
              <a:t> When execution completes user-id is reset </a:t>
            </a:r>
          </a:p>
          <a:p>
            <a:pPr lvl="2"/>
            <a:endParaRPr lang="en-US" smtClean="0"/>
          </a:p>
          <a:p>
            <a:r>
              <a:rPr lang="en-US" smtClean="0"/>
              <a:t>Domain switch accomplished via passwords</a:t>
            </a:r>
          </a:p>
          <a:p>
            <a:pPr lvl="1"/>
            <a:r>
              <a:rPr lang="en-US" smtClean="0">
                <a:latin typeface="Courier New" charset="0"/>
                <a:cs typeface="Courier New" charset="0"/>
              </a:rPr>
              <a:t>su</a:t>
            </a:r>
            <a:r>
              <a:rPr lang="en-US" smtClean="0"/>
              <a:t> command temporarily switches to another user’s domain when other domain’s password provided</a:t>
            </a:r>
          </a:p>
          <a:p>
            <a:pPr lvl="1"/>
            <a:endParaRPr lang="en-US" smtClean="0"/>
          </a:p>
          <a:p>
            <a:r>
              <a:rPr lang="en-US" smtClean="0"/>
              <a:t>Domain switching via commands</a:t>
            </a:r>
          </a:p>
          <a:p>
            <a:pPr lvl="1"/>
            <a:r>
              <a:rPr lang="en-US" smtClean="0">
                <a:latin typeface="Courier New" charset="0"/>
                <a:cs typeface="Courier New" charset="0"/>
              </a:rPr>
              <a:t>sudo</a:t>
            </a:r>
            <a:r>
              <a:rPr lang="en-US" smtClean="0"/>
              <a:t> command prefix executes specified command in another domain (if original domain has privilege or password given)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197" y="1060355"/>
            <a:ext cx="115697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Domain Implementation (MULTICS)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466821" y="1996722"/>
            <a:ext cx="11053763" cy="1577975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 and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be any two domain rings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j</a:t>
            </a:r>
            <a:r>
              <a:rPr lang="en-US" dirty="0" smtClean="0"/>
              <a:t> &lt; </a:t>
            </a:r>
            <a:r>
              <a:rPr lang="en-US" i="1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 </a:t>
            </a:r>
            <a:r>
              <a:rPr lang="en-US" i="1" dirty="0" smtClean="0">
                <a:sym typeface="Symbol" charset="2"/>
              </a:rPr>
              <a:t>D</a:t>
            </a:r>
            <a:r>
              <a:rPr lang="en-US" i="1" baseline="-25000" dirty="0" smtClean="0">
                <a:sym typeface="Symbol" charset="2"/>
              </a:rPr>
              <a:t>i</a:t>
            </a:r>
            <a:r>
              <a:rPr lang="en-US" dirty="0" smtClean="0">
                <a:sym typeface="Symbol" charset="2"/>
              </a:rPr>
              <a:t>   </a:t>
            </a:r>
            <a:r>
              <a:rPr lang="en-US" i="1" dirty="0" err="1" smtClean="0">
                <a:sym typeface="Symbol" charset="2"/>
              </a:rPr>
              <a:t>D</a:t>
            </a:r>
            <a:r>
              <a:rPr lang="en-US" i="1" baseline="-25000" dirty="0" err="1" smtClean="0">
                <a:sym typeface="Symbol" charset="2"/>
              </a:rPr>
              <a:t>j</a:t>
            </a:r>
            <a:endParaRPr lang="en-US" dirty="0" smtClean="0"/>
          </a:p>
        </p:txBody>
      </p:sp>
      <p:pic>
        <p:nvPicPr>
          <p:cNvPr id="1024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0922" y="3497426"/>
            <a:ext cx="8556626" cy="516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2670</TotalTime>
  <Words>1328</Words>
  <Application>Microsoft Office PowerPoint</Application>
  <PresentationFormat>Custom</PresentationFormat>
  <Paragraphs>232</Paragraphs>
  <Slides>23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Theme1</vt:lpstr>
      <vt:lpstr>   Operating System/ BTCS-2401    </vt:lpstr>
      <vt:lpstr>Topic 22nd :Protection</vt:lpstr>
      <vt:lpstr>Topics To Be covered</vt:lpstr>
      <vt:lpstr>Objectives</vt:lpstr>
      <vt:lpstr>Goals of Protection</vt:lpstr>
      <vt:lpstr>Principles of Protection</vt:lpstr>
      <vt:lpstr>Domain Structure</vt:lpstr>
      <vt:lpstr>Domain Implementation (UNIX)</vt:lpstr>
      <vt:lpstr>Domain Implementation (MULTICS)</vt:lpstr>
      <vt:lpstr>Multics Benefits and Limits</vt:lpstr>
      <vt:lpstr>Access Matrix</vt:lpstr>
      <vt:lpstr>Access Matrix</vt:lpstr>
      <vt:lpstr>Use of Access Matrix</vt:lpstr>
      <vt:lpstr>Use of Access Matrix (Cont.)</vt:lpstr>
      <vt:lpstr>Implementation of Access Matrix (Cont.)</vt:lpstr>
      <vt:lpstr>Access Control</vt:lpstr>
      <vt:lpstr>Revocation of Access Rights</vt:lpstr>
      <vt:lpstr>Capability-Based Systems </vt:lpstr>
      <vt:lpstr>Language-Based Protection</vt:lpstr>
      <vt:lpstr>Protection in Java 2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Admin</cp:lastModifiedBy>
  <cp:revision>118</cp:revision>
  <cp:lastPrinted>2011-04-25T18:22:26Z</cp:lastPrinted>
  <dcterms:created xsi:type="dcterms:W3CDTF">2011-04-25T01:14:07Z</dcterms:created>
  <dcterms:modified xsi:type="dcterms:W3CDTF">2023-06-20T04:40:36Z</dcterms:modified>
</cp:coreProperties>
</file>