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2" r:id="rId3"/>
    <p:sldId id="346" r:id="rId4"/>
    <p:sldId id="354" r:id="rId5"/>
    <p:sldId id="356" r:id="rId6"/>
    <p:sldId id="357" r:id="rId7"/>
    <p:sldId id="355" r:id="rId8"/>
    <p:sldId id="353" r:id="rId9"/>
    <p:sldId id="362" r:id="rId10"/>
    <p:sldId id="361" r:id="rId11"/>
    <p:sldId id="360" r:id="rId12"/>
    <p:sldId id="359" r:id="rId13"/>
    <p:sldId id="358" r:id="rId14"/>
    <p:sldId id="352" r:id="rId15"/>
    <p:sldId id="351" r:id="rId16"/>
    <p:sldId id="350" r:id="rId17"/>
    <p:sldId id="349" r:id="rId18"/>
    <p:sldId id="348" r:id="rId19"/>
    <p:sldId id="368" r:id="rId20"/>
    <p:sldId id="367" r:id="rId21"/>
    <p:sldId id="366" r:id="rId22"/>
    <p:sldId id="365" r:id="rId23"/>
    <p:sldId id="364" r:id="rId24"/>
    <p:sldId id="363" r:id="rId25"/>
    <p:sldId id="372" r:id="rId26"/>
    <p:sldId id="371" r:id="rId27"/>
    <p:sldId id="370" r:id="rId28"/>
    <p:sldId id="369" r:id="rId29"/>
    <p:sldId id="375" r:id="rId30"/>
    <p:sldId id="374" r:id="rId31"/>
    <p:sldId id="373" r:id="rId32"/>
    <p:sldId id="383" r:id="rId33"/>
    <p:sldId id="382" r:id="rId34"/>
    <p:sldId id="381" r:id="rId35"/>
    <p:sldId id="380" r:id="rId36"/>
    <p:sldId id="344" r:id="rId37"/>
    <p:sldId id="34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1"/>
    <p:restoredTop sz="94729"/>
  </p:normalViewPr>
  <p:slideViewPr>
    <p:cSldViewPr>
      <p:cViewPr varScale="1">
        <p:scale>
          <a:sx n="68" d="100"/>
          <a:sy n="68" d="100"/>
        </p:scale>
        <p:origin x="714"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2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8/13/2023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DB4388-F365-43A6-8496-C4CC9C5DDCA0}"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B4388-F365-43A6-8496-C4CC9C5DDCA0}"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B4388-F365-43A6-8496-C4CC9C5DDCA0}" type="datetimeFigureOut">
              <a:rPr lang="en-US" smtClean="0"/>
              <a:pPr/>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B4388-F365-43A6-8496-C4CC9C5DDCA0}" type="datetimeFigureOut">
              <a:rPr lang="en-US" smtClean="0"/>
              <a:pPr/>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8/13/2023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br>
              <a:rPr lang="en-IN" sz="4000" dirty="0">
                <a:solidFill>
                  <a:srgbClr val="7030A0"/>
                </a:solidFill>
                <a:latin typeface="American Typewriter" panose="02090604020004020304" pitchFamily="18" charset="77"/>
              </a:rPr>
            </a:br>
            <a:br>
              <a:rPr lang="en-IN" sz="4000" dirty="0">
                <a:solidFill>
                  <a:srgbClr val="7030A0"/>
                </a:solidFill>
                <a:latin typeface="American Typewriter" panose="02090604020004020304" pitchFamily="18" charset="77"/>
              </a:rPr>
            </a:br>
            <a:br>
              <a:rPr lang="en-IN" sz="4000" dirty="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INDUSTRIAL AUTOMATION AND ROBOTICS(BTME-3505)</a:t>
            </a:r>
            <a:br>
              <a:rPr lang="en-IN" b="1" dirty="0"/>
            </a:br>
            <a:br>
              <a:rPr lang="en-US" dirty="0"/>
            </a:br>
            <a:br>
              <a:rPr lang="en-US" dirty="0"/>
            </a:br>
            <a:br>
              <a:rPr lang="en-US" dirty="0"/>
            </a:br>
            <a:endParaRPr lang="en-US" dirty="0"/>
          </a:p>
        </p:txBody>
      </p:sp>
      <p:sp>
        <p:nvSpPr>
          <p:cNvPr id="14" name="Footer Placeholder 4">
            <a:extLst>
              <a:ext uri="{FF2B5EF4-FFF2-40B4-BE49-F238E27FC236}">
                <a16:creationId xmlns:a16="http://schemas.microsoft.com/office/drawing/2014/main"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a16="http://schemas.microsoft.com/office/drawing/2014/main"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10" name="Title 3"/>
          <p:cNvSpPr txBox="1">
            <a:spLocks/>
          </p:cNvSpPr>
          <p:nvPr/>
        </p:nvSpPr>
        <p:spPr>
          <a:xfrm>
            <a:off x="7289800" y="4038600"/>
            <a:ext cx="4626154" cy="1447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IN" sz="4000" dirty="0">
                <a:solidFill>
                  <a:srgbClr val="7030A0"/>
                </a:solidFill>
                <a:latin typeface="American Typewriter" panose="02090604020004020304" pitchFamily="18" charset="77"/>
              </a:rPr>
            </a:br>
            <a:br>
              <a:rPr lang="en-IN" sz="4000" dirty="0">
                <a:solidFill>
                  <a:srgbClr val="7030A0"/>
                </a:solidFill>
                <a:latin typeface="American Typewriter" panose="02090604020004020304" pitchFamily="18" charset="77"/>
              </a:rPr>
            </a:br>
            <a:r>
              <a:rPr lang="en-IN" sz="4000" dirty="0"/>
              <a:t>Prepared by: </a:t>
            </a:r>
            <a:r>
              <a:rPr lang="en-IN" sz="4000" dirty="0" err="1"/>
              <a:t>Dr.</a:t>
            </a:r>
            <a:r>
              <a:rPr lang="en-IN" sz="4000" dirty="0"/>
              <a:t> Sachin Saini</a:t>
            </a:r>
            <a:br>
              <a:rPr lang="en-US" dirty="0"/>
            </a:br>
            <a:br>
              <a:rPr lang="en-US" dirty="0"/>
            </a:br>
            <a:endParaRPr lang="en-US" dirty="0"/>
          </a:p>
        </p:txBody>
      </p:sp>
      <p:sp>
        <p:nvSpPr>
          <p:cNvPr id="11" name="Title 3"/>
          <p:cNvSpPr txBox="1">
            <a:spLocks/>
          </p:cNvSpPr>
          <p:nvPr/>
        </p:nvSpPr>
        <p:spPr>
          <a:xfrm>
            <a:off x="990600" y="2590800"/>
            <a:ext cx="4626154"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br>
              <a:rPr lang="en-IN" sz="4000" dirty="0">
                <a:solidFill>
                  <a:srgbClr val="7030A0"/>
                </a:solidFill>
                <a:latin typeface="American Typewriter" panose="02090604020004020304" pitchFamily="18" charset="77"/>
              </a:rPr>
            </a:br>
            <a:br>
              <a:rPr lang="en-IN" sz="9600" dirty="0">
                <a:solidFill>
                  <a:srgbClr val="7030A0"/>
                </a:solidFill>
                <a:latin typeface="+mn-lt"/>
              </a:rPr>
            </a:br>
            <a:r>
              <a:rPr lang="en-US" sz="9600" dirty="0">
                <a:latin typeface="+mn-lt"/>
              </a:rPr>
              <a:t>Course Name: IAR</a:t>
            </a:r>
            <a:br>
              <a:rPr lang="en-US" sz="9600" dirty="0">
                <a:latin typeface="+mn-lt"/>
              </a:rPr>
            </a:br>
            <a:r>
              <a:rPr lang="en-US" sz="9600" dirty="0">
                <a:latin typeface="+mn-lt"/>
              </a:rPr>
              <a:t>Semester: 5th</a:t>
            </a:r>
            <a:br>
              <a:rPr lang="en-US" dirty="0"/>
            </a:b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fontScale="90000"/>
          </a:bodyPr>
          <a:lstStyle/>
          <a:p>
            <a:br>
              <a:rPr lang="en-US" b="1" dirty="0">
                <a:latin typeface="Arial" panose="020B0604020202020204" pitchFamily="34" charset="0"/>
              </a:rPr>
            </a:br>
            <a:r>
              <a:rPr lang="en-US" b="1" dirty="0">
                <a:latin typeface="Arial" panose="020B0604020202020204" pitchFamily="34" charset="0"/>
              </a:rPr>
              <a:t>Components of Hydraulic Systems:</a:t>
            </a:r>
            <a:br>
              <a:rPr lang="en-US" b="1" dirty="0">
                <a:latin typeface="Arial" panose="020B0604020202020204" pitchFamily="34" charset="0"/>
              </a:rPr>
            </a:br>
            <a:endParaRPr lang="en-IN" b="1"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9" name="Picture 8">
            <a:extLst>
              <a:ext uri="{FF2B5EF4-FFF2-40B4-BE49-F238E27FC236}">
                <a16:creationId xmlns:a16="http://schemas.microsoft.com/office/drawing/2014/main" id="{52AE595C-AECE-49F0-8758-2FA09588477D}"/>
              </a:ext>
            </a:extLst>
          </p:cNvPr>
          <p:cNvPicPr>
            <a:picLocks noChangeAspect="1"/>
          </p:cNvPicPr>
          <p:nvPr/>
        </p:nvPicPr>
        <p:blipFill>
          <a:blip r:embed="rId3"/>
          <a:stretch>
            <a:fillRect/>
          </a:stretch>
        </p:blipFill>
        <p:spPr>
          <a:xfrm>
            <a:off x="892629" y="1537462"/>
            <a:ext cx="10633644" cy="4329937"/>
          </a:xfrm>
          <a:prstGeom prst="rect">
            <a:avLst/>
          </a:prstGeom>
        </p:spPr>
      </p:pic>
    </p:spTree>
    <p:extLst>
      <p:ext uri="{BB962C8B-B14F-4D97-AF65-F5344CB8AC3E}">
        <p14:creationId xmlns:p14="http://schemas.microsoft.com/office/powerpoint/2010/main" val="214500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B8DC09EF-7E61-4ECB-8D9B-C673547F47EF}"/>
              </a:ext>
            </a:extLst>
          </p:cNvPr>
          <p:cNvPicPr>
            <a:picLocks noChangeAspect="1"/>
          </p:cNvPicPr>
          <p:nvPr/>
        </p:nvPicPr>
        <p:blipFill>
          <a:blip r:embed="rId3"/>
          <a:stretch>
            <a:fillRect/>
          </a:stretch>
        </p:blipFill>
        <p:spPr>
          <a:xfrm>
            <a:off x="609601" y="1352550"/>
            <a:ext cx="10591800" cy="4810596"/>
          </a:xfrm>
          <a:prstGeom prst="rect">
            <a:avLst/>
          </a:prstGeom>
        </p:spPr>
      </p:pic>
    </p:spTree>
    <p:extLst>
      <p:ext uri="{BB962C8B-B14F-4D97-AF65-F5344CB8AC3E}">
        <p14:creationId xmlns:p14="http://schemas.microsoft.com/office/powerpoint/2010/main" val="80715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EFC97DE1-1504-4D29-A00C-0B36DD7D34F4}"/>
              </a:ext>
            </a:extLst>
          </p:cNvPr>
          <p:cNvSpPr/>
          <p:nvPr/>
        </p:nvSpPr>
        <p:spPr>
          <a:xfrm>
            <a:off x="342900" y="1291242"/>
            <a:ext cx="11506200" cy="5078313"/>
          </a:xfrm>
          <a:prstGeom prst="rect">
            <a:avLst/>
          </a:prstGeom>
        </p:spPr>
        <p:txBody>
          <a:bodyPr wrap="square">
            <a:spAutoFit/>
          </a:bodyPr>
          <a:lstStyle/>
          <a:p>
            <a:r>
              <a:rPr lang="en-US" b="1" dirty="0"/>
              <a:t>Pneumatic systems </a:t>
            </a:r>
            <a:r>
              <a:rPr lang="en-US" dirty="0"/>
              <a:t>have components that are similar to those used in hydraulic systems.</a:t>
            </a:r>
          </a:p>
          <a:p>
            <a:r>
              <a:rPr lang="en-US" dirty="0"/>
              <a:t>1) An air tank to store a given volume of compressed air.</a:t>
            </a:r>
          </a:p>
          <a:p>
            <a:r>
              <a:rPr lang="en-US" dirty="0"/>
              <a:t>2) A compressor to compress the air that comes directly from the atmosphere.</a:t>
            </a:r>
          </a:p>
          <a:p>
            <a:r>
              <a:rPr lang="en-US" dirty="0"/>
              <a:t>3) An electric motor or other prime mover to drive the compressor.</a:t>
            </a:r>
          </a:p>
          <a:p>
            <a:r>
              <a:rPr lang="en-US" dirty="0"/>
              <a:t>4) Valves to control air direction, pressure and flow rate.</a:t>
            </a:r>
          </a:p>
          <a:p>
            <a:r>
              <a:rPr lang="en-US" dirty="0"/>
              <a:t>5) Actuators, which are similar in operation to hydraulic actuators.</a:t>
            </a:r>
          </a:p>
          <a:p>
            <a:r>
              <a:rPr lang="en-US" dirty="0"/>
              <a:t>6) Piping to carry the pressurized air from one location to another</a:t>
            </a:r>
          </a:p>
          <a:p>
            <a:endParaRPr lang="en-US" b="1" dirty="0"/>
          </a:p>
          <a:p>
            <a:r>
              <a:rPr lang="en-US" b="1" dirty="0"/>
              <a:t>ADVANTAGES OF FLUID POWER SYSTEM:</a:t>
            </a:r>
          </a:p>
          <a:p>
            <a:r>
              <a:rPr lang="en-US" dirty="0"/>
              <a:t>The advantages of a fluid power system are as follows:</a:t>
            </a:r>
          </a:p>
          <a:p>
            <a:r>
              <a:rPr lang="en-US" dirty="0"/>
              <a:t>1) Fluid power systems are simple, easy to operate and can be controlled accurately: Fluid power gives flexibility to equipment without requiring a complex mechanism. Using fluid power, we can start, stop, accelerate, decelerate, reverse or position large forces/components with great accuracy using simple levers and push buttons.</a:t>
            </a:r>
          </a:p>
          <a:p>
            <a:r>
              <a:rPr lang="en-US" dirty="0"/>
              <a:t>2) Multiplication and variation of forces: Linear or rotary force can be multiplied by a fraction of a kilogram to several hundreds of tons.</a:t>
            </a:r>
          </a:p>
          <a:p>
            <a:r>
              <a:rPr lang="en-US" dirty="0"/>
              <a:t>3) Multifunction control: A single hydraulic pump or air compressor can provide power and control for numerous machines using valve manifolds and distribution systems.</a:t>
            </a:r>
          </a:p>
          <a:p>
            <a:r>
              <a:rPr lang="en-US" dirty="0"/>
              <a:t>.</a:t>
            </a:r>
          </a:p>
        </p:txBody>
      </p:sp>
    </p:spTree>
    <p:extLst>
      <p:ext uri="{BB962C8B-B14F-4D97-AF65-F5344CB8AC3E}">
        <p14:creationId xmlns:p14="http://schemas.microsoft.com/office/powerpoint/2010/main" val="417410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03DBEFA6-59B2-43C6-9E2F-EBA6C11B8733}"/>
              </a:ext>
            </a:extLst>
          </p:cNvPr>
          <p:cNvSpPr/>
          <p:nvPr/>
        </p:nvSpPr>
        <p:spPr>
          <a:xfrm>
            <a:off x="876300" y="1409952"/>
            <a:ext cx="10439400" cy="3754874"/>
          </a:xfrm>
          <a:prstGeom prst="rect">
            <a:avLst/>
          </a:prstGeom>
        </p:spPr>
        <p:txBody>
          <a:bodyPr wrap="square">
            <a:spAutoFit/>
          </a:bodyPr>
          <a:lstStyle/>
          <a:p>
            <a:endParaRPr lang="en-US" dirty="0"/>
          </a:p>
          <a:p>
            <a:r>
              <a:rPr lang="en-US" dirty="0"/>
              <a:t>4) </a:t>
            </a:r>
            <a:r>
              <a:rPr lang="en-US" sz="2000" dirty="0"/>
              <a:t>Low-speed torque: Unlike electric motors, air or hydraulic motors can produce a large amount of torque while operating at low speeds.</a:t>
            </a:r>
          </a:p>
          <a:p>
            <a:r>
              <a:rPr lang="en-US" sz="2000" dirty="0"/>
              <a:t>5) Constant force or torque: Fluid power systems can deliver constant torque or force regardless of speed changes.</a:t>
            </a:r>
          </a:p>
          <a:p>
            <a:r>
              <a:rPr lang="en-US" sz="2000" dirty="0"/>
              <a:t>6) Economical: Not only reduction in required manpower but also the production or elimination of operator fatigue, as a production factor, is an important element in the use of fluid power.</a:t>
            </a:r>
          </a:p>
          <a:p>
            <a:r>
              <a:rPr lang="en-US" sz="2000" dirty="0"/>
              <a:t>7) Low weight to power ratio: The hydraulic system has a low weight to power ratio compared to electromechanical systems. Fluid power systems are compact.</a:t>
            </a:r>
          </a:p>
          <a:p>
            <a:r>
              <a:rPr lang="en-US" sz="2000" dirty="0"/>
              <a:t>8) Fluid power systems can be used where safety is of vital importance: Safety is of vital importance in air and space travel, in the production and operation of motor vehicles, in mining and manufacture of delicate products</a:t>
            </a:r>
          </a:p>
        </p:txBody>
      </p:sp>
    </p:spTree>
    <p:extLst>
      <p:ext uri="{BB962C8B-B14F-4D97-AF65-F5344CB8AC3E}">
        <p14:creationId xmlns:p14="http://schemas.microsoft.com/office/powerpoint/2010/main" val="133568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4A43C475-0F17-458F-AD79-86A6799F8FF1}"/>
              </a:ext>
            </a:extLst>
          </p:cNvPr>
          <p:cNvSpPr/>
          <p:nvPr/>
        </p:nvSpPr>
        <p:spPr>
          <a:xfrm>
            <a:off x="533400" y="1371600"/>
            <a:ext cx="10972800" cy="4370427"/>
          </a:xfrm>
          <a:prstGeom prst="rect">
            <a:avLst/>
          </a:prstGeom>
        </p:spPr>
        <p:txBody>
          <a:bodyPr wrap="square">
            <a:spAutoFit/>
          </a:bodyPr>
          <a:lstStyle/>
          <a:p>
            <a:r>
              <a:rPr lang="en-US" b="1" dirty="0"/>
              <a:t>APPLICATIONS OF FLUID POWER</a:t>
            </a:r>
            <a:r>
              <a:rPr lang="en-US" dirty="0"/>
              <a:t>:</a:t>
            </a:r>
          </a:p>
          <a:p>
            <a:pPr algn="just"/>
            <a:r>
              <a:rPr lang="en-US" sz="2000" dirty="0"/>
              <a:t>1) Agriculture: Tractors and farm equipments like ploughs, movers, chemical sprayers, fertilizer spreaders.</a:t>
            </a:r>
          </a:p>
          <a:p>
            <a:pPr algn="just"/>
            <a:r>
              <a:rPr lang="en-US" sz="2000" dirty="0"/>
              <a:t>2) Aviation: Fluid power equipments like landing wheels on </a:t>
            </a:r>
            <a:r>
              <a:rPr lang="en-US" sz="2000" dirty="0" err="1"/>
              <a:t>aeroplane</a:t>
            </a:r>
            <a:r>
              <a:rPr lang="en-US" sz="2000" dirty="0"/>
              <a:t> and helicopter, aircraft trolleys, aircraft engine test beds.</a:t>
            </a:r>
          </a:p>
          <a:p>
            <a:pPr algn="just"/>
            <a:r>
              <a:rPr lang="en-US" sz="2000" dirty="0"/>
              <a:t>3) Building Industry: For metering and mixing of concrete ingredients from hopper.</a:t>
            </a:r>
          </a:p>
          <a:p>
            <a:pPr algn="just"/>
            <a:r>
              <a:rPr lang="en-US" sz="2000" dirty="0"/>
              <a:t>4) Construction Equipment: Earthmoving equipments like excavators, bucket loaders, dozers, crawlers, and road graders.</a:t>
            </a:r>
          </a:p>
          <a:p>
            <a:pPr algn="just"/>
            <a:r>
              <a:rPr lang="en-US" sz="2000" dirty="0"/>
              <a:t>5) </a:t>
            </a:r>
            <a:r>
              <a:rPr lang="en-US" sz="2000" dirty="0" err="1"/>
              <a:t>Defence</a:t>
            </a:r>
            <a:r>
              <a:rPr lang="en-US" sz="2000" dirty="0"/>
              <a:t>: Missile-launch systems and Navigation controls</a:t>
            </a:r>
          </a:p>
          <a:p>
            <a:pPr algn="just"/>
            <a:r>
              <a:rPr lang="en-US" sz="2000" dirty="0"/>
              <a:t>6) Entertainment: Amusement park entertainment rides like roller coasters</a:t>
            </a:r>
          </a:p>
          <a:p>
            <a:pPr algn="just"/>
            <a:r>
              <a:rPr lang="en-US" sz="2000" dirty="0"/>
              <a:t>7) Fabrication Industry: Hand tools like pneumatic drills, grinders, bores, riveting machines, nut runners</a:t>
            </a:r>
          </a:p>
          <a:p>
            <a:pPr algn="just"/>
            <a:r>
              <a:rPr lang="en-US" sz="2000" dirty="0"/>
              <a:t>8) Food and Beverage: All types of food processing equipment, wrapping, bottling</a:t>
            </a:r>
          </a:p>
          <a:p>
            <a:pPr algn="just"/>
            <a:r>
              <a:rPr lang="en-US" sz="2000" dirty="0"/>
              <a:t>9) Foundry: Full and semi-automatic </a:t>
            </a:r>
            <a:r>
              <a:rPr lang="en-US" sz="2000" dirty="0" err="1"/>
              <a:t>moulding</a:t>
            </a:r>
            <a:r>
              <a:rPr lang="en-US" sz="2000" dirty="0"/>
              <a:t> machines, tilting of furnaces, die casting machines</a:t>
            </a:r>
          </a:p>
          <a:p>
            <a:pPr algn="just"/>
            <a:r>
              <a:rPr lang="en-US" sz="2000" dirty="0"/>
              <a:t>10) Material Handling: Jacks, Hosts, Cranes, Forklift, Conveyor system</a:t>
            </a:r>
          </a:p>
        </p:txBody>
      </p:sp>
    </p:spTree>
    <p:extLst>
      <p:ext uri="{BB962C8B-B14F-4D97-AF65-F5344CB8AC3E}">
        <p14:creationId xmlns:p14="http://schemas.microsoft.com/office/powerpoint/2010/main" val="300452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32605986-6E66-40EB-8EDD-0C90D6254B7E}"/>
              </a:ext>
            </a:extLst>
          </p:cNvPr>
          <p:cNvSpPr/>
          <p:nvPr/>
        </p:nvSpPr>
        <p:spPr>
          <a:xfrm>
            <a:off x="1066800" y="1600200"/>
            <a:ext cx="9753600" cy="1908215"/>
          </a:xfrm>
          <a:prstGeom prst="rect">
            <a:avLst/>
          </a:prstGeom>
        </p:spPr>
        <p:txBody>
          <a:bodyPr wrap="square">
            <a:spAutoFit/>
          </a:bodyPr>
          <a:lstStyle/>
          <a:p>
            <a:r>
              <a:rPr lang="en-US" sz="2000" b="1" dirty="0"/>
              <a:t>PASCAL’S LAW (MULTIPLICATION OF FORCE</a:t>
            </a:r>
            <a:r>
              <a:rPr lang="en-US" sz="2000" dirty="0"/>
              <a:t>):</a:t>
            </a:r>
          </a:p>
          <a:p>
            <a:r>
              <a:rPr lang="en-US" sz="2000" dirty="0"/>
              <a:t>Pascal’s law reveals the basic principle of how fluid power systems perform useful work. This law can be stated as follows:</a:t>
            </a:r>
          </a:p>
          <a:p>
            <a:r>
              <a:rPr lang="en-US" sz="2000" dirty="0"/>
              <a:t>Pressure applied to a confined fluid is transmitted undiminished in all directions throughout the fluid and acts perpendicular to the surface in contact with the fluid</a:t>
            </a:r>
            <a:r>
              <a:rPr lang="en-US" dirty="0"/>
              <a:t>.</a:t>
            </a:r>
          </a:p>
          <a:p>
            <a:endParaRPr lang="en-US" dirty="0"/>
          </a:p>
        </p:txBody>
      </p:sp>
      <p:pic>
        <p:nvPicPr>
          <p:cNvPr id="5" name="Picture 4">
            <a:extLst>
              <a:ext uri="{FF2B5EF4-FFF2-40B4-BE49-F238E27FC236}">
                <a16:creationId xmlns:a16="http://schemas.microsoft.com/office/drawing/2014/main" id="{A550F303-F4F0-4AAE-BB88-0E37B4D281D4}"/>
              </a:ext>
            </a:extLst>
          </p:cNvPr>
          <p:cNvPicPr>
            <a:picLocks noChangeAspect="1"/>
          </p:cNvPicPr>
          <p:nvPr/>
        </p:nvPicPr>
        <p:blipFill>
          <a:blip r:embed="rId3"/>
          <a:stretch>
            <a:fillRect/>
          </a:stretch>
        </p:blipFill>
        <p:spPr>
          <a:xfrm>
            <a:off x="3042557" y="3352800"/>
            <a:ext cx="6106886" cy="2762081"/>
          </a:xfrm>
          <a:prstGeom prst="rect">
            <a:avLst/>
          </a:prstGeom>
        </p:spPr>
      </p:pic>
    </p:spTree>
    <p:extLst>
      <p:ext uri="{BB962C8B-B14F-4D97-AF65-F5344CB8AC3E}">
        <p14:creationId xmlns:p14="http://schemas.microsoft.com/office/powerpoint/2010/main" val="348399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a:t>Industrial Automation and Robotics</a:t>
            </a:r>
            <a:endParaRPr lang="en-IN" b="1"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A92BFD7E-95A4-4527-A99E-C606F81B4875}"/>
              </a:ext>
            </a:extLst>
          </p:cNvPr>
          <p:cNvSpPr/>
          <p:nvPr/>
        </p:nvSpPr>
        <p:spPr>
          <a:xfrm>
            <a:off x="457200" y="1440730"/>
            <a:ext cx="10972800" cy="4401205"/>
          </a:xfrm>
          <a:prstGeom prst="rect">
            <a:avLst/>
          </a:prstGeom>
        </p:spPr>
        <p:txBody>
          <a:bodyPr wrap="square">
            <a:spAutoFit/>
          </a:bodyPr>
          <a:lstStyle/>
          <a:p>
            <a:pPr algn="just"/>
            <a:r>
              <a:rPr lang="en-US" sz="2000" b="1" dirty="0"/>
              <a:t>DIFFERENT TYPES OF HYDRAULIC FLUIDS</a:t>
            </a:r>
            <a:r>
              <a:rPr lang="en-US" sz="2000" dirty="0"/>
              <a:t>:</a:t>
            </a:r>
          </a:p>
          <a:p>
            <a:pPr algn="just"/>
            <a:r>
              <a:rPr lang="en-US" sz="2000" dirty="0"/>
              <a:t>1) Water: The least expensive hydraulic fluid is water. Water is treated with chemicals before being used in a fluid power system. This treatment removes undesirable contaminates.</a:t>
            </a:r>
          </a:p>
          <a:p>
            <a:pPr algn="just"/>
            <a:r>
              <a:rPr lang="en-US" sz="2000" dirty="0"/>
              <a:t>2) Petroleum Oils: These are the most common among the hydraulic fluids which are used in a wide range of hydraulic applications. The characteristic of petroleum based hydraulic oils are controlled by the type of crude oil used.</a:t>
            </a:r>
          </a:p>
          <a:p>
            <a:pPr algn="just"/>
            <a:r>
              <a:rPr lang="en-US" sz="2000" dirty="0"/>
              <a:t>3) Water Glycols: These are solutions contains 35 to 55% water, glycol and water soluble thickener to improve viscosity. Additives are also added to improve anticorrosion, anti-wear and lubricity properties.</a:t>
            </a:r>
          </a:p>
          <a:p>
            <a:pPr algn="just"/>
            <a:r>
              <a:rPr lang="en-US" sz="2000" dirty="0"/>
              <a:t>4) Water Oil Emulsions: These are water-oil mixtures. They are of two types’ oil-in-water emulsions or water-in-oil emulsions. The oil-in-water emulsion has water as the continuous base and the oil is present in lesser amounts as the dispersed media. In the water-in-oil emulsion, the oil is in continuous phase and water is the dispersed media.</a:t>
            </a:r>
          </a:p>
          <a:p>
            <a:pPr algn="just"/>
            <a:r>
              <a:rPr lang="en-US" sz="2000" dirty="0"/>
              <a:t>5) Phosphate Ester: It results from the incorporation of phosphorus into organic molecules. They have high thermal stability. They serve an excellent detergent and prevent building up of sludge.</a:t>
            </a:r>
          </a:p>
        </p:txBody>
      </p:sp>
    </p:spTree>
    <p:extLst>
      <p:ext uri="{BB962C8B-B14F-4D97-AF65-F5344CB8AC3E}">
        <p14:creationId xmlns:p14="http://schemas.microsoft.com/office/powerpoint/2010/main" val="336693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a:t>Industrial Automation and Robotics</a:t>
            </a:r>
            <a:endParaRPr lang="en-IN" b="1"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A0277ACE-6D9F-4B5A-AC17-D2C71F9D8E86}"/>
              </a:ext>
            </a:extLst>
          </p:cNvPr>
          <p:cNvSpPr/>
          <p:nvPr/>
        </p:nvSpPr>
        <p:spPr>
          <a:xfrm>
            <a:off x="239603" y="1352550"/>
            <a:ext cx="11571397" cy="4708981"/>
          </a:xfrm>
          <a:prstGeom prst="rect">
            <a:avLst/>
          </a:prstGeom>
        </p:spPr>
        <p:txBody>
          <a:bodyPr wrap="square">
            <a:spAutoFit/>
          </a:bodyPr>
          <a:lstStyle/>
          <a:p>
            <a:r>
              <a:rPr lang="en-US" sz="2000" b="1" dirty="0"/>
              <a:t>PROPERTIES OF HYDRAULIC FLUIDS:</a:t>
            </a:r>
          </a:p>
          <a:p>
            <a:r>
              <a:rPr lang="en-US" sz="2000" dirty="0"/>
              <a:t>1) Viscosity: It is a measure of the fluid’s internal resistance offered to flow.</a:t>
            </a:r>
          </a:p>
          <a:p>
            <a:r>
              <a:rPr lang="en-US" sz="2000" dirty="0"/>
              <a:t>2) Viscosity Index: This value shows how temperature affects the viscosity of oil. The viscosity of the oil decreases with increase in temperature and vice versa. The rate of change of viscosity with temperature is indicated on an arbitrary scale called viscosity index.</a:t>
            </a:r>
          </a:p>
          <a:p>
            <a:r>
              <a:rPr lang="en-US" sz="2000" dirty="0"/>
              <a:t>3) Oxidation Stability: The most important property of hydraulic oil is its oxidation stability.</a:t>
            </a:r>
          </a:p>
          <a:p>
            <a:r>
              <a:rPr lang="en-US" sz="2000" dirty="0"/>
              <a:t>Oxidation is caused by a chemical reaction between the oxygen of the dissolved air and the oil. The oxidation of the oil creates impurities like sludge, insoluble gum and soluble acidic products. The soluble acidic products cause corrosion and insoluble products make the operation sluggish.</a:t>
            </a:r>
          </a:p>
          <a:p>
            <a:r>
              <a:rPr lang="en-US" sz="2000" dirty="0"/>
              <a:t>4) Demulsibility: The ability of a hydraulic fluid to separate rapidly from moisture and successfully resist emulsification is known as Demulsibility.</a:t>
            </a:r>
          </a:p>
          <a:p>
            <a:r>
              <a:rPr lang="en-US" sz="2000" dirty="0"/>
              <a:t>5) Lubricity: The ability of the hydraulic fluid to lubricate the moving parts efficiently is called Lubricity.</a:t>
            </a:r>
          </a:p>
          <a:p>
            <a:r>
              <a:rPr lang="en-US" sz="2000" dirty="0"/>
              <a:t>6) Rust Prevention: The moisture entering into the hydraulic system with air causes the parts made of ferrous materials to rust. This rust if passed through the precision made pumps and valves may scratch the nicely polished surfaces. So inhibitors are added to the oil to keep the moisture away from the surface.</a:t>
            </a:r>
          </a:p>
        </p:txBody>
      </p:sp>
    </p:spTree>
    <p:extLst>
      <p:ext uri="{BB962C8B-B14F-4D97-AF65-F5344CB8AC3E}">
        <p14:creationId xmlns:p14="http://schemas.microsoft.com/office/powerpoint/2010/main" val="200925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15"/>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36570907-955B-4D16-80DF-4D0AFC566EBE}"/>
              </a:ext>
            </a:extLst>
          </p:cNvPr>
          <p:cNvSpPr/>
          <p:nvPr/>
        </p:nvSpPr>
        <p:spPr>
          <a:xfrm>
            <a:off x="239603" y="915480"/>
            <a:ext cx="11712794" cy="5632311"/>
          </a:xfrm>
          <a:prstGeom prst="rect">
            <a:avLst/>
          </a:prstGeom>
        </p:spPr>
        <p:txBody>
          <a:bodyPr wrap="square">
            <a:spAutoFit/>
          </a:bodyPr>
          <a:lstStyle/>
          <a:p>
            <a:r>
              <a:rPr lang="en-US" sz="2000" dirty="0"/>
              <a:t>7) Pour Point: The temperature at which oil will clot is referred to as the pour point i.e. the lowest temperature at which the oil is able to flow easily.</a:t>
            </a:r>
          </a:p>
          <a:p>
            <a:r>
              <a:rPr lang="en-US" sz="2000" dirty="0"/>
              <a:t>8) Flash Point and Fire Point: Flash point is the temperature at which a liquid gives off vapor in sufficient quantity to ignite momentarily or flash when a flame is applied. The minimum temperature at which the hydraulic fluid will catch fire and continue burning is called fire point.</a:t>
            </a:r>
          </a:p>
          <a:p>
            <a:r>
              <a:rPr lang="en-US" sz="2000" dirty="0"/>
              <a:t>9) Neutralization Number: The neutralization number is a measure of the acidity or alkalinity of a hydraulic fluid. This is referred to the PH value of the fluid. High acidity causes the oxidation rate in an oil to increase rapidly.</a:t>
            </a:r>
          </a:p>
          <a:p>
            <a:r>
              <a:rPr lang="en-US" sz="2000" dirty="0"/>
              <a:t>10) Density: It is that quantity of matter contained in unit volume of the substance.</a:t>
            </a:r>
          </a:p>
          <a:p>
            <a:r>
              <a:rPr lang="en-US" sz="2000" dirty="0"/>
              <a:t>11) Compressibility: All fluids are compressible to some extent. Compressibility of a liquid causes the liquid to act much like a stiff spring. The coefficient of compressibility is the fractional change in a unit volume of liquid per unit change of pressure.</a:t>
            </a:r>
          </a:p>
          <a:p>
            <a:r>
              <a:rPr lang="en-US" sz="2000" dirty="0"/>
              <a:t>SELECTION OF HYDRAULIC FLUIDS:</a:t>
            </a:r>
          </a:p>
          <a:p>
            <a:r>
              <a:rPr lang="en-US" sz="2000" dirty="0"/>
              <a:t>A hydraulic fluid has the following four primary functions:</a:t>
            </a:r>
          </a:p>
          <a:p>
            <a:r>
              <a:rPr lang="en-US" sz="2000" dirty="0"/>
              <a:t>1) Transmit Power</a:t>
            </a:r>
          </a:p>
          <a:p>
            <a:r>
              <a:rPr lang="en-US" sz="2000" dirty="0"/>
              <a:t>2) Lubricate moving parts</a:t>
            </a:r>
          </a:p>
          <a:p>
            <a:r>
              <a:rPr lang="en-US" sz="2000" dirty="0"/>
              <a:t>3) Seal clearances between mating parts</a:t>
            </a:r>
          </a:p>
          <a:p>
            <a:r>
              <a:rPr lang="en-US" sz="2000" dirty="0"/>
              <a:t>4) Dissipate heat</a:t>
            </a:r>
          </a:p>
        </p:txBody>
      </p:sp>
    </p:spTree>
    <p:extLst>
      <p:ext uri="{BB962C8B-B14F-4D97-AF65-F5344CB8AC3E}">
        <p14:creationId xmlns:p14="http://schemas.microsoft.com/office/powerpoint/2010/main" val="350910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11E90A00-9162-4E1A-90E9-295E5A937C27}"/>
              </a:ext>
            </a:extLst>
          </p:cNvPr>
          <p:cNvSpPr/>
          <p:nvPr/>
        </p:nvSpPr>
        <p:spPr>
          <a:xfrm>
            <a:off x="609600" y="1305341"/>
            <a:ext cx="11125200" cy="5016758"/>
          </a:xfrm>
          <a:prstGeom prst="rect">
            <a:avLst/>
          </a:prstGeom>
        </p:spPr>
        <p:txBody>
          <a:bodyPr wrap="square">
            <a:spAutoFit/>
          </a:bodyPr>
          <a:lstStyle/>
          <a:p>
            <a:pPr algn="just"/>
            <a:r>
              <a:rPr lang="en-US" sz="2000" dirty="0"/>
              <a:t>In addition a hydraulic fluid must be inexpensive and readily available. From the selection point of view, a hydraulic fluid should have the following properties:</a:t>
            </a:r>
          </a:p>
          <a:p>
            <a:pPr algn="just"/>
            <a:r>
              <a:rPr lang="en-US" sz="2000" dirty="0"/>
              <a:t>1) Good lubricity</a:t>
            </a:r>
          </a:p>
          <a:p>
            <a:pPr algn="just"/>
            <a:r>
              <a:rPr lang="en-US" sz="2000" dirty="0"/>
              <a:t>2) Ideal viscosity</a:t>
            </a:r>
          </a:p>
          <a:p>
            <a:pPr algn="just"/>
            <a:r>
              <a:rPr lang="en-US" sz="2000" dirty="0"/>
              <a:t>3) Chemical stability</a:t>
            </a:r>
          </a:p>
          <a:p>
            <a:pPr algn="just"/>
            <a:r>
              <a:rPr lang="en-US" sz="2000" dirty="0"/>
              <a:t>4) Compatibility with system materials</a:t>
            </a:r>
          </a:p>
          <a:p>
            <a:pPr algn="just"/>
            <a:r>
              <a:rPr lang="en-US" sz="2000" dirty="0"/>
              <a:t>5) High degree of incompressibility</a:t>
            </a:r>
          </a:p>
          <a:p>
            <a:pPr algn="just"/>
            <a:r>
              <a:rPr lang="en-US" sz="2000" dirty="0"/>
              <a:t>6) Fire resistance</a:t>
            </a:r>
          </a:p>
          <a:p>
            <a:pPr algn="just"/>
            <a:r>
              <a:rPr lang="en-US" sz="2000" dirty="0"/>
              <a:t>7) Good heat-transfer capability</a:t>
            </a:r>
          </a:p>
          <a:p>
            <a:pPr algn="just"/>
            <a:r>
              <a:rPr lang="en-US" sz="2000" dirty="0"/>
              <a:t>8) Low density</a:t>
            </a:r>
          </a:p>
          <a:p>
            <a:pPr algn="just"/>
            <a:r>
              <a:rPr lang="en-US" sz="2000" dirty="0"/>
              <a:t>9) Foam resistance</a:t>
            </a:r>
          </a:p>
          <a:p>
            <a:pPr algn="just"/>
            <a:r>
              <a:rPr lang="en-US" sz="2000" dirty="0"/>
              <a:t>10) Non-toxicity</a:t>
            </a:r>
          </a:p>
          <a:p>
            <a:pPr algn="just"/>
            <a:r>
              <a:rPr lang="en-US" sz="2000" dirty="0"/>
              <a:t>11) Low volatility</a:t>
            </a:r>
          </a:p>
          <a:p>
            <a:pPr algn="just"/>
            <a:r>
              <a:rPr lang="en-US" sz="2000" dirty="0"/>
              <a:t>This is a challenging list, and no single hydraulic fluid possesses all of these desirable characteristics. The fluid power designer must select the fluid that is the closest to being ideal overall for a particular application.</a:t>
            </a:r>
          </a:p>
        </p:txBody>
      </p:sp>
    </p:spTree>
    <p:extLst>
      <p:ext uri="{BB962C8B-B14F-4D97-AF65-F5344CB8AC3E}">
        <p14:creationId xmlns:p14="http://schemas.microsoft.com/office/powerpoint/2010/main" val="214403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Introduction to  Automation</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504EC2D7-0A0F-4029-9309-9B05B878243B}"/>
              </a:ext>
            </a:extLst>
          </p:cNvPr>
          <p:cNvSpPr/>
          <p:nvPr/>
        </p:nvSpPr>
        <p:spPr>
          <a:xfrm>
            <a:off x="595892" y="1302230"/>
            <a:ext cx="10363200" cy="5016758"/>
          </a:xfrm>
          <a:prstGeom prst="rect">
            <a:avLst/>
          </a:prstGeom>
        </p:spPr>
        <p:txBody>
          <a:bodyPr wrap="square">
            <a:spAutoFit/>
          </a:bodyPr>
          <a:lstStyle/>
          <a:p>
            <a:pPr algn="just"/>
            <a:r>
              <a:rPr lang="en-US" sz="2000" b="1" dirty="0"/>
              <a:t>AUTOMATION IN PRODUCTION SYSTEMS</a:t>
            </a:r>
            <a:r>
              <a:rPr lang="en-US" sz="2000" dirty="0"/>
              <a:t> Automation can be defined as a technology concerned with the application of mechanical, electronic, and computer based systems to operate and control production. The automated elements of the production system can be separated into two categories: </a:t>
            </a:r>
          </a:p>
          <a:p>
            <a:pPr marL="342900" indent="-342900" algn="just">
              <a:buAutoNum type="arabicParenBoth"/>
            </a:pPr>
            <a:r>
              <a:rPr lang="en-US" sz="2000" dirty="0"/>
              <a:t>automation of the manufacturing systems in the factory and (2) computerization of the manufacturing support systems. </a:t>
            </a:r>
          </a:p>
          <a:p>
            <a:pPr algn="just"/>
            <a:r>
              <a:rPr lang="en-US" sz="2000" dirty="0"/>
              <a:t>Types of Automation:</a:t>
            </a:r>
          </a:p>
          <a:p>
            <a:pPr algn="just"/>
            <a:r>
              <a:rPr lang="en-US" sz="2000" dirty="0"/>
              <a:t>(1) fixed automation, (2) programmable automation, and (3) flexible automation. </a:t>
            </a:r>
          </a:p>
          <a:p>
            <a:pPr algn="just"/>
            <a:r>
              <a:rPr lang="en-US" sz="2000" b="1" dirty="0"/>
              <a:t>Fixed Automation. </a:t>
            </a:r>
            <a:r>
              <a:rPr lang="en-US" sz="2000" dirty="0"/>
              <a:t>Fixed automation is a system in which the sequence of processing (or assembly) operations is fixed by the equipment configuration. Each of the operations in the sequence is usually simple, involving perhaps a plain linear or rotational motion or an uncomplicated combination of the two; for example, the feeding of a rotating spindle. It is the integration and coordination of many such operations into one piece of equipment that makes the system complex. Typical features of fixed automation are: • high initial investment for custom engineered equipment • high production rates • relatively inflexible in accommodating product variety</a:t>
            </a:r>
          </a:p>
        </p:txBody>
      </p:sp>
    </p:spTree>
    <p:extLst>
      <p:ext uri="{BB962C8B-B14F-4D97-AF65-F5344CB8AC3E}">
        <p14:creationId xmlns:p14="http://schemas.microsoft.com/office/powerpoint/2010/main" val="121287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3" y="262386"/>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9FB5C57D-F8AA-4B05-B6FA-37B94BBF03E2}"/>
              </a:ext>
            </a:extLst>
          </p:cNvPr>
          <p:cNvSpPr/>
          <p:nvPr/>
        </p:nvSpPr>
        <p:spPr>
          <a:xfrm>
            <a:off x="-14068" y="993428"/>
            <a:ext cx="12108087" cy="5355312"/>
          </a:xfrm>
          <a:prstGeom prst="rect">
            <a:avLst/>
          </a:prstGeom>
        </p:spPr>
        <p:txBody>
          <a:bodyPr wrap="square">
            <a:spAutoFit/>
          </a:bodyPr>
          <a:lstStyle/>
          <a:p>
            <a:pPr algn="just"/>
            <a:r>
              <a:rPr lang="en-US" b="1" dirty="0"/>
              <a:t>PIPES AND HOSES:</a:t>
            </a:r>
          </a:p>
          <a:p>
            <a:pPr algn="just"/>
            <a:r>
              <a:rPr lang="en-US" dirty="0"/>
              <a:t>In a hydraulic system, the fluid flows through a distribution system consisting of pipes (conductors) and fittings, which carry the fluid from the reservoir through operating components and back to the reservoir.</a:t>
            </a:r>
          </a:p>
          <a:p>
            <a:pPr algn="just"/>
            <a:r>
              <a:rPr lang="en-US" dirty="0"/>
              <a:t>Hydraulic systems use primarily four types of conductors:</a:t>
            </a:r>
          </a:p>
          <a:p>
            <a:pPr algn="just"/>
            <a:r>
              <a:rPr lang="en-US" dirty="0"/>
              <a:t>1. Steel pipes</a:t>
            </a:r>
          </a:p>
          <a:p>
            <a:pPr algn="just"/>
            <a:r>
              <a:rPr lang="en-US" dirty="0"/>
              <a:t>2. Steel tubing</a:t>
            </a:r>
          </a:p>
          <a:p>
            <a:pPr algn="just"/>
            <a:r>
              <a:rPr lang="en-US" dirty="0"/>
              <a:t>3. Plastic tubing</a:t>
            </a:r>
          </a:p>
          <a:p>
            <a:pPr algn="just"/>
            <a:r>
              <a:rPr lang="en-US" dirty="0"/>
              <a:t>4. Flexible Hoses</a:t>
            </a:r>
          </a:p>
          <a:p>
            <a:pPr algn="just"/>
            <a:r>
              <a:rPr lang="en-US" dirty="0"/>
              <a:t>The choice of which type of conductor to use depends primarily on the system’s operating pressures and flow-rates radial slot contains a vane, which is free to slide in or out of the slots due to centrifugal force. The cam ring axis is offset to the drive shaft axis. When the rotor rotates, the centrifugal force pushes the vanes out against the surface of the cam ring. The vanes divide the space between</a:t>
            </a:r>
          </a:p>
          <a:p>
            <a:pPr algn="just"/>
            <a:r>
              <a:rPr lang="en-US" b="1" dirty="0"/>
              <a:t>QUICK ACTING COUPLINGS:</a:t>
            </a:r>
          </a:p>
          <a:p>
            <a:pPr algn="just"/>
            <a:r>
              <a:rPr lang="en-US" dirty="0"/>
              <a:t>Couplings are precision components, engineered for specific uses with exact dimensions and close tolerances. There are a variety of applications in modern industrial plants for quick connect (QC) couplings both for pneumatically operated tools as well as other fluid power equipments which can be connected rapidly to their power source to permit wide versatility for production needs. For instance, in connecting or disconnecting a tractor and its hydraulically actuated agricultural component. QCs make changes simple, do not require additional hand tools, take little time and do not require the help of additional trade or skill. They are devices which permit the rapid connection or disconnection of fluid conductors</a:t>
            </a:r>
          </a:p>
        </p:txBody>
      </p:sp>
    </p:spTree>
    <p:extLst>
      <p:ext uri="{BB962C8B-B14F-4D97-AF65-F5344CB8AC3E}">
        <p14:creationId xmlns:p14="http://schemas.microsoft.com/office/powerpoint/2010/main" val="153744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C9EA524F-613B-4A1B-897A-9B2E5963BE90}"/>
              </a:ext>
            </a:extLst>
          </p:cNvPr>
          <p:cNvSpPr/>
          <p:nvPr/>
        </p:nvSpPr>
        <p:spPr>
          <a:xfrm>
            <a:off x="838200" y="1415534"/>
            <a:ext cx="9753600" cy="369332"/>
          </a:xfrm>
          <a:prstGeom prst="rect">
            <a:avLst/>
          </a:prstGeom>
        </p:spPr>
        <p:txBody>
          <a:bodyPr wrap="square">
            <a:spAutoFit/>
          </a:bodyPr>
          <a:lstStyle/>
          <a:p>
            <a:r>
              <a:rPr lang="en-US" b="1" dirty="0"/>
              <a:t>Fluid Power Symbols</a:t>
            </a:r>
            <a:r>
              <a:rPr lang="en-US" dirty="0"/>
              <a:t>:</a:t>
            </a:r>
          </a:p>
        </p:txBody>
      </p:sp>
      <p:pic>
        <p:nvPicPr>
          <p:cNvPr id="5" name="Picture 4">
            <a:extLst>
              <a:ext uri="{FF2B5EF4-FFF2-40B4-BE49-F238E27FC236}">
                <a16:creationId xmlns:a16="http://schemas.microsoft.com/office/drawing/2014/main" id="{693E8AB9-C5B4-4F5C-B3C3-B82ACC6E7875}"/>
              </a:ext>
            </a:extLst>
          </p:cNvPr>
          <p:cNvPicPr>
            <a:picLocks noChangeAspect="1"/>
          </p:cNvPicPr>
          <p:nvPr/>
        </p:nvPicPr>
        <p:blipFill>
          <a:blip r:embed="rId3"/>
          <a:stretch>
            <a:fillRect/>
          </a:stretch>
        </p:blipFill>
        <p:spPr>
          <a:xfrm>
            <a:off x="1752600" y="1838290"/>
            <a:ext cx="8534400" cy="3705225"/>
          </a:xfrm>
          <a:prstGeom prst="rect">
            <a:avLst/>
          </a:prstGeom>
        </p:spPr>
      </p:pic>
    </p:spTree>
    <p:extLst>
      <p:ext uri="{BB962C8B-B14F-4D97-AF65-F5344CB8AC3E}">
        <p14:creationId xmlns:p14="http://schemas.microsoft.com/office/powerpoint/2010/main" val="375252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8DD4CA56-6192-4010-AA18-B0D6ABFCC3BB}"/>
              </a:ext>
            </a:extLst>
          </p:cNvPr>
          <p:cNvPicPr>
            <a:picLocks noChangeAspect="1"/>
          </p:cNvPicPr>
          <p:nvPr/>
        </p:nvPicPr>
        <p:blipFill>
          <a:blip r:embed="rId3"/>
          <a:stretch>
            <a:fillRect/>
          </a:stretch>
        </p:blipFill>
        <p:spPr>
          <a:xfrm>
            <a:off x="1586493" y="1352550"/>
            <a:ext cx="9372599" cy="4894263"/>
          </a:xfrm>
          <a:prstGeom prst="rect">
            <a:avLst/>
          </a:prstGeom>
        </p:spPr>
      </p:pic>
    </p:spTree>
    <p:extLst>
      <p:ext uri="{BB962C8B-B14F-4D97-AF65-F5344CB8AC3E}">
        <p14:creationId xmlns:p14="http://schemas.microsoft.com/office/powerpoint/2010/main" val="362988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3BB4812E-4922-42C8-A6D6-F085F1287037}"/>
              </a:ext>
            </a:extLst>
          </p:cNvPr>
          <p:cNvPicPr>
            <a:picLocks noChangeAspect="1"/>
          </p:cNvPicPr>
          <p:nvPr/>
        </p:nvPicPr>
        <p:blipFill>
          <a:blip r:embed="rId3"/>
          <a:stretch>
            <a:fillRect/>
          </a:stretch>
        </p:blipFill>
        <p:spPr>
          <a:xfrm>
            <a:off x="1371600" y="1371600"/>
            <a:ext cx="9524999" cy="4572000"/>
          </a:xfrm>
          <a:prstGeom prst="rect">
            <a:avLst/>
          </a:prstGeom>
        </p:spPr>
      </p:pic>
    </p:spTree>
    <p:extLst>
      <p:ext uri="{BB962C8B-B14F-4D97-AF65-F5344CB8AC3E}">
        <p14:creationId xmlns:p14="http://schemas.microsoft.com/office/powerpoint/2010/main" val="3763138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14324876-7C51-44F2-B648-5374743FD035}"/>
              </a:ext>
            </a:extLst>
          </p:cNvPr>
          <p:cNvPicPr>
            <a:picLocks noChangeAspect="1"/>
          </p:cNvPicPr>
          <p:nvPr/>
        </p:nvPicPr>
        <p:blipFill>
          <a:blip r:embed="rId3"/>
          <a:stretch>
            <a:fillRect/>
          </a:stretch>
        </p:blipFill>
        <p:spPr>
          <a:xfrm>
            <a:off x="876300" y="1627833"/>
            <a:ext cx="4952126" cy="4038599"/>
          </a:xfrm>
          <a:prstGeom prst="rect">
            <a:avLst/>
          </a:prstGeom>
        </p:spPr>
      </p:pic>
      <p:pic>
        <p:nvPicPr>
          <p:cNvPr id="5" name="Picture 4">
            <a:extLst>
              <a:ext uri="{FF2B5EF4-FFF2-40B4-BE49-F238E27FC236}">
                <a16:creationId xmlns:a16="http://schemas.microsoft.com/office/drawing/2014/main" id="{C2252688-6815-45DF-8ED5-75BAD5581220}"/>
              </a:ext>
            </a:extLst>
          </p:cNvPr>
          <p:cNvPicPr>
            <a:picLocks noChangeAspect="1"/>
          </p:cNvPicPr>
          <p:nvPr/>
        </p:nvPicPr>
        <p:blipFill>
          <a:blip r:embed="rId4"/>
          <a:stretch>
            <a:fillRect/>
          </a:stretch>
        </p:blipFill>
        <p:spPr>
          <a:xfrm>
            <a:off x="6363575" y="1591994"/>
            <a:ext cx="5362575" cy="3934767"/>
          </a:xfrm>
          <a:prstGeom prst="rect">
            <a:avLst/>
          </a:prstGeom>
        </p:spPr>
      </p:pic>
    </p:spTree>
    <p:extLst>
      <p:ext uri="{BB962C8B-B14F-4D97-AF65-F5344CB8AC3E}">
        <p14:creationId xmlns:p14="http://schemas.microsoft.com/office/powerpoint/2010/main" val="84820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127676FC-2E30-4A92-AB65-40E11B51F9C2}"/>
              </a:ext>
            </a:extLst>
          </p:cNvPr>
          <p:cNvPicPr>
            <a:picLocks noChangeAspect="1"/>
          </p:cNvPicPr>
          <p:nvPr/>
        </p:nvPicPr>
        <p:blipFill>
          <a:blip r:embed="rId3"/>
          <a:stretch>
            <a:fillRect/>
          </a:stretch>
        </p:blipFill>
        <p:spPr>
          <a:xfrm>
            <a:off x="609600" y="1600200"/>
            <a:ext cx="5067300" cy="4191000"/>
          </a:xfrm>
          <a:prstGeom prst="rect">
            <a:avLst/>
          </a:prstGeom>
        </p:spPr>
      </p:pic>
      <p:pic>
        <p:nvPicPr>
          <p:cNvPr id="5" name="Picture 4">
            <a:extLst>
              <a:ext uri="{FF2B5EF4-FFF2-40B4-BE49-F238E27FC236}">
                <a16:creationId xmlns:a16="http://schemas.microsoft.com/office/drawing/2014/main" id="{0F785EA8-E1B4-4CA7-9389-C1FF7A04AF54}"/>
              </a:ext>
            </a:extLst>
          </p:cNvPr>
          <p:cNvPicPr>
            <a:picLocks noChangeAspect="1"/>
          </p:cNvPicPr>
          <p:nvPr/>
        </p:nvPicPr>
        <p:blipFill>
          <a:blip r:embed="rId4"/>
          <a:stretch>
            <a:fillRect/>
          </a:stretch>
        </p:blipFill>
        <p:spPr>
          <a:xfrm>
            <a:off x="6362402" y="1602042"/>
            <a:ext cx="5010150" cy="4191000"/>
          </a:xfrm>
          <a:prstGeom prst="rect">
            <a:avLst/>
          </a:prstGeom>
        </p:spPr>
      </p:pic>
    </p:spTree>
    <p:extLst>
      <p:ext uri="{BB962C8B-B14F-4D97-AF65-F5344CB8AC3E}">
        <p14:creationId xmlns:p14="http://schemas.microsoft.com/office/powerpoint/2010/main" val="224768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9568BB91-61CC-4945-80D7-418A9525351C}"/>
              </a:ext>
            </a:extLst>
          </p:cNvPr>
          <p:cNvPicPr>
            <a:picLocks noChangeAspect="1"/>
          </p:cNvPicPr>
          <p:nvPr/>
        </p:nvPicPr>
        <p:blipFill>
          <a:blip r:embed="rId3"/>
          <a:stretch>
            <a:fillRect/>
          </a:stretch>
        </p:blipFill>
        <p:spPr>
          <a:xfrm>
            <a:off x="990600" y="1352551"/>
            <a:ext cx="9481913" cy="4591050"/>
          </a:xfrm>
          <a:prstGeom prst="rect">
            <a:avLst/>
          </a:prstGeom>
        </p:spPr>
      </p:pic>
    </p:spTree>
    <p:extLst>
      <p:ext uri="{BB962C8B-B14F-4D97-AF65-F5344CB8AC3E}">
        <p14:creationId xmlns:p14="http://schemas.microsoft.com/office/powerpoint/2010/main" val="3350025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0B7E1A35-82C4-4A4B-A980-A038C992261D}"/>
              </a:ext>
            </a:extLst>
          </p:cNvPr>
          <p:cNvPicPr>
            <a:picLocks noChangeAspect="1"/>
          </p:cNvPicPr>
          <p:nvPr/>
        </p:nvPicPr>
        <p:blipFill>
          <a:blip r:embed="rId3"/>
          <a:stretch>
            <a:fillRect/>
          </a:stretch>
        </p:blipFill>
        <p:spPr>
          <a:xfrm>
            <a:off x="914400" y="1621971"/>
            <a:ext cx="4972050" cy="3790950"/>
          </a:xfrm>
          <a:prstGeom prst="rect">
            <a:avLst/>
          </a:prstGeom>
        </p:spPr>
      </p:pic>
      <p:pic>
        <p:nvPicPr>
          <p:cNvPr id="5" name="Picture 4">
            <a:extLst>
              <a:ext uri="{FF2B5EF4-FFF2-40B4-BE49-F238E27FC236}">
                <a16:creationId xmlns:a16="http://schemas.microsoft.com/office/drawing/2014/main" id="{F570ED36-7275-4DA3-A0C2-270355FEB670}"/>
              </a:ext>
            </a:extLst>
          </p:cNvPr>
          <p:cNvPicPr>
            <a:picLocks noChangeAspect="1"/>
          </p:cNvPicPr>
          <p:nvPr/>
        </p:nvPicPr>
        <p:blipFill>
          <a:blip r:embed="rId4"/>
          <a:stretch>
            <a:fillRect/>
          </a:stretch>
        </p:blipFill>
        <p:spPr>
          <a:xfrm>
            <a:off x="6299690" y="1582413"/>
            <a:ext cx="5305425" cy="3830507"/>
          </a:xfrm>
          <a:prstGeom prst="rect">
            <a:avLst/>
          </a:prstGeom>
        </p:spPr>
      </p:pic>
    </p:spTree>
    <p:extLst>
      <p:ext uri="{BB962C8B-B14F-4D97-AF65-F5344CB8AC3E}">
        <p14:creationId xmlns:p14="http://schemas.microsoft.com/office/powerpoint/2010/main" val="174443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072A9AF4-BC35-451A-A9BC-D398EDC30637}"/>
              </a:ext>
            </a:extLst>
          </p:cNvPr>
          <p:cNvPicPr>
            <a:picLocks noChangeAspect="1"/>
          </p:cNvPicPr>
          <p:nvPr/>
        </p:nvPicPr>
        <p:blipFill>
          <a:blip r:embed="rId3"/>
          <a:stretch>
            <a:fillRect/>
          </a:stretch>
        </p:blipFill>
        <p:spPr>
          <a:xfrm>
            <a:off x="647114" y="1600200"/>
            <a:ext cx="4867275" cy="4495799"/>
          </a:xfrm>
          <a:prstGeom prst="rect">
            <a:avLst/>
          </a:prstGeom>
        </p:spPr>
      </p:pic>
      <p:pic>
        <p:nvPicPr>
          <p:cNvPr id="5" name="Picture 4">
            <a:extLst>
              <a:ext uri="{FF2B5EF4-FFF2-40B4-BE49-F238E27FC236}">
                <a16:creationId xmlns:a16="http://schemas.microsoft.com/office/drawing/2014/main" id="{837F4F1D-F7F0-454F-A673-9DC0B37BD116}"/>
              </a:ext>
            </a:extLst>
          </p:cNvPr>
          <p:cNvPicPr>
            <a:picLocks noChangeAspect="1"/>
          </p:cNvPicPr>
          <p:nvPr/>
        </p:nvPicPr>
        <p:blipFill>
          <a:blip r:embed="rId4"/>
          <a:stretch>
            <a:fillRect/>
          </a:stretch>
        </p:blipFill>
        <p:spPr>
          <a:xfrm>
            <a:off x="5867400" y="1627833"/>
            <a:ext cx="5857875" cy="4181475"/>
          </a:xfrm>
          <a:prstGeom prst="rect">
            <a:avLst/>
          </a:prstGeom>
        </p:spPr>
      </p:pic>
    </p:spTree>
    <p:extLst>
      <p:ext uri="{BB962C8B-B14F-4D97-AF65-F5344CB8AC3E}">
        <p14:creationId xmlns:p14="http://schemas.microsoft.com/office/powerpoint/2010/main" val="408513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6FD2905F-17FD-4AAD-937D-D8A5D8EA6B23}"/>
              </a:ext>
            </a:extLst>
          </p:cNvPr>
          <p:cNvPicPr>
            <a:picLocks noChangeAspect="1"/>
          </p:cNvPicPr>
          <p:nvPr/>
        </p:nvPicPr>
        <p:blipFill>
          <a:blip r:embed="rId3"/>
          <a:stretch>
            <a:fillRect/>
          </a:stretch>
        </p:blipFill>
        <p:spPr>
          <a:xfrm>
            <a:off x="609600" y="1600200"/>
            <a:ext cx="5238750" cy="4495800"/>
          </a:xfrm>
          <a:prstGeom prst="rect">
            <a:avLst/>
          </a:prstGeom>
        </p:spPr>
      </p:pic>
      <p:pic>
        <p:nvPicPr>
          <p:cNvPr id="5" name="Picture 4">
            <a:extLst>
              <a:ext uri="{FF2B5EF4-FFF2-40B4-BE49-F238E27FC236}">
                <a16:creationId xmlns:a16="http://schemas.microsoft.com/office/drawing/2014/main" id="{3FA9C1A5-208E-4FAF-AB63-F343FBE013A8}"/>
              </a:ext>
            </a:extLst>
          </p:cNvPr>
          <p:cNvPicPr>
            <a:picLocks noChangeAspect="1"/>
          </p:cNvPicPr>
          <p:nvPr/>
        </p:nvPicPr>
        <p:blipFill>
          <a:blip r:embed="rId4"/>
          <a:stretch>
            <a:fillRect/>
          </a:stretch>
        </p:blipFill>
        <p:spPr>
          <a:xfrm>
            <a:off x="6477000" y="1793229"/>
            <a:ext cx="4848225" cy="3876675"/>
          </a:xfrm>
          <a:prstGeom prst="rect">
            <a:avLst/>
          </a:prstGeom>
        </p:spPr>
      </p:pic>
    </p:spTree>
    <p:extLst>
      <p:ext uri="{BB962C8B-B14F-4D97-AF65-F5344CB8AC3E}">
        <p14:creationId xmlns:p14="http://schemas.microsoft.com/office/powerpoint/2010/main" val="255759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8662"/>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DF99F3D5-B04D-48C5-8D12-65B45A0613BE}"/>
              </a:ext>
            </a:extLst>
          </p:cNvPr>
          <p:cNvSpPr/>
          <p:nvPr/>
        </p:nvSpPr>
        <p:spPr>
          <a:xfrm>
            <a:off x="457200" y="1076265"/>
            <a:ext cx="11277600" cy="5324535"/>
          </a:xfrm>
          <a:prstGeom prst="rect">
            <a:avLst/>
          </a:prstGeom>
        </p:spPr>
        <p:txBody>
          <a:bodyPr wrap="square">
            <a:spAutoFit/>
          </a:bodyPr>
          <a:lstStyle/>
          <a:p>
            <a:pPr algn="just"/>
            <a:endParaRPr lang="en-US" sz="2000" b="1" dirty="0"/>
          </a:p>
          <a:p>
            <a:pPr algn="just"/>
            <a:r>
              <a:rPr lang="en-US" sz="2000" b="1" dirty="0"/>
              <a:t>Programmable Automation</a:t>
            </a:r>
            <a:r>
              <a:rPr lang="en-US" sz="2000" dirty="0"/>
              <a:t>. In programmable automation, the production equipment is designed with the capability to change the sequence of operations to accommodate different product configurations. The operation sequence is controlled by a program, which is a set of instructions coded so that they can be read and interpreted by the system. New programs can be prepared and entered into the equipment to produce new products. Some of the features that characterize programmable automation include: • high investment in general purpose equipment • lower production rates than fixed automation • flexibility to deal with variations and changes in product configuration • most suitable for batch production</a:t>
            </a:r>
          </a:p>
          <a:p>
            <a:pPr algn="just"/>
            <a:r>
              <a:rPr lang="en-US" sz="2000" b="1" dirty="0"/>
              <a:t>Programmable automated production systems </a:t>
            </a:r>
            <a:r>
              <a:rPr lang="en-US" sz="2000" dirty="0"/>
              <a:t>are used in low and medium volume production. The parts or products are typically made in batches. To produce each new batch of a different product, the system must be reprogrammed with the set of machine instructions that correspond to the new product. The physical setup of the machine must also be changed: Tools must be loaded, fixtures must be attached to the machine table, and the required machine settings must be entered. This changeover procedure takes time. Consequently, the typical cycle for a given product includes a period during which the setup and reprogramming takes place, followed by a period in which the batch is produced. Examples of programmable automation include numerically controlled (NC) machine tools, industrial robots, and programmable logic controllers.</a:t>
            </a:r>
          </a:p>
        </p:txBody>
      </p:sp>
    </p:spTree>
    <p:extLst>
      <p:ext uri="{BB962C8B-B14F-4D97-AF65-F5344CB8AC3E}">
        <p14:creationId xmlns:p14="http://schemas.microsoft.com/office/powerpoint/2010/main" val="183326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241230CC-6EFD-4C0E-B5CC-704ADAF72C8D}"/>
              </a:ext>
            </a:extLst>
          </p:cNvPr>
          <p:cNvPicPr>
            <a:picLocks noChangeAspect="1"/>
          </p:cNvPicPr>
          <p:nvPr/>
        </p:nvPicPr>
        <p:blipFill>
          <a:blip r:embed="rId3"/>
          <a:stretch>
            <a:fillRect/>
          </a:stretch>
        </p:blipFill>
        <p:spPr>
          <a:xfrm>
            <a:off x="977675" y="1447800"/>
            <a:ext cx="4410075" cy="4257675"/>
          </a:xfrm>
          <a:prstGeom prst="rect">
            <a:avLst/>
          </a:prstGeom>
        </p:spPr>
      </p:pic>
      <p:pic>
        <p:nvPicPr>
          <p:cNvPr id="5" name="Picture 4">
            <a:extLst>
              <a:ext uri="{FF2B5EF4-FFF2-40B4-BE49-F238E27FC236}">
                <a16:creationId xmlns:a16="http://schemas.microsoft.com/office/drawing/2014/main" id="{A541F7F9-A042-4CBA-9BBD-C5B11EA1FAB2}"/>
              </a:ext>
            </a:extLst>
          </p:cNvPr>
          <p:cNvPicPr>
            <a:picLocks noChangeAspect="1"/>
          </p:cNvPicPr>
          <p:nvPr/>
        </p:nvPicPr>
        <p:blipFill>
          <a:blip r:embed="rId4"/>
          <a:stretch>
            <a:fillRect/>
          </a:stretch>
        </p:blipFill>
        <p:spPr>
          <a:xfrm>
            <a:off x="6538429" y="1352550"/>
            <a:ext cx="4695825" cy="4438650"/>
          </a:xfrm>
          <a:prstGeom prst="rect">
            <a:avLst/>
          </a:prstGeom>
        </p:spPr>
      </p:pic>
    </p:spTree>
    <p:extLst>
      <p:ext uri="{BB962C8B-B14F-4D97-AF65-F5344CB8AC3E}">
        <p14:creationId xmlns:p14="http://schemas.microsoft.com/office/powerpoint/2010/main" val="136043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98FDE522-CFCE-4DE2-A132-3A02F0EBFE8D}"/>
              </a:ext>
            </a:extLst>
          </p:cNvPr>
          <p:cNvPicPr>
            <a:picLocks noChangeAspect="1"/>
          </p:cNvPicPr>
          <p:nvPr/>
        </p:nvPicPr>
        <p:blipFill>
          <a:blip r:embed="rId3"/>
          <a:stretch>
            <a:fillRect/>
          </a:stretch>
        </p:blipFill>
        <p:spPr>
          <a:xfrm>
            <a:off x="614289" y="1690687"/>
            <a:ext cx="5476875" cy="3476625"/>
          </a:xfrm>
          <a:prstGeom prst="rect">
            <a:avLst/>
          </a:prstGeom>
        </p:spPr>
      </p:pic>
      <p:pic>
        <p:nvPicPr>
          <p:cNvPr id="5" name="Picture 4">
            <a:extLst>
              <a:ext uri="{FF2B5EF4-FFF2-40B4-BE49-F238E27FC236}">
                <a16:creationId xmlns:a16="http://schemas.microsoft.com/office/drawing/2014/main" id="{14D0F427-5A9F-4DFF-969E-29464F9D41BD}"/>
              </a:ext>
            </a:extLst>
          </p:cNvPr>
          <p:cNvPicPr>
            <a:picLocks noChangeAspect="1"/>
          </p:cNvPicPr>
          <p:nvPr/>
        </p:nvPicPr>
        <p:blipFill>
          <a:blip r:embed="rId4"/>
          <a:stretch>
            <a:fillRect/>
          </a:stretch>
        </p:blipFill>
        <p:spPr>
          <a:xfrm>
            <a:off x="7037576" y="1690687"/>
            <a:ext cx="3895725" cy="3311550"/>
          </a:xfrm>
          <a:prstGeom prst="rect">
            <a:avLst/>
          </a:prstGeom>
        </p:spPr>
      </p:pic>
    </p:spTree>
    <p:extLst>
      <p:ext uri="{BB962C8B-B14F-4D97-AF65-F5344CB8AC3E}">
        <p14:creationId xmlns:p14="http://schemas.microsoft.com/office/powerpoint/2010/main" val="17625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4F039C42-C2A7-4F2D-8841-FE8A5A721D3A}"/>
              </a:ext>
            </a:extLst>
          </p:cNvPr>
          <p:cNvPicPr>
            <a:picLocks noChangeAspect="1"/>
          </p:cNvPicPr>
          <p:nvPr/>
        </p:nvPicPr>
        <p:blipFill>
          <a:blip r:embed="rId3"/>
          <a:stretch>
            <a:fillRect/>
          </a:stretch>
        </p:blipFill>
        <p:spPr>
          <a:xfrm>
            <a:off x="825275" y="1752600"/>
            <a:ext cx="4813525" cy="4191000"/>
          </a:xfrm>
          <a:prstGeom prst="rect">
            <a:avLst/>
          </a:prstGeom>
        </p:spPr>
      </p:pic>
      <p:pic>
        <p:nvPicPr>
          <p:cNvPr id="5" name="Picture 4">
            <a:extLst>
              <a:ext uri="{FF2B5EF4-FFF2-40B4-BE49-F238E27FC236}">
                <a16:creationId xmlns:a16="http://schemas.microsoft.com/office/drawing/2014/main" id="{EC3AF725-3FE8-46C5-B266-5000A71C6D0B}"/>
              </a:ext>
            </a:extLst>
          </p:cNvPr>
          <p:cNvPicPr>
            <a:picLocks noChangeAspect="1"/>
          </p:cNvPicPr>
          <p:nvPr/>
        </p:nvPicPr>
        <p:blipFill>
          <a:blip r:embed="rId4"/>
          <a:stretch>
            <a:fillRect/>
          </a:stretch>
        </p:blipFill>
        <p:spPr>
          <a:xfrm>
            <a:off x="6500329" y="1678462"/>
            <a:ext cx="4886325" cy="4265138"/>
          </a:xfrm>
          <a:prstGeom prst="rect">
            <a:avLst/>
          </a:prstGeom>
        </p:spPr>
      </p:pic>
    </p:spTree>
    <p:extLst>
      <p:ext uri="{BB962C8B-B14F-4D97-AF65-F5344CB8AC3E}">
        <p14:creationId xmlns:p14="http://schemas.microsoft.com/office/powerpoint/2010/main" val="143037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0FF035CA-77EC-4E3F-8148-1EC00A1DD6D3}"/>
              </a:ext>
            </a:extLst>
          </p:cNvPr>
          <p:cNvPicPr>
            <a:picLocks noChangeAspect="1"/>
          </p:cNvPicPr>
          <p:nvPr/>
        </p:nvPicPr>
        <p:blipFill>
          <a:blip r:embed="rId3"/>
          <a:stretch>
            <a:fillRect/>
          </a:stretch>
        </p:blipFill>
        <p:spPr>
          <a:xfrm>
            <a:off x="638908" y="1524000"/>
            <a:ext cx="5172075" cy="4038600"/>
          </a:xfrm>
          <a:prstGeom prst="rect">
            <a:avLst/>
          </a:prstGeom>
        </p:spPr>
      </p:pic>
      <p:pic>
        <p:nvPicPr>
          <p:cNvPr id="5" name="Picture 4">
            <a:extLst>
              <a:ext uri="{FF2B5EF4-FFF2-40B4-BE49-F238E27FC236}">
                <a16:creationId xmlns:a16="http://schemas.microsoft.com/office/drawing/2014/main" id="{E20FDF62-DCA1-4744-AC19-A1552645EF8A}"/>
              </a:ext>
            </a:extLst>
          </p:cNvPr>
          <p:cNvPicPr>
            <a:picLocks noChangeAspect="1"/>
          </p:cNvPicPr>
          <p:nvPr/>
        </p:nvPicPr>
        <p:blipFill>
          <a:blip r:embed="rId4"/>
          <a:stretch>
            <a:fillRect/>
          </a:stretch>
        </p:blipFill>
        <p:spPr>
          <a:xfrm>
            <a:off x="6381019" y="1421954"/>
            <a:ext cx="5419725" cy="4247950"/>
          </a:xfrm>
          <a:prstGeom prst="rect">
            <a:avLst/>
          </a:prstGeom>
        </p:spPr>
      </p:pic>
    </p:spTree>
    <p:extLst>
      <p:ext uri="{BB962C8B-B14F-4D97-AF65-F5344CB8AC3E}">
        <p14:creationId xmlns:p14="http://schemas.microsoft.com/office/powerpoint/2010/main" val="1920799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D3E67AEA-28D2-4041-9652-E89569F26C8B}"/>
              </a:ext>
            </a:extLst>
          </p:cNvPr>
          <p:cNvPicPr>
            <a:picLocks noChangeAspect="1"/>
          </p:cNvPicPr>
          <p:nvPr/>
        </p:nvPicPr>
        <p:blipFill>
          <a:blip r:embed="rId3"/>
          <a:stretch>
            <a:fillRect/>
          </a:stretch>
        </p:blipFill>
        <p:spPr>
          <a:xfrm>
            <a:off x="762000" y="1636038"/>
            <a:ext cx="4991100" cy="3774161"/>
          </a:xfrm>
          <a:prstGeom prst="rect">
            <a:avLst/>
          </a:prstGeom>
        </p:spPr>
      </p:pic>
      <p:pic>
        <p:nvPicPr>
          <p:cNvPr id="5" name="Picture 4">
            <a:extLst>
              <a:ext uri="{FF2B5EF4-FFF2-40B4-BE49-F238E27FC236}">
                <a16:creationId xmlns:a16="http://schemas.microsoft.com/office/drawing/2014/main" id="{85E92342-8482-4EA1-843A-F5DCDEC1BB79}"/>
              </a:ext>
            </a:extLst>
          </p:cNvPr>
          <p:cNvPicPr>
            <a:picLocks noChangeAspect="1"/>
          </p:cNvPicPr>
          <p:nvPr/>
        </p:nvPicPr>
        <p:blipFill>
          <a:blip r:embed="rId4"/>
          <a:stretch>
            <a:fillRect/>
          </a:stretch>
        </p:blipFill>
        <p:spPr>
          <a:xfrm>
            <a:off x="5995249" y="1459645"/>
            <a:ext cx="5772150" cy="4267200"/>
          </a:xfrm>
          <a:prstGeom prst="rect">
            <a:avLst/>
          </a:prstGeom>
        </p:spPr>
      </p:pic>
    </p:spTree>
    <p:extLst>
      <p:ext uri="{BB962C8B-B14F-4D97-AF65-F5344CB8AC3E}">
        <p14:creationId xmlns:p14="http://schemas.microsoft.com/office/powerpoint/2010/main" val="2391368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pic>
        <p:nvPicPr>
          <p:cNvPr id="3" name="Picture 2">
            <a:extLst>
              <a:ext uri="{FF2B5EF4-FFF2-40B4-BE49-F238E27FC236}">
                <a16:creationId xmlns:a16="http://schemas.microsoft.com/office/drawing/2014/main" id="{567BE9C8-E763-4E3E-BA91-0AA3289C9BA6}"/>
              </a:ext>
            </a:extLst>
          </p:cNvPr>
          <p:cNvPicPr>
            <a:picLocks noChangeAspect="1"/>
          </p:cNvPicPr>
          <p:nvPr/>
        </p:nvPicPr>
        <p:blipFill>
          <a:blip r:embed="rId3"/>
          <a:stretch>
            <a:fillRect/>
          </a:stretch>
        </p:blipFill>
        <p:spPr>
          <a:xfrm>
            <a:off x="1600200" y="1352549"/>
            <a:ext cx="9067800" cy="4344987"/>
          </a:xfrm>
          <a:prstGeom prst="rect">
            <a:avLst/>
          </a:prstGeom>
        </p:spPr>
      </p:pic>
    </p:spTree>
    <p:extLst>
      <p:ext uri="{BB962C8B-B14F-4D97-AF65-F5344CB8AC3E}">
        <p14:creationId xmlns:p14="http://schemas.microsoft.com/office/powerpoint/2010/main" val="6606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Summary</a:t>
            </a:r>
          </a:p>
        </p:txBody>
      </p:sp>
      <p:sp>
        <p:nvSpPr>
          <p:cNvPr id="3" name="Content Placeholder 2"/>
          <p:cNvSpPr>
            <a:spLocks noGrp="1"/>
          </p:cNvSpPr>
          <p:nvPr>
            <p:ph idx="1"/>
          </p:nvPr>
        </p:nvSpPr>
        <p:spPr/>
        <p:txBody>
          <a:bodyPr>
            <a:normAutofit/>
          </a:bodyPr>
          <a:lstStyle/>
          <a:p>
            <a:pPr marL="0" indent="0">
              <a:buNone/>
            </a:pPr>
            <a:r>
              <a:rPr lang="en-IN" dirty="0"/>
              <a:t>In this chapter, an introduction to the field of the automation and fluid power control was given and some significant to be noticed are given below;</a:t>
            </a:r>
          </a:p>
          <a:p>
            <a:pPr marL="0" indent="0">
              <a:buNone/>
            </a:pPr>
            <a:endParaRPr lang="en-IN" dirty="0"/>
          </a:p>
          <a:p>
            <a:r>
              <a:rPr lang="en-IN" dirty="0"/>
              <a:t>Role of Automation in today’s world.</a:t>
            </a:r>
          </a:p>
          <a:p>
            <a:r>
              <a:rPr lang="en-IN" dirty="0"/>
              <a:t>Fluid power control and the components used for devising a circuit.</a:t>
            </a:r>
          </a:p>
          <a:p>
            <a:pPr marL="0" indent="0">
              <a:buNone/>
            </a:pPr>
            <a:endParaRPr lang="en-IN" dirty="0"/>
          </a:p>
          <a:p>
            <a:endParaRPr lang="en-IN" dirty="0"/>
          </a:p>
          <a:p>
            <a:endParaRPr lang="en-IN" dirty="0"/>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Tree>
    <p:extLst>
      <p:ext uri="{BB962C8B-B14F-4D97-AF65-F5344CB8AC3E}">
        <p14:creationId xmlns:p14="http://schemas.microsoft.com/office/powerpoint/2010/main" val="1949115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Topics to be Discussed in Next Lecture</a:t>
            </a:r>
          </a:p>
        </p:txBody>
      </p:sp>
      <p:sp>
        <p:nvSpPr>
          <p:cNvPr id="3" name="Content Placeholder 2"/>
          <p:cNvSpPr>
            <a:spLocks noGrp="1"/>
          </p:cNvSpPr>
          <p:nvPr>
            <p:ph idx="1"/>
          </p:nvPr>
        </p:nvSpPr>
        <p:spPr/>
        <p:txBody>
          <a:bodyPr>
            <a:normAutofit/>
          </a:bodyPr>
          <a:lstStyle/>
          <a:p>
            <a:r>
              <a:rPr lang="en-IN" dirty="0"/>
              <a:t>Basics Hydraulics and Pneumatic Circuits.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1800" y="9525"/>
            <a:ext cx="13605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Tree>
    <p:extLst>
      <p:ext uri="{BB962C8B-B14F-4D97-AF65-F5344CB8AC3E}">
        <p14:creationId xmlns:p14="http://schemas.microsoft.com/office/powerpoint/2010/main" val="86997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2F0544FB-96C0-46EF-A522-99BD36B56104}"/>
              </a:ext>
            </a:extLst>
          </p:cNvPr>
          <p:cNvSpPr/>
          <p:nvPr/>
        </p:nvSpPr>
        <p:spPr>
          <a:xfrm>
            <a:off x="800100" y="1352550"/>
            <a:ext cx="10591800" cy="4093428"/>
          </a:xfrm>
          <a:prstGeom prst="rect">
            <a:avLst/>
          </a:prstGeom>
        </p:spPr>
        <p:txBody>
          <a:bodyPr wrap="square">
            <a:spAutoFit/>
          </a:bodyPr>
          <a:lstStyle/>
          <a:p>
            <a:pPr algn="just"/>
            <a:r>
              <a:rPr lang="en-US" sz="2000" b="1" dirty="0"/>
              <a:t>Flexible Automation</a:t>
            </a:r>
            <a:r>
              <a:rPr lang="en-US" sz="2000" dirty="0"/>
              <a:t>. Flexible automation is an extension of programmable automation. A flexible automated system is capable of producing a variety of parts (or products) with virtually no time lost for changeovers from one part style to the next. There is no lost production time while reprogramming the system and altering the physical setup (tooling, fixtures, machine settings). Consequently, the system can produce various combinations and schedules of parts or products instead of requiring that they be made in batches. What makes flexible automation possible is that the differences between parts processed by the system are not significant. It is a case of soft variety, so that the amount of changeover required between styles is minimal. </a:t>
            </a:r>
          </a:p>
          <a:p>
            <a:pPr algn="just"/>
            <a:r>
              <a:rPr lang="en-US" sz="2000" dirty="0"/>
              <a:t>The features of flexible automation can be summarized as follows: </a:t>
            </a:r>
          </a:p>
          <a:p>
            <a:pPr algn="just"/>
            <a:r>
              <a:rPr lang="en-US" sz="2000" dirty="0"/>
              <a:t>• high investment for a custom engineered system </a:t>
            </a:r>
          </a:p>
          <a:p>
            <a:pPr algn="just"/>
            <a:r>
              <a:rPr lang="en-US" sz="2000" dirty="0"/>
              <a:t>• continuous production of variable mixtures of products</a:t>
            </a:r>
          </a:p>
          <a:p>
            <a:pPr algn="just"/>
            <a:r>
              <a:rPr lang="en-US" sz="2000" dirty="0"/>
              <a:t> • medium production rates </a:t>
            </a:r>
          </a:p>
          <a:p>
            <a:pPr algn="just"/>
            <a:r>
              <a:rPr lang="en-US" sz="2000" dirty="0"/>
              <a:t>• flexibility to deal with product design variations</a:t>
            </a:r>
          </a:p>
        </p:txBody>
      </p:sp>
    </p:spTree>
    <p:extLst>
      <p:ext uri="{BB962C8B-B14F-4D97-AF65-F5344CB8AC3E}">
        <p14:creationId xmlns:p14="http://schemas.microsoft.com/office/powerpoint/2010/main" val="285969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C4B87612-4C6A-4FD9-A10B-9E57A0278D19}"/>
              </a:ext>
            </a:extLst>
          </p:cNvPr>
          <p:cNvSpPr/>
          <p:nvPr/>
        </p:nvSpPr>
        <p:spPr>
          <a:xfrm>
            <a:off x="1143000" y="1300706"/>
            <a:ext cx="9906000" cy="1600438"/>
          </a:xfrm>
          <a:prstGeom prst="rect">
            <a:avLst/>
          </a:prstGeom>
        </p:spPr>
        <p:txBody>
          <a:bodyPr wrap="square">
            <a:spAutoFit/>
          </a:bodyPr>
          <a:lstStyle/>
          <a:p>
            <a:pPr algn="just"/>
            <a:r>
              <a:rPr lang="en-US" sz="2000" dirty="0"/>
              <a:t>The relative positions of the three types of automation for different production volumes and product varieties are depicted in Figure 1.7. For low production quantities and new product introductions, manual production is competitive with programmable automation, as we indicate in the figure and discussed. </a:t>
            </a:r>
          </a:p>
          <a:p>
            <a:endParaRPr lang="en-US" dirty="0"/>
          </a:p>
        </p:txBody>
      </p:sp>
      <p:pic>
        <p:nvPicPr>
          <p:cNvPr id="5" name="Picture 4">
            <a:extLst>
              <a:ext uri="{FF2B5EF4-FFF2-40B4-BE49-F238E27FC236}">
                <a16:creationId xmlns:a16="http://schemas.microsoft.com/office/drawing/2014/main" id="{F1BF7041-D160-434F-8FA7-B4D0E30F7C0C}"/>
              </a:ext>
            </a:extLst>
          </p:cNvPr>
          <p:cNvPicPr>
            <a:picLocks noChangeAspect="1"/>
          </p:cNvPicPr>
          <p:nvPr/>
        </p:nvPicPr>
        <p:blipFill>
          <a:blip r:embed="rId3"/>
          <a:stretch>
            <a:fillRect/>
          </a:stretch>
        </p:blipFill>
        <p:spPr>
          <a:xfrm>
            <a:off x="1380978" y="2743200"/>
            <a:ext cx="9906000" cy="3352799"/>
          </a:xfrm>
          <a:prstGeom prst="rect">
            <a:avLst/>
          </a:prstGeom>
        </p:spPr>
      </p:pic>
    </p:spTree>
    <p:extLst>
      <p:ext uri="{BB962C8B-B14F-4D97-AF65-F5344CB8AC3E}">
        <p14:creationId xmlns:p14="http://schemas.microsoft.com/office/powerpoint/2010/main" val="425590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97BAC0D1-FFAF-436D-85C8-C04B3AD6A01A}"/>
              </a:ext>
            </a:extLst>
          </p:cNvPr>
          <p:cNvSpPr/>
          <p:nvPr/>
        </p:nvSpPr>
        <p:spPr>
          <a:xfrm>
            <a:off x="762001" y="1344344"/>
            <a:ext cx="10972800" cy="4401205"/>
          </a:xfrm>
          <a:prstGeom prst="rect">
            <a:avLst/>
          </a:prstGeom>
        </p:spPr>
        <p:txBody>
          <a:bodyPr wrap="square">
            <a:spAutoFit/>
          </a:bodyPr>
          <a:lstStyle/>
          <a:p>
            <a:pPr algn="just"/>
            <a:r>
              <a:rPr lang="en-US" sz="2000" b="1" dirty="0"/>
              <a:t>Reasons for Automating Companies </a:t>
            </a:r>
            <a:r>
              <a:rPr lang="en-US" sz="2000" dirty="0"/>
              <a:t>undertake projects in manufacturing automation and computer integrated manufacturing for a variety of good reasons. Some of the reasons used to justify automation are the following: </a:t>
            </a:r>
          </a:p>
          <a:p>
            <a:pPr marL="342900" indent="-342900" algn="just">
              <a:buAutoNum type="arabicPeriod"/>
            </a:pPr>
            <a:r>
              <a:rPr lang="en-US" sz="2000" dirty="0"/>
              <a:t>To increase labor productivity. Automating a manufacturing operation usually increases production rate and labor productivity. This means greater output per hour of labor input. </a:t>
            </a:r>
          </a:p>
          <a:p>
            <a:pPr marL="342900" indent="-342900" algn="just">
              <a:buAutoNum type="arabicPeriod"/>
            </a:pPr>
            <a:r>
              <a:rPr lang="en-US" sz="2000" dirty="0"/>
              <a:t>To reduce labor cost. Ever increasing labor cost has been and continues to be the trend in the world’s industrialized societies. Consequently, higher investment in automation has become economically justifiable to replace manual operations. Machines are increasingly being substituted for human labor to reduce unit product cost.</a:t>
            </a:r>
          </a:p>
          <a:p>
            <a:pPr marL="342900" indent="-342900" algn="just">
              <a:buAutoNum type="arabicPeriod"/>
            </a:pPr>
            <a:r>
              <a:rPr lang="en-US" sz="2000" dirty="0"/>
              <a:t>To mitigate the effects of labor shortages. There is a general shortage of labor in many advanced nations, and this has stimulated the development of automated operations as a substitute for labor. </a:t>
            </a:r>
          </a:p>
          <a:p>
            <a:pPr marL="342900" indent="-342900" algn="just">
              <a:buAutoNum type="arabicPeriod"/>
            </a:pPr>
            <a:r>
              <a:rPr lang="en-US" sz="2000" dirty="0"/>
              <a:t>To reduce or eliminate routine manual and clerical tasks. An argument can be put forth that there is social value in automating operations that are routine, boring, fatiguing, and possibly irksome. Automating such tasks serves a purpose of improving the general level of working conditions. </a:t>
            </a:r>
          </a:p>
        </p:txBody>
      </p:sp>
    </p:spTree>
    <p:extLst>
      <p:ext uri="{BB962C8B-B14F-4D97-AF65-F5344CB8AC3E}">
        <p14:creationId xmlns:p14="http://schemas.microsoft.com/office/powerpoint/2010/main" val="115162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6EC2E219-DD05-4AA6-AE3C-42D72742766A}"/>
              </a:ext>
            </a:extLst>
          </p:cNvPr>
          <p:cNvSpPr/>
          <p:nvPr/>
        </p:nvSpPr>
        <p:spPr>
          <a:xfrm>
            <a:off x="1371600" y="1382286"/>
            <a:ext cx="9677401" cy="4093428"/>
          </a:xfrm>
          <a:prstGeom prst="rect">
            <a:avLst/>
          </a:prstGeom>
        </p:spPr>
        <p:txBody>
          <a:bodyPr wrap="square">
            <a:spAutoFit/>
          </a:bodyPr>
          <a:lstStyle/>
          <a:p>
            <a:pPr algn="just"/>
            <a:r>
              <a:rPr lang="en-US" sz="2000" dirty="0"/>
              <a:t>5. To improve worker safety. By automating a given operation and transferring the worker from active participation in the process to a supervisory role, the work is made safer. The safety and physical wellbeing of the worker has become a national objective with the enactment of the Occupational Safety and Health Act (OSHA) in 1970. This has provided an impetus for automation. </a:t>
            </a:r>
          </a:p>
          <a:p>
            <a:pPr algn="just"/>
            <a:r>
              <a:rPr lang="en-US" sz="2000" dirty="0"/>
              <a:t>6. To improve product quality. Automation not only results in higher production rates than manual operations; it also performs the manufacturing process with greater uniformity and conformity to quality specifications. Reduction of fraction defect rate is one of the chief benefits of automation. </a:t>
            </a:r>
          </a:p>
          <a:p>
            <a:pPr algn="just"/>
            <a:r>
              <a:rPr lang="en-US" sz="2000" dirty="0"/>
              <a:t>7. To reduce manufacturing lead time. Automation helps to reduce the elapsed time between customer order and product delivery, providing a competitive advantage to the manufacturer for future orders. By reducing manufacturing lead time, the manufacturer also reduces work in process inventory</a:t>
            </a:r>
            <a:r>
              <a:rPr lang="en-US" dirty="0"/>
              <a:t>.</a:t>
            </a:r>
          </a:p>
        </p:txBody>
      </p:sp>
    </p:spTree>
    <p:extLst>
      <p:ext uri="{BB962C8B-B14F-4D97-AF65-F5344CB8AC3E}">
        <p14:creationId xmlns:p14="http://schemas.microsoft.com/office/powerpoint/2010/main" val="53779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ormAutofit/>
          </a:bodyPr>
          <a:lstStyle/>
          <a:p>
            <a:pPr algn="ctr"/>
            <a:r>
              <a:rPr lang="en-IN" b="1" dirty="0"/>
              <a:t>Industrial Automation and Robotics</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48AB75AA-843B-4015-92BF-9663C4E4DDF5}"/>
              </a:ext>
            </a:extLst>
          </p:cNvPr>
          <p:cNvSpPr/>
          <p:nvPr/>
        </p:nvSpPr>
        <p:spPr>
          <a:xfrm>
            <a:off x="634218" y="1352550"/>
            <a:ext cx="10668000" cy="4969053"/>
          </a:xfrm>
          <a:prstGeom prst="rect">
            <a:avLst/>
          </a:prstGeom>
        </p:spPr>
        <p:txBody>
          <a:bodyPr wrap="square">
            <a:spAutoFit/>
          </a:bodyPr>
          <a:lstStyle/>
          <a:p>
            <a:r>
              <a:rPr lang="en-US" sz="2000" b="1" dirty="0"/>
              <a:t>Automation Strategies include:</a:t>
            </a:r>
          </a:p>
          <a:p>
            <a:pPr marL="285750" indent="-285750" algn="just">
              <a:lnSpc>
                <a:spcPct val="150000"/>
              </a:lnSpc>
              <a:buFont typeface="Wingdings" panose="05000000000000000000" pitchFamily="2" charset="2"/>
              <a:buChar char="Ø"/>
            </a:pPr>
            <a:r>
              <a:rPr lang="en-US" sz="2000" dirty="0"/>
              <a:t>Specialization of operations</a:t>
            </a:r>
          </a:p>
          <a:p>
            <a:pPr marL="285750" indent="-285750" algn="just">
              <a:lnSpc>
                <a:spcPct val="150000"/>
              </a:lnSpc>
              <a:buFont typeface="Wingdings" panose="05000000000000000000" pitchFamily="2" charset="2"/>
              <a:buChar char="Ø"/>
            </a:pPr>
            <a:r>
              <a:rPr lang="en-US" sz="2000" dirty="0"/>
              <a:t>Combined operations</a:t>
            </a:r>
          </a:p>
          <a:p>
            <a:pPr marL="285750" indent="-285750" algn="just">
              <a:lnSpc>
                <a:spcPct val="150000"/>
              </a:lnSpc>
              <a:buFont typeface="Wingdings" panose="05000000000000000000" pitchFamily="2" charset="2"/>
              <a:buChar char="Ø"/>
            </a:pPr>
            <a:r>
              <a:rPr lang="en-US" sz="2000" dirty="0"/>
              <a:t> Simultaneous operations</a:t>
            </a:r>
          </a:p>
          <a:p>
            <a:pPr marL="285750" indent="-285750" algn="just">
              <a:lnSpc>
                <a:spcPct val="150000"/>
              </a:lnSpc>
              <a:buFont typeface="Wingdings" panose="05000000000000000000" pitchFamily="2" charset="2"/>
              <a:buChar char="Ø"/>
            </a:pPr>
            <a:r>
              <a:rPr lang="en-US" sz="2000" dirty="0"/>
              <a:t> Integration of operations</a:t>
            </a:r>
          </a:p>
          <a:p>
            <a:pPr marL="285750" indent="-285750" algn="just">
              <a:lnSpc>
                <a:spcPct val="150000"/>
              </a:lnSpc>
              <a:buFont typeface="Wingdings" panose="05000000000000000000" pitchFamily="2" charset="2"/>
              <a:buChar char="Ø"/>
            </a:pPr>
            <a:r>
              <a:rPr lang="en-US" sz="2000" dirty="0"/>
              <a:t> Increased flexibility</a:t>
            </a:r>
          </a:p>
          <a:p>
            <a:pPr marL="285750" indent="-285750" algn="just">
              <a:lnSpc>
                <a:spcPct val="150000"/>
              </a:lnSpc>
              <a:buFont typeface="Wingdings" panose="05000000000000000000" pitchFamily="2" charset="2"/>
              <a:buChar char="Ø"/>
            </a:pPr>
            <a:r>
              <a:rPr lang="en-US" sz="2000" dirty="0"/>
              <a:t> Improved material handling and storage</a:t>
            </a:r>
          </a:p>
          <a:p>
            <a:pPr marL="285750" indent="-285750" algn="just">
              <a:lnSpc>
                <a:spcPct val="150000"/>
              </a:lnSpc>
              <a:buFont typeface="Wingdings" panose="05000000000000000000" pitchFamily="2" charset="2"/>
              <a:buChar char="Ø"/>
            </a:pPr>
            <a:r>
              <a:rPr lang="en-US" sz="2000" dirty="0"/>
              <a:t> On- line inspection</a:t>
            </a:r>
          </a:p>
          <a:p>
            <a:pPr marL="285750" indent="-285750" algn="just">
              <a:lnSpc>
                <a:spcPct val="150000"/>
              </a:lnSpc>
              <a:buFont typeface="Wingdings" panose="05000000000000000000" pitchFamily="2" charset="2"/>
              <a:buChar char="Ø"/>
            </a:pPr>
            <a:r>
              <a:rPr lang="en-US" sz="2000" dirty="0"/>
              <a:t> Process control &amp; optimization</a:t>
            </a:r>
          </a:p>
          <a:p>
            <a:pPr marL="285750" indent="-285750" algn="just">
              <a:lnSpc>
                <a:spcPct val="150000"/>
              </a:lnSpc>
              <a:buFont typeface="Wingdings" panose="05000000000000000000" pitchFamily="2" charset="2"/>
              <a:buChar char="Ø"/>
            </a:pPr>
            <a:r>
              <a:rPr lang="en-US" sz="2000" dirty="0"/>
              <a:t> Plan operations control</a:t>
            </a:r>
          </a:p>
          <a:p>
            <a:pPr marL="285750" indent="-285750" algn="just">
              <a:lnSpc>
                <a:spcPct val="150000"/>
              </a:lnSpc>
              <a:buFont typeface="Wingdings" panose="05000000000000000000" pitchFamily="2" charset="2"/>
              <a:buChar char="Ø"/>
            </a:pPr>
            <a:r>
              <a:rPr lang="en-US" sz="2000" dirty="0"/>
              <a:t> Computer-integrated manufacturing (CIM)</a:t>
            </a:r>
          </a:p>
        </p:txBody>
      </p:sp>
    </p:spTree>
    <p:extLst>
      <p:ext uri="{BB962C8B-B14F-4D97-AF65-F5344CB8AC3E}">
        <p14:creationId xmlns:p14="http://schemas.microsoft.com/office/powerpoint/2010/main" val="34409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10972800" cy="1143000"/>
          </a:xfrm>
        </p:spPr>
        <p:txBody>
          <a:bodyPr>
            <a:normAutofit/>
          </a:bodyPr>
          <a:lstStyle/>
          <a:p>
            <a:pPr algn="ctr"/>
            <a:r>
              <a:rPr lang="en-IN" b="1" dirty="0"/>
              <a:t>Fluid Power Control</a:t>
            </a:r>
          </a:p>
        </p:txBody>
      </p:sp>
      <p:pic>
        <p:nvPicPr>
          <p:cNvPr id="4" name="Picture 2" descr="RIMT University">
            <a:extLst>
              <a:ext uri="{FF2B5EF4-FFF2-40B4-BE49-F238E27FC236}">
                <a16:creationId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Department of Mechanical Engineering</a:t>
            </a:r>
          </a:p>
        </p:txBody>
      </p:sp>
      <p:sp>
        <p:nvSpPr>
          <p:cNvPr id="3" name="Rectangle 2">
            <a:extLst>
              <a:ext uri="{FF2B5EF4-FFF2-40B4-BE49-F238E27FC236}">
                <a16:creationId xmlns:a16="http://schemas.microsoft.com/office/drawing/2014/main" id="{75013A46-F4E1-40A5-B7E7-28815598B6EE}"/>
              </a:ext>
            </a:extLst>
          </p:cNvPr>
          <p:cNvSpPr/>
          <p:nvPr/>
        </p:nvSpPr>
        <p:spPr>
          <a:xfrm>
            <a:off x="239603" y="664150"/>
            <a:ext cx="11799997" cy="6217087"/>
          </a:xfrm>
          <a:prstGeom prst="rect">
            <a:avLst/>
          </a:prstGeom>
        </p:spPr>
        <p:txBody>
          <a:bodyPr wrap="square">
            <a:spAutoFit/>
          </a:bodyPr>
          <a:lstStyle/>
          <a:p>
            <a:r>
              <a:rPr lang="en-US" sz="2000" b="1" dirty="0"/>
              <a:t>Fluid Power </a:t>
            </a:r>
            <a:r>
              <a:rPr lang="en-US" sz="2000" dirty="0"/>
              <a:t>is the technology that deals with the generation, control, and transmission of power, using pressurized fluids. Fluid power is called </a:t>
            </a:r>
            <a:r>
              <a:rPr lang="en-US" sz="2000" b="1" i="1" dirty="0"/>
              <a:t>hydraulics </a:t>
            </a:r>
            <a:r>
              <a:rPr lang="en-US" sz="2000" dirty="0"/>
              <a:t>when the fluid is a liquid and is called </a:t>
            </a:r>
            <a:r>
              <a:rPr lang="en-US" sz="2000" b="1" i="1" dirty="0"/>
              <a:t>pneumatics </a:t>
            </a:r>
            <a:r>
              <a:rPr lang="en-US" sz="2000" dirty="0"/>
              <a:t>when the fluid is a gas. Hydraulic systems use liquids such as petroleum oils, synthetic oils, and water. Pneumatic systems use air as the gas medium because air is very abundant and can be readily exhausted into the atmosphere after completing its assigned task. </a:t>
            </a:r>
          </a:p>
          <a:p>
            <a:r>
              <a:rPr lang="en-US" sz="2000" b="1" dirty="0"/>
              <a:t>TYPES OF FLUID POWER SYSTEM </a:t>
            </a:r>
            <a:endParaRPr lang="en-US" sz="2000" dirty="0"/>
          </a:p>
          <a:p>
            <a:r>
              <a:rPr lang="en-US" sz="2000" dirty="0"/>
              <a:t>The Fluid power system is divided in to two types. They are hydraulic and pneumatic system depends upon the fluid medium used to transmit force. </a:t>
            </a:r>
          </a:p>
          <a:p>
            <a:r>
              <a:rPr lang="en-US" sz="2000" dirty="0"/>
              <a:t>The hydraulic fluid power system employs liquid (like as water, petroleum oils and synthetic oils) as fluid medium. </a:t>
            </a:r>
          </a:p>
          <a:p>
            <a:r>
              <a:rPr lang="en-US" sz="2000" dirty="0"/>
              <a:t>The pneumatic fluid power system employs gas (Compressed Air) as the fluid medium. </a:t>
            </a:r>
          </a:p>
          <a:p>
            <a:r>
              <a:rPr lang="en-US" sz="2000" b="1" dirty="0"/>
              <a:t>COMPONENTS OF A FLUID POWER SYSTEM: </a:t>
            </a:r>
            <a:endParaRPr lang="en-US" sz="2000" dirty="0"/>
          </a:p>
          <a:p>
            <a:r>
              <a:rPr lang="en-US" sz="2000" dirty="0"/>
              <a:t>Hydraulic System:  There are six basic components required in a hydraulic system: </a:t>
            </a:r>
          </a:p>
          <a:p>
            <a:r>
              <a:rPr lang="en-US" sz="2000" dirty="0"/>
              <a:t>1) A tank (reservoir) to hold the hydraulic oil. </a:t>
            </a:r>
          </a:p>
          <a:p>
            <a:r>
              <a:rPr lang="en-US" sz="2000" dirty="0"/>
              <a:t>2) A pump to force the oil through the system. </a:t>
            </a:r>
          </a:p>
          <a:p>
            <a:r>
              <a:rPr lang="en-US" sz="2000" dirty="0"/>
              <a:t>3) An electric motor or other power source to drive the pump. </a:t>
            </a:r>
          </a:p>
          <a:p>
            <a:r>
              <a:rPr lang="en-US" sz="2000" dirty="0"/>
              <a:t>4) Valves to control oil direction, pressure, and flow rate. </a:t>
            </a:r>
          </a:p>
          <a:p>
            <a:r>
              <a:rPr lang="en-US" sz="2000" dirty="0"/>
              <a:t>5) An actuator to convert the pressure of the oil into mechanical force to do the useful work. </a:t>
            </a:r>
          </a:p>
          <a:p>
            <a:r>
              <a:rPr lang="en-US" sz="2000" dirty="0"/>
              <a:t>6) Piping to carry the oil from one location to the other. </a:t>
            </a:r>
          </a:p>
          <a:p>
            <a:endParaRPr lang="en-US" b="1" dirty="0"/>
          </a:p>
        </p:txBody>
      </p:sp>
    </p:spTree>
    <p:extLst>
      <p:ext uri="{BB962C8B-B14F-4D97-AF65-F5344CB8AC3E}">
        <p14:creationId xmlns:p14="http://schemas.microsoft.com/office/powerpoint/2010/main" val="2690376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5118</TotalTime>
  <Words>3782</Words>
  <Application>Microsoft Office PowerPoint</Application>
  <PresentationFormat>Widescreen</PresentationFormat>
  <Paragraphs>251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American Typewriter</vt:lpstr>
      <vt:lpstr>Arial</vt:lpstr>
      <vt:lpstr>Calibri</vt:lpstr>
      <vt:lpstr>Wingdings</vt:lpstr>
      <vt:lpstr>Office Theme</vt:lpstr>
      <vt:lpstr>   INDUSTRIAL AUTOMATION AND ROBOTICS(BTME-3505)    </vt:lpstr>
      <vt:lpstr>Introduction to  Automation</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Fluid Power Control</vt:lpstr>
      <vt:lpstr> Components of Hydraulic Systems: </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Industrial Automation and Robotics</vt:lpstr>
      <vt:lpstr>Summary</vt:lpstr>
      <vt:lpstr>Topics to be Discussed in Next Lecture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DELL</cp:lastModifiedBy>
  <cp:revision>161</cp:revision>
  <dcterms:created xsi:type="dcterms:W3CDTF">2020-11-12T04:35:12Z</dcterms:created>
  <dcterms:modified xsi:type="dcterms:W3CDTF">2023-08-13T15:24:44Z</dcterms:modified>
</cp:coreProperties>
</file>