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3" r:id="rId2"/>
    <p:sldId id="257" r:id="rId3"/>
    <p:sldId id="258" r:id="rId4"/>
    <p:sldId id="259" r:id="rId5"/>
    <p:sldId id="260" r:id="rId6"/>
    <p:sldId id="262" r:id="rId7"/>
    <p:sldId id="263" r:id="rId8"/>
    <p:sldId id="264" r:id="rId9"/>
    <p:sldId id="265" r:id="rId10"/>
    <p:sldId id="266"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0143" autoAdjust="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03B699-ED73-4EB3-A0AF-C0EB9008FEA2}" type="datetimeFigureOut">
              <a:rPr lang="en-US" smtClean="0"/>
              <a:pPr/>
              <a:t>20/06/2023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6997DA-C899-445E-9CE6-4552B8B7A0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2F0CDB-7A7A-458E-9B48-B73D8C6A850D}"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FC252-9276-43E5-BCE0-F536713EA93A}"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62002-7E8A-45F4-BDB2-76A3C5CB797B}"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F42B3-D16E-4750-A582-9B120672C188}"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D611B4-7814-4B65-B35A-604E2BC62168}"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EDDD3C-2E79-4A00-9508-22C50A08D7AD}"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962F58-7DB0-4D2E-86B3-87BE1FA3E169}" type="datetime1">
              <a:rPr lang="en-US" smtClean="0"/>
              <a:pPr/>
              <a:t>20/06/2023</a:t>
            </a:fld>
            <a:endParaRPr lang="en-US"/>
          </a:p>
        </p:txBody>
      </p:sp>
      <p:sp>
        <p:nvSpPr>
          <p:cNvPr id="8" name="Footer Placeholder 7"/>
          <p:cNvSpPr>
            <a:spLocks noGrp="1"/>
          </p:cNvSpPr>
          <p:nvPr>
            <p:ph type="ftr" sz="quarter" idx="11"/>
          </p:nvPr>
        </p:nvSpPr>
        <p:spPr/>
        <p:txBody>
          <a:bodyPr/>
          <a:lstStyle/>
          <a:p>
            <a:r>
              <a:rPr lang="en-US" smtClean="0"/>
              <a:t>computer networks II (BTCS-501)</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2A99BB-6193-4D16-A707-32F301494BA2}" type="datetime1">
              <a:rPr lang="en-US" smtClean="0"/>
              <a:pPr/>
              <a:t>20/06/2023</a:t>
            </a:fld>
            <a:endParaRPr lang="en-US"/>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F0308-CA11-42F2-8773-4B4B45D750D2}" type="datetime1">
              <a:rPr lang="en-US" smtClean="0"/>
              <a:pPr/>
              <a:t>20/06/2023</a:t>
            </a:fld>
            <a:endParaRPr lang="en-US"/>
          </a:p>
        </p:txBody>
      </p:sp>
      <p:sp>
        <p:nvSpPr>
          <p:cNvPr id="3" name="Footer Placeholder 2"/>
          <p:cNvSpPr>
            <a:spLocks noGrp="1"/>
          </p:cNvSpPr>
          <p:nvPr>
            <p:ph type="ftr" sz="quarter" idx="11"/>
          </p:nvPr>
        </p:nvSpPr>
        <p:spPr/>
        <p:txBody>
          <a:bodyPr/>
          <a:lstStyle/>
          <a:p>
            <a:r>
              <a:rPr lang="en-US" smtClean="0"/>
              <a:t>computer networks II (BTCS-501)</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C9DA-3468-46A9-9A2E-EE933F95AF9B}"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5364F-2678-4DCA-BC16-537787BEC3D1}"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71CF5-42F9-47A5-9DE6-E3F121F69BBB}" type="datetime1">
              <a:rPr lang="en-US" smtClean="0"/>
              <a:pPr/>
              <a:t>20/06/2023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computer networks II (BTCS-501)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NETWORKS-II / BTCS-3501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smtClean="0">
                <a:latin typeface="+mn-lt"/>
              </a:rPr>
              <a:t>Course </a:t>
            </a:r>
            <a:r>
              <a:rPr lang="en-US" sz="9600" dirty="0">
                <a:latin typeface="+mn-lt"/>
              </a:rPr>
              <a:t>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5</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04800"/>
            <a:ext cx="7772400" cy="381000"/>
          </a:xfrm>
          <a:noFill/>
          <a:ln/>
        </p:spPr>
        <p:txBody>
          <a:bodyPr>
            <a:normAutofit fontScale="90000"/>
          </a:bodyPr>
          <a:lstStyle/>
          <a:p>
            <a:r>
              <a:rPr lang="en-US" sz="3200"/>
              <a:t>IPsec: IKE</a:t>
            </a:r>
          </a:p>
        </p:txBody>
      </p:sp>
      <p:sp>
        <p:nvSpPr>
          <p:cNvPr id="13315" name="Rectangle 3"/>
          <p:cNvSpPr>
            <a:spLocks noGrp="1" noChangeArrowheads="1"/>
          </p:cNvSpPr>
          <p:nvPr>
            <p:ph type="body" idx="1"/>
          </p:nvPr>
        </p:nvSpPr>
        <p:spPr>
          <a:xfrm>
            <a:off x="381000" y="533400"/>
            <a:ext cx="8534400" cy="6019800"/>
          </a:xfrm>
          <a:noFill/>
          <a:ln/>
        </p:spPr>
        <p:txBody>
          <a:bodyPr>
            <a:normAutofit lnSpcReduction="10000"/>
          </a:bodyPr>
          <a:lstStyle/>
          <a:p>
            <a:r>
              <a:rPr lang="en-US" sz="2800" b="1"/>
              <a:t>Policy negotiation</a:t>
            </a:r>
          </a:p>
          <a:p>
            <a:r>
              <a:rPr lang="en-US" sz="2400"/>
              <a:t>After IKE SA is agreed, IKE will negotiate of the policy.</a:t>
            </a:r>
          </a:p>
          <a:p>
            <a:r>
              <a:rPr lang="en-US" sz="2400"/>
              <a:t>Policy is something like: authenticate everything and if possible encrypt it, and if possible also compress it.</a:t>
            </a:r>
          </a:p>
          <a:p>
            <a:r>
              <a:rPr lang="en-US" sz="2400"/>
              <a:t>For each operation there may be several algorithms. </a:t>
            </a:r>
          </a:p>
          <a:p>
            <a:r>
              <a:rPr lang="en-US" sz="2400"/>
              <a:t>SA payload can contain several proposals for protocols and exact algorithms (transforms). </a:t>
            </a:r>
          </a:p>
          <a:p>
            <a:r>
              <a:rPr lang="en-US" sz="2400"/>
              <a:t>Policy negotiation works so that the initiator proposes some algorithms and the responder removes from the list what it does not want to use. </a:t>
            </a:r>
          </a:p>
          <a:p>
            <a:r>
              <a:rPr lang="en-US" sz="2400"/>
              <a:t>Negotiating compression is also included in IKE since it is not good to try to compress encrypted data (it will not compress, it is random), therefore link layer compression like in PPP will not work with IPsec. One (but not efficient) way is to compress each IP packet on IPsec layer before encryptation with PCP.</a:t>
            </a:r>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304800"/>
          </a:xfrm>
          <a:noFill/>
          <a:ln/>
        </p:spPr>
        <p:txBody>
          <a:bodyPr>
            <a:normAutofit fontScale="90000"/>
          </a:bodyPr>
          <a:lstStyle/>
          <a:p>
            <a:r>
              <a:rPr lang="en-US" sz="3200"/>
              <a:t>IPsec: IKE</a:t>
            </a:r>
          </a:p>
        </p:txBody>
      </p:sp>
      <p:sp>
        <p:nvSpPr>
          <p:cNvPr id="15363" name="Rectangle 3"/>
          <p:cNvSpPr>
            <a:spLocks noGrp="1" noChangeArrowheads="1"/>
          </p:cNvSpPr>
          <p:nvPr>
            <p:ph type="body" idx="1"/>
          </p:nvPr>
        </p:nvSpPr>
        <p:spPr>
          <a:xfrm>
            <a:off x="685800" y="609600"/>
            <a:ext cx="8153400" cy="5791200"/>
          </a:xfrm>
          <a:noFill/>
          <a:ln/>
        </p:spPr>
        <p:txBody>
          <a:bodyPr>
            <a:normAutofit lnSpcReduction="10000"/>
          </a:bodyPr>
          <a:lstStyle/>
          <a:p>
            <a:r>
              <a:rPr lang="en-US" sz="2800" b="1"/>
              <a:t>Phase one: aggressive mode</a:t>
            </a:r>
            <a:endParaRPr lang="en-US"/>
          </a:p>
          <a:p>
            <a:r>
              <a:rPr lang="en-US" sz="2400"/>
              <a:t>Aggressive mode is more simple than the normal mode. In the aggressive mode there are only three messages exchanged.</a:t>
            </a:r>
          </a:p>
          <a:p>
            <a:r>
              <a:rPr lang="en-US" sz="2400"/>
              <a:t>The initiator offers a list of protection suites, his Diffie-Hellman public key value, his nonce and his identity.</a:t>
            </a:r>
          </a:p>
          <a:p>
            <a:r>
              <a:rPr lang="en-US" sz="2400"/>
              <a:t>The responder replies with a selected protection suite, his Diffie-Hellman public value, his nonce, his identity, and authentication payload, like a signature.</a:t>
            </a:r>
          </a:p>
          <a:p>
            <a:r>
              <a:rPr lang="en-US" sz="2400"/>
              <a:t>The initiator responds with authentication payload.</a:t>
            </a:r>
          </a:p>
          <a:p>
            <a:r>
              <a:rPr lang="en-US" sz="2400"/>
              <a:t>There is no chance to negotiate as much in this case as in the normal mode.</a:t>
            </a:r>
          </a:p>
          <a:p>
            <a:r>
              <a:rPr lang="en-US" sz="2400"/>
              <a:t>The method suits well for connecting to own site from a remote site as then it is known in advance what kind of authentication the other side supports. </a:t>
            </a:r>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457200"/>
          </a:xfrm>
          <a:noFill/>
          <a:ln/>
        </p:spPr>
        <p:txBody>
          <a:bodyPr>
            <a:normAutofit fontScale="90000"/>
          </a:bodyPr>
          <a:lstStyle/>
          <a:p>
            <a:r>
              <a:rPr lang="en-US" sz="3200"/>
              <a:t>IPsec: IKE</a:t>
            </a:r>
          </a:p>
        </p:txBody>
      </p:sp>
      <p:sp>
        <p:nvSpPr>
          <p:cNvPr id="16387" name="Rectangle 3"/>
          <p:cNvSpPr>
            <a:spLocks noGrp="1" noChangeArrowheads="1"/>
          </p:cNvSpPr>
          <p:nvPr>
            <p:ph type="body" idx="1"/>
          </p:nvPr>
        </p:nvSpPr>
        <p:spPr>
          <a:xfrm>
            <a:off x="685800" y="762000"/>
            <a:ext cx="7772400" cy="5867400"/>
          </a:xfrm>
          <a:noFill/>
          <a:ln/>
        </p:spPr>
        <p:txBody>
          <a:bodyPr/>
          <a:lstStyle/>
          <a:p>
            <a:r>
              <a:rPr lang="en-US" sz="2800" b="1"/>
              <a:t>Phase two: quick mode</a:t>
            </a:r>
            <a:endParaRPr lang="en-US"/>
          </a:p>
          <a:p>
            <a:r>
              <a:rPr lang="en-US" sz="2400"/>
              <a:t>Phase two of IKE creates IPsec SA. Since IKE can be used for other protocols than IPsec, like the routing protocols RIPv2 and OSPF, IKE SA is not directly IPsec SA</a:t>
            </a:r>
            <a:r>
              <a:rPr lang="en-US"/>
              <a:t>. </a:t>
            </a:r>
          </a:p>
          <a:p>
            <a:r>
              <a:rPr lang="en-US" sz="2400"/>
              <a:t>IKE SA protects the quick mode by encrypting messages and authenticating them. Authentication comes from use of PRF (the HMAC hash function)</a:t>
            </a:r>
          </a:p>
          <a:p>
            <a:r>
              <a:rPr lang="en-US" sz="2400"/>
              <a:t>The quick mode creates keys for IPSec association. </a:t>
            </a:r>
          </a:p>
          <a:p>
            <a:r>
              <a:rPr lang="en-US" sz="2400"/>
              <a:t>Many quick modes can be made using the same IKE SA, therefore a message ID (M-ID) is used to identify the IPSec SA. Nonces are added to prevent replay of the same messages by an attacker.</a:t>
            </a:r>
          </a:p>
          <a:p>
            <a:r>
              <a:rPr lang="en-US" sz="2400"/>
              <a:t>The quick mode has more details, but the following figure gives the general view of the protocol. </a:t>
            </a:r>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457200"/>
          </a:xfrm>
          <a:noFill/>
          <a:ln/>
        </p:spPr>
        <p:txBody>
          <a:bodyPr>
            <a:normAutofit fontScale="90000"/>
          </a:bodyPr>
          <a:lstStyle/>
          <a:p>
            <a:r>
              <a:rPr lang="en-US" sz="3200"/>
              <a:t>IPsec: IKE</a:t>
            </a:r>
          </a:p>
        </p:txBody>
      </p:sp>
      <p:sp>
        <p:nvSpPr>
          <p:cNvPr id="17411" name="Rectangle 3"/>
          <p:cNvSpPr>
            <a:spLocks noGrp="1" noChangeArrowheads="1"/>
          </p:cNvSpPr>
          <p:nvPr>
            <p:ph type="body" idx="1"/>
          </p:nvPr>
        </p:nvSpPr>
        <p:spPr>
          <a:xfrm>
            <a:off x="685800" y="762000"/>
            <a:ext cx="7772400" cy="5334000"/>
          </a:xfrm>
          <a:noFill/>
          <a:ln/>
        </p:spPr>
        <p:txBody>
          <a:bodyPr/>
          <a:lstStyle/>
          <a:p>
            <a:r>
              <a:rPr lang="en-US" sz="2800" b="1"/>
              <a:t>Quick mode exchange</a:t>
            </a:r>
          </a:p>
          <a:p>
            <a:r>
              <a:rPr lang="en-US" sz="2800" u="sng"/>
              <a:t>Initiator					Responder</a:t>
            </a:r>
          </a:p>
        </p:txBody>
      </p:sp>
      <p:sp>
        <p:nvSpPr>
          <p:cNvPr id="17412" name="Rectangle 4"/>
          <p:cNvSpPr>
            <a:spLocks noChangeArrowheads="1"/>
          </p:cNvSpPr>
          <p:nvPr/>
        </p:nvSpPr>
        <p:spPr bwMode="auto">
          <a:xfrm>
            <a:off x="909638" y="2128838"/>
            <a:ext cx="3362325" cy="819150"/>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HASH1, SA, Ni [, KE][, IDci, IDcr]</a:t>
            </a:r>
          </a:p>
        </p:txBody>
      </p:sp>
      <p:sp>
        <p:nvSpPr>
          <p:cNvPr id="17413" name="Line 5"/>
          <p:cNvSpPr>
            <a:spLocks noChangeShapeType="1"/>
          </p:cNvSpPr>
          <p:nvPr/>
        </p:nvSpPr>
        <p:spPr bwMode="auto">
          <a:xfrm>
            <a:off x="4044950" y="2743200"/>
            <a:ext cx="16637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7414" name="Rectangle 6"/>
          <p:cNvSpPr>
            <a:spLocks noChangeArrowheads="1"/>
          </p:cNvSpPr>
          <p:nvPr/>
        </p:nvSpPr>
        <p:spPr bwMode="auto">
          <a:xfrm>
            <a:off x="4795838" y="3195638"/>
            <a:ext cx="3438525" cy="819150"/>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HASH2, SA, Nr [, KE] [, IDci, IDcr]</a:t>
            </a:r>
          </a:p>
        </p:txBody>
      </p:sp>
      <p:sp>
        <p:nvSpPr>
          <p:cNvPr id="17415" name="Line 7"/>
          <p:cNvSpPr>
            <a:spLocks noChangeShapeType="1"/>
          </p:cNvSpPr>
          <p:nvPr/>
        </p:nvSpPr>
        <p:spPr bwMode="auto">
          <a:xfrm flipH="1">
            <a:off x="3270250" y="3657600"/>
            <a:ext cx="13843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7416" name="Rectangle 8"/>
          <p:cNvSpPr>
            <a:spLocks noChangeArrowheads="1"/>
          </p:cNvSpPr>
          <p:nvPr/>
        </p:nvSpPr>
        <p:spPr bwMode="auto">
          <a:xfrm>
            <a:off x="985838" y="4186238"/>
            <a:ext cx="22955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HASH3</a:t>
            </a:r>
          </a:p>
        </p:txBody>
      </p:sp>
      <p:sp>
        <p:nvSpPr>
          <p:cNvPr id="17417" name="Line 9"/>
          <p:cNvSpPr>
            <a:spLocks noChangeShapeType="1"/>
          </p:cNvSpPr>
          <p:nvPr/>
        </p:nvSpPr>
        <p:spPr bwMode="auto">
          <a:xfrm>
            <a:off x="4121150" y="4419600"/>
            <a:ext cx="15875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7418" name="Rectangle 10"/>
          <p:cNvSpPr>
            <a:spLocks noChangeArrowheads="1"/>
          </p:cNvSpPr>
          <p:nvPr/>
        </p:nvSpPr>
        <p:spPr bwMode="auto">
          <a:xfrm>
            <a:off x="604838" y="5938838"/>
            <a:ext cx="83153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HASH3=PRF(SKEYID_a, 0 | M-ID | Ni | Nr)</a:t>
            </a:r>
          </a:p>
        </p:txBody>
      </p:sp>
      <p:sp>
        <p:nvSpPr>
          <p:cNvPr id="17419" name="Rectangle 11"/>
          <p:cNvSpPr>
            <a:spLocks noChangeArrowheads="1"/>
          </p:cNvSpPr>
          <p:nvPr/>
        </p:nvSpPr>
        <p:spPr bwMode="auto">
          <a:xfrm>
            <a:off x="604838" y="5481638"/>
            <a:ext cx="83153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HASH2=PRF(SKEYID_a, M-ID | Ni | SA [| KE] [| IDci | IDcr])</a:t>
            </a:r>
          </a:p>
        </p:txBody>
      </p:sp>
      <p:sp>
        <p:nvSpPr>
          <p:cNvPr id="17420" name="Rectangle 12"/>
          <p:cNvSpPr>
            <a:spLocks noChangeArrowheads="1"/>
          </p:cNvSpPr>
          <p:nvPr/>
        </p:nvSpPr>
        <p:spPr bwMode="auto">
          <a:xfrm>
            <a:off x="604838" y="5024438"/>
            <a:ext cx="83153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HASH1=PRF(SKEYID_a, M-ID | SA | Ni [| KE] [| IDci | IDcr])</a:t>
            </a:r>
          </a:p>
        </p:txBody>
      </p:sp>
      <p:pic>
        <p:nvPicPr>
          <p:cNvPr id="1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 in next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Key Exchange encoding</a:t>
            </a:r>
            <a:endParaRPr lang="en-US" dirty="0"/>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Key Exchange  phases</a:t>
            </a:r>
            <a:endParaRPr lang="en-US" dirty="0"/>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Internet Key Exchange  phases</a:t>
            </a:r>
            <a:br>
              <a:rPr lang="en-US" dirty="0" smtClean="0"/>
            </a:br>
            <a:endParaRPr lang="en-US" dirty="0"/>
          </a:p>
        </p:txBody>
      </p:sp>
      <p:sp>
        <p:nvSpPr>
          <p:cNvPr id="3" name="Content Placeholder 2"/>
          <p:cNvSpPr>
            <a:spLocks noGrp="1"/>
          </p:cNvSpPr>
          <p:nvPr>
            <p:ph idx="1"/>
          </p:nvPr>
        </p:nvSpPr>
        <p:spPr/>
        <p:txBody>
          <a:bodyPr/>
          <a:lstStyle/>
          <a:p>
            <a:r>
              <a:rPr lang="en-US" dirty="0" smtClean="0"/>
              <a:t>There are mainly two phases in IKE</a:t>
            </a:r>
          </a:p>
          <a:p>
            <a:r>
              <a:rPr lang="en-US" dirty="0" smtClean="0"/>
              <a:t>Phase one, normal mode</a:t>
            </a:r>
          </a:p>
          <a:p>
            <a:r>
              <a:rPr lang="en-US" dirty="0" smtClean="0"/>
              <a:t>Phase two, quick mode</a:t>
            </a:r>
            <a:endParaRPr lang="en-US" dirty="0"/>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62000" y="152400"/>
            <a:ext cx="7772400" cy="381000"/>
          </a:xfrm>
        </p:spPr>
        <p:txBody>
          <a:bodyPr>
            <a:normAutofit fontScale="90000"/>
          </a:bodyPr>
          <a:lstStyle/>
          <a:p>
            <a:r>
              <a:rPr lang="en-US" sz="3200"/>
              <a:t>IPsec: IKE, Internet Key Exchange</a:t>
            </a:r>
          </a:p>
        </p:txBody>
      </p:sp>
      <p:sp>
        <p:nvSpPr>
          <p:cNvPr id="34819" name="Rectangle 3"/>
          <p:cNvSpPr>
            <a:spLocks noGrp="1" noChangeArrowheads="1"/>
          </p:cNvSpPr>
          <p:nvPr>
            <p:ph type="body" idx="1"/>
          </p:nvPr>
        </p:nvSpPr>
        <p:spPr>
          <a:xfrm>
            <a:off x="304800" y="990600"/>
            <a:ext cx="8610600" cy="5257800"/>
          </a:xfrm>
        </p:spPr>
        <p:txBody>
          <a:bodyPr>
            <a:normAutofit/>
          </a:bodyPr>
          <a:lstStyle/>
          <a:p>
            <a:pPr>
              <a:lnSpc>
                <a:spcPct val="90000"/>
              </a:lnSpc>
            </a:pPr>
            <a:r>
              <a:rPr lang="en-US" sz="2400" dirty="0" err="1"/>
              <a:t>IPsec</a:t>
            </a:r>
            <a:r>
              <a:rPr lang="en-US" sz="2400" dirty="0"/>
              <a:t> does not use Public Key Infrastructure and exchanging keys before an </a:t>
            </a:r>
            <a:r>
              <a:rPr lang="en-US" sz="2400" dirty="0" err="1"/>
              <a:t>IPsec</a:t>
            </a:r>
            <a:r>
              <a:rPr lang="en-US" sz="2400" dirty="0"/>
              <a:t> connection is established is a problem. </a:t>
            </a:r>
          </a:p>
          <a:p>
            <a:pPr>
              <a:lnSpc>
                <a:spcPct val="90000"/>
              </a:lnSpc>
            </a:pPr>
            <a:r>
              <a:rPr lang="en-US" sz="2400" dirty="0"/>
              <a:t>IKE solves generation of a symmetric key for a session of </a:t>
            </a:r>
            <a:r>
              <a:rPr lang="en-US" sz="2400" dirty="0" err="1"/>
              <a:t>IPsec</a:t>
            </a:r>
            <a:r>
              <a:rPr lang="en-US" sz="2400" dirty="0"/>
              <a:t> but without PKI man-in-the-middle attack is possible.</a:t>
            </a:r>
            <a:endParaRPr lang="en-US" dirty="0"/>
          </a:p>
          <a:p>
            <a:pPr>
              <a:lnSpc>
                <a:spcPct val="90000"/>
              </a:lnSpc>
            </a:pPr>
            <a:r>
              <a:rPr lang="en-US" sz="2400" dirty="0"/>
              <a:t>IKE (Internet Key Exchange) creates Security Associations (SA). That is, parties in IKE negotiate keys for the SA.</a:t>
            </a:r>
          </a:p>
          <a:p>
            <a:pPr>
              <a:lnSpc>
                <a:spcPct val="90000"/>
              </a:lnSpc>
            </a:pPr>
            <a:r>
              <a:rPr lang="en-US" sz="2400" dirty="0"/>
              <a:t>SA was a data structure containing keys and other relevant information for the connection.  </a:t>
            </a:r>
          </a:p>
          <a:p>
            <a:pPr>
              <a:lnSpc>
                <a:spcPct val="90000"/>
              </a:lnSpc>
            </a:pPr>
            <a:r>
              <a:rPr lang="en-US" sz="2400" dirty="0"/>
              <a:t>IKE is a general purpose key exchange protocol. It is used by </a:t>
            </a:r>
            <a:r>
              <a:rPr lang="en-US" sz="2400" dirty="0" err="1"/>
              <a:t>IPsec</a:t>
            </a:r>
            <a:r>
              <a:rPr lang="en-US" sz="2400" dirty="0"/>
              <a:t>, but it can be used by other protocols who need SAs as well.</a:t>
            </a:r>
            <a:r>
              <a:rPr lang="en-US" dirty="0"/>
              <a:t> </a:t>
            </a:r>
          </a:p>
          <a:p>
            <a:pPr>
              <a:lnSpc>
                <a:spcPct val="90000"/>
              </a:lnSpc>
            </a:pPr>
            <a:r>
              <a:rPr lang="en-US" sz="2400" dirty="0"/>
              <a:t>Thus </a:t>
            </a:r>
            <a:r>
              <a:rPr lang="en-US" sz="2400" dirty="0" err="1"/>
              <a:t>IPsec</a:t>
            </a:r>
            <a:r>
              <a:rPr lang="en-US" sz="2400" dirty="0"/>
              <a:t> SA is not directly IKE SA, but IKE SA can be converted to </a:t>
            </a:r>
            <a:r>
              <a:rPr lang="en-US" sz="2400" dirty="0" err="1"/>
              <a:t>IPsec</a:t>
            </a:r>
            <a:r>
              <a:rPr lang="en-US" sz="2400" dirty="0"/>
              <a:t> SA (or to SA of some other protocol</a:t>
            </a:r>
            <a:r>
              <a:rPr lang="en-US" sz="2400" dirty="0" smtClean="0"/>
              <a:t>).</a:t>
            </a:r>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228600"/>
            <a:ext cx="7772400" cy="381000"/>
          </a:xfrm>
          <a:noFill/>
          <a:ln/>
        </p:spPr>
        <p:txBody>
          <a:bodyPr>
            <a:normAutofit fontScale="90000"/>
          </a:bodyPr>
          <a:lstStyle/>
          <a:p>
            <a:r>
              <a:rPr lang="en-US" sz="3200"/>
              <a:t>IPsec: IKE, Internet Key Exchange </a:t>
            </a:r>
          </a:p>
        </p:txBody>
      </p:sp>
      <p:sp>
        <p:nvSpPr>
          <p:cNvPr id="4099" name="Rectangle 3"/>
          <p:cNvSpPr>
            <a:spLocks noGrp="1" noChangeArrowheads="1"/>
          </p:cNvSpPr>
          <p:nvPr>
            <p:ph type="body" idx="1"/>
          </p:nvPr>
        </p:nvSpPr>
        <p:spPr>
          <a:xfrm>
            <a:off x="685800" y="609600"/>
            <a:ext cx="8077200" cy="5867400"/>
          </a:xfrm>
          <a:noFill/>
          <a:ln/>
        </p:spPr>
        <p:txBody>
          <a:bodyPr/>
          <a:lstStyle/>
          <a:p>
            <a:pPr>
              <a:lnSpc>
                <a:spcPct val="90000"/>
              </a:lnSpc>
            </a:pPr>
            <a:r>
              <a:rPr lang="en-US" sz="2800" b="1"/>
              <a:t>General</a:t>
            </a:r>
            <a:endParaRPr lang="en-US" sz="2400"/>
          </a:p>
          <a:p>
            <a:pPr>
              <a:lnSpc>
                <a:spcPct val="90000"/>
              </a:lnSpc>
            </a:pPr>
            <a:r>
              <a:rPr lang="en-US" sz="2400"/>
              <a:t>IKE creates SA, refreshes them and deletes them.</a:t>
            </a:r>
          </a:p>
          <a:p>
            <a:pPr>
              <a:lnSpc>
                <a:spcPct val="90000"/>
              </a:lnSpc>
            </a:pPr>
            <a:r>
              <a:rPr lang="en-US" sz="2400"/>
              <a:t>IKE has the following exchanges:</a:t>
            </a:r>
          </a:p>
          <a:p>
            <a:pPr lvl="1">
              <a:lnSpc>
                <a:spcPct val="90000"/>
              </a:lnSpc>
            </a:pPr>
            <a:r>
              <a:rPr lang="en-US" sz="2400"/>
              <a:t>Phase one (creation of IKE SA): There are two modes for phase one: main mode or aggressive mode </a:t>
            </a:r>
          </a:p>
          <a:p>
            <a:pPr lvl="1">
              <a:lnSpc>
                <a:spcPct val="90000"/>
              </a:lnSpc>
            </a:pPr>
            <a:r>
              <a:rPr lang="en-US" sz="2400"/>
              <a:t>Phase two (creation of IPSec SA): there is only one mode: quick mode</a:t>
            </a:r>
          </a:p>
          <a:p>
            <a:pPr lvl="1">
              <a:lnSpc>
                <a:spcPct val="90000"/>
              </a:lnSpc>
            </a:pPr>
            <a:r>
              <a:rPr lang="en-US" sz="2400"/>
              <a:t>Maintenance of IKE SA</a:t>
            </a:r>
          </a:p>
          <a:p>
            <a:pPr lvl="1">
              <a:lnSpc>
                <a:spcPct val="90000"/>
              </a:lnSpc>
            </a:pPr>
            <a:r>
              <a:rPr lang="en-US" sz="2400"/>
              <a:t>Negotiation of private Diffie-Hellman groups </a:t>
            </a:r>
            <a:endParaRPr lang="en-US"/>
          </a:p>
          <a:p>
            <a:pPr>
              <a:lnSpc>
                <a:spcPct val="90000"/>
              </a:lnSpc>
            </a:pPr>
            <a:r>
              <a:rPr lang="en-US" sz="2400"/>
              <a:t>What the last exchange means is that in the phase one there are predefined several ways to use Diffie-Hellman, but one can define own ways also using the last exchange.</a:t>
            </a:r>
          </a:p>
          <a:p>
            <a:pPr>
              <a:lnSpc>
                <a:spcPct val="90000"/>
              </a:lnSpc>
            </a:pPr>
            <a:r>
              <a:rPr lang="en-US" sz="2400"/>
              <a:t>IKE protocol initial message exchanges are not encrypted.</a:t>
            </a:r>
          </a:p>
          <a:p>
            <a:pPr>
              <a:lnSpc>
                <a:spcPct val="90000"/>
              </a:lnSpc>
            </a:pPr>
            <a:r>
              <a:rPr lang="en-US" sz="2400"/>
              <a:t>IKE uses (normally) the UDP port 500.</a:t>
            </a:r>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304800"/>
            <a:ext cx="7772400" cy="381000"/>
          </a:xfrm>
          <a:noFill/>
          <a:ln/>
        </p:spPr>
        <p:txBody>
          <a:bodyPr>
            <a:normAutofit fontScale="90000"/>
          </a:bodyPr>
          <a:lstStyle/>
          <a:p>
            <a:r>
              <a:rPr lang="en-US" sz="3200"/>
              <a:t>IPsec: IKE</a:t>
            </a:r>
          </a:p>
        </p:txBody>
      </p:sp>
      <p:sp>
        <p:nvSpPr>
          <p:cNvPr id="6147" name="Rectangle 3"/>
          <p:cNvSpPr>
            <a:spLocks noGrp="1" noChangeArrowheads="1"/>
          </p:cNvSpPr>
          <p:nvPr>
            <p:ph type="body" idx="1"/>
          </p:nvPr>
        </p:nvSpPr>
        <p:spPr>
          <a:xfrm>
            <a:off x="685800" y="762000"/>
            <a:ext cx="7772400" cy="5867400"/>
          </a:xfrm>
          <a:noFill/>
          <a:ln/>
        </p:spPr>
        <p:txBody>
          <a:bodyPr/>
          <a:lstStyle/>
          <a:p>
            <a:pPr>
              <a:lnSpc>
                <a:spcPct val="90000"/>
              </a:lnSpc>
            </a:pPr>
            <a:r>
              <a:rPr lang="en-US" sz="2400"/>
              <a:t>In the first part of the IKE exchange, an authentication method is agreed. </a:t>
            </a:r>
          </a:p>
          <a:p>
            <a:pPr>
              <a:lnSpc>
                <a:spcPct val="90000"/>
              </a:lnSpc>
            </a:pPr>
            <a:r>
              <a:rPr lang="en-US" sz="2400"/>
              <a:t>There are five authentication methods</a:t>
            </a:r>
          </a:p>
          <a:p>
            <a:pPr>
              <a:lnSpc>
                <a:spcPct val="90000"/>
              </a:lnSpc>
            </a:pPr>
            <a:r>
              <a:rPr lang="en-US" sz="2400"/>
              <a:t>1) preshared keys</a:t>
            </a:r>
          </a:p>
          <a:p>
            <a:pPr>
              <a:lnSpc>
                <a:spcPct val="90000"/>
              </a:lnSpc>
            </a:pPr>
            <a:r>
              <a:rPr lang="en-US" sz="2400"/>
              <a:t>2) digital signature with DSA</a:t>
            </a:r>
          </a:p>
          <a:p>
            <a:pPr>
              <a:lnSpc>
                <a:spcPct val="90000"/>
              </a:lnSpc>
            </a:pPr>
            <a:r>
              <a:rPr lang="en-US" sz="2400"/>
              <a:t>3) digital signature with RSA</a:t>
            </a:r>
          </a:p>
          <a:p>
            <a:pPr>
              <a:lnSpc>
                <a:spcPct val="90000"/>
              </a:lnSpc>
            </a:pPr>
            <a:r>
              <a:rPr lang="en-US" sz="2400"/>
              <a:t>4) authentication via exchange of encrypted nonces</a:t>
            </a:r>
          </a:p>
          <a:p>
            <a:pPr>
              <a:lnSpc>
                <a:spcPct val="90000"/>
              </a:lnSpc>
            </a:pPr>
            <a:r>
              <a:rPr lang="en-US" sz="2400"/>
              <a:t>5) revised method 4)</a:t>
            </a:r>
          </a:p>
          <a:p>
            <a:pPr>
              <a:lnSpc>
                <a:spcPct val="90000"/>
              </a:lnSpc>
            </a:pPr>
            <a:r>
              <a:rPr lang="en-US" sz="2400"/>
              <a:t>This method is agreed via exchange of IKE SA.</a:t>
            </a:r>
          </a:p>
          <a:p>
            <a:pPr>
              <a:lnSpc>
                <a:spcPct val="90000"/>
              </a:lnSpc>
            </a:pPr>
            <a:r>
              <a:rPr lang="en-US" sz="2400"/>
              <a:t>Exchange of IKE SA contains also some secret information. </a:t>
            </a:r>
          </a:p>
          <a:p>
            <a:pPr>
              <a:lnSpc>
                <a:spcPct val="90000"/>
              </a:lnSpc>
            </a:pPr>
            <a:r>
              <a:rPr lang="en-US" sz="2400"/>
              <a:t>The peers generate four secrets: SKEYID, SKEYID_d, SKEYID_a and SKEYID_e. </a:t>
            </a:r>
          </a:p>
          <a:p>
            <a:pPr>
              <a:lnSpc>
                <a:spcPct val="90000"/>
              </a:lnSpc>
            </a:pPr>
            <a:r>
              <a:rPr lang="en-US" sz="2400"/>
              <a:t>Both sides take part in creating the secrets.</a:t>
            </a:r>
          </a:p>
        </p:txBody>
      </p:sp>
      <p:pic>
        <p:nvPicPr>
          <p:cNvPr id="5"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304800"/>
            <a:ext cx="7772400" cy="381000"/>
          </a:xfrm>
          <a:noFill/>
          <a:ln/>
        </p:spPr>
        <p:txBody>
          <a:bodyPr>
            <a:normAutofit fontScale="90000"/>
          </a:bodyPr>
          <a:lstStyle/>
          <a:p>
            <a:r>
              <a:rPr lang="en-US" sz="3200"/>
              <a:t>IPsec: IKE</a:t>
            </a:r>
          </a:p>
        </p:txBody>
      </p:sp>
      <p:sp>
        <p:nvSpPr>
          <p:cNvPr id="10243" name="Rectangle 3"/>
          <p:cNvSpPr>
            <a:spLocks noGrp="1" noChangeArrowheads="1"/>
          </p:cNvSpPr>
          <p:nvPr>
            <p:ph type="body" idx="1"/>
          </p:nvPr>
        </p:nvSpPr>
        <p:spPr>
          <a:xfrm>
            <a:off x="685800" y="762000"/>
            <a:ext cx="7772400" cy="5334000"/>
          </a:xfrm>
          <a:noFill/>
          <a:ln/>
        </p:spPr>
        <p:txBody>
          <a:bodyPr/>
          <a:lstStyle/>
          <a:p>
            <a:r>
              <a:rPr lang="en-US" sz="2800" b="1"/>
              <a:t>Phase one, normal mode</a:t>
            </a:r>
          </a:p>
          <a:p>
            <a:r>
              <a:rPr lang="en-US" sz="2400"/>
              <a:t>using preshared key authentication</a:t>
            </a:r>
            <a:endParaRPr lang="en-US"/>
          </a:p>
          <a:p>
            <a:r>
              <a:rPr lang="en-US" sz="2800" u="sng"/>
              <a:t>Initiator						Responder</a:t>
            </a:r>
          </a:p>
        </p:txBody>
      </p:sp>
      <p:sp>
        <p:nvSpPr>
          <p:cNvPr id="10244" name="Rectangle 4"/>
          <p:cNvSpPr>
            <a:spLocks noChangeArrowheads="1"/>
          </p:cNvSpPr>
          <p:nvPr/>
        </p:nvSpPr>
        <p:spPr bwMode="auto">
          <a:xfrm>
            <a:off x="5786438" y="3500438"/>
            <a:ext cx="29813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KE, Nonce</a:t>
            </a:r>
          </a:p>
        </p:txBody>
      </p:sp>
      <p:sp>
        <p:nvSpPr>
          <p:cNvPr id="10245" name="Rectangle 5"/>
          <p:cNvSpPr>
            <a:spLocks noChangeArrowheads="1"/>
          </p:cNvSpPr>
          <p:nvPr/>
        </p:nvSpPr>
        <p:spPr bwMode="auto">
          <a:xfrm>
            <a:off x="909638" y="2357438"/>
            <a:ext cx="16859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SA</a:t>
            </a:r>
          </a:p>
        </p:txBody>
      </p:sp>
      <p:sp>
        <p:nvSpPr>
          <p:cNvPr id="10246" name="Rectangle 6"/>
          <p:cNvSpPr>
            <a:spLocks noChangeArrowheads="1"/>
          </p:cNvSpPr>
          <p:nvPr/>
        </p:nvSpPr>
        <p:spPr bwMode="auto">
          <a:xfrm>
            <a:off x="5786438" y="2509838"/>
            <a:ext cx="19907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SA</a:t>
            </a:r>
          </a:p>
        </p:txBody>
      </p:sp>
      <p:sp>
        <p:nvSpPr>
          <p:cNvPr id="10247" name="Line 7"/>
          <p:cNvSpPr>
            <a:spLocks noChangeShapeType="1"/>
          </p:cNvSpPr>
          <p:nvPr/>
        </p:nvSpPr>
        <p:spPr bwMode="auto">
          <a:xfrm>
            <a:off x="3663950" y="2590800"/>
            <a:ext cx="15875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48" name="Line 8"/>
          <p:cNvSpPr>
            <a:spLocks noChangeShapeType="1"/>
          </p:cNvSpPr>
          <p:nvPr/>
        </p:nvSpPr>
        <p:spPr bwMode="auto">
          <a:xfrm flipH="1">
            <a:off x="3651250" y="2743200"/>
            <a:ext cx="16129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49" name="Rectangle 9"/>
          <p:cNvSpPr>
            <a:spLocks noChangeArrowheads="1"/>
          </p:cNvSpPr>
          <p:nvPr/>
        </p:nvSpPr>
        <p:spPr bwMode="auto">
          <a:xfrm>
            <a:off x="909638" y="3424238"/>
            <a:ext cx="29813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KE, Nonce</a:t>
            </a:r>
          </a:p>
        </p:txBody>
      </p:sp>
      <p:sp>
        <p:nvSpPr>
          <p:cNvPr id="10250" name="Line 10"/>
          <p:cNvSpPr>
            <a:spLocks noChangeShapeType="1"/>
          </p:cNvSpPr>
          <p:nvPr/>
        </p:nvSpPr>
        <p:spPr bwMode="auto">
          <a:xfrm>
            <a:off x="3740150" y="3581400"/>
            <a:ext cx="16637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51" name="Line 11"/>
          <p:cNvSpPr>
            <a:spLocks noChangeShapeType="1"/>
          </p:cNvSpPr>
          <p:nvPr/>
        </p:nvSpPr>
        <p:spPr bwMode="auto">
          <a:xfrm flipH="1">
            <a:off x="3727450" y="3733800"/>
            <a:ext cx="16891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52" name="Rectangle 12"/>
          <p:cNvSpPr>
            <a:spLocks noChangeArrowheads="1"/>
          </p:cNvSpPr>
          <p:nvPr/>
        </p:nvSpPr>
        <p:spPr bwMode="auto">
          <a:xfrm>
            <a:off x="909638" y="4338638"/>
            <a:ext cx="27527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IDi, Hash</a:t>
            </a:r>
          </a:p>
        </p:txBody>
      </p:sp>
      <p:sp>
        <p:nvSpPr>
          <p:cNvPr id="10253" name="Rectangle 13"/>
          <p:cNvSpPr>
            <a:spLocks noChangeArrowheads="1"/>
          </p:cNvSpPr>
          <p:nvPr/>
        </p:nvSpPr>
        <p:spPr bwMode="auto">
          <a:xfrm>
            <a:off x="5862638" y="4491038"/>
            <a:ext cx="27527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IDi, Hash</a:t>
            </a:r>
          </a:p>
        </p:txBody>
      </p:sp>
      <p:sp>
        <p:nvSpPr>
          <p:cNvPr id="10254" name="Line 14"/>
          <p:cNvSpPr>
            <a:spLocks noChangeShapeType="1"/>
          </p:cNvSpPr>
          <p:nvPr/>
        </p:nvSpPr>
        <p:spPr bwMode="auto">
          <a:xfrm>
            <a:off x="3816350" y="4572000"/>
            <a:ext cx="16637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55" name="Line 15"/>
          <p:cNvSpPr>
            <a:spLocks noChangeShapeType="1"/>
          </p:cNvSpPr>
          <p:nvPr/>
        </p:nvSpPr>
        <p:spPr bwMode="auto">
          <a:xfrm flipH="1">
            <a:off x="3727450" y="4724400"/>
            <a:ext cx="16129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56" name="Rectangle 16"/>
          <p:cNvSpPr>
            <a:spLocks noChangeArrowheads="1"/>
          </p:cNvSpPr>
          <p:nvPr/>
        </p:nvSpPr>
        <p:spPr bwMode="auto">
          <a:xfrm>
            <a:off x="985838" y="5024438"/>
            <a:ext cx="7629525" cy="1549400"/>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The normal mode has an exchange of six messages, several versions of the phase one normal mode exist. SA=Security Association, KE=Key Exchange, Nonce=random number, IDi= identity of the peer.</a:t>
            </a:r>
          </a:p>
        </p:txBody>
      </p:sp>
      <p:pic>
        <p:nvPicPr>
          <p:cNvPr id="18"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9" name="Rectangle 18">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304800"/>
            <a:ext cx="7772400" cy="381000"/>
          </a:xfrm>
          <a:noFill/>
          <a:ln/>
        </p:spPr>
        <p:txBody>
          <a:bodyPr>
            <a:normAutofit fontScale="90000"/>
          </a:bodyPr>
          <a:lstStyle/>
          <a:p>
            <a:r>
              <a:rPr lang="en-US" sz="3200"/>
              <a:t>IPsec: IKE</a:t>
            </a:r>
          </a:p>
        </p:txBody>
      </p:sp>
      <p:sp>
        <p:nvSpPr>
          <p:cNvPr id="11267" name="Rectangle 3"/>
          <p:cNvSpPr>
            <a:spLocks noGrp="1" noChangeArrowheads="1"/>
          </p:cNvSpPr>
          <p:nvPr>
            <p:ph type="body" idx="1"/>
          </p:nvPr>
        </p:nvSpPr>
        <p:spPr>
          <a:xfrm>
            <a:off x="685800" y="762000"/>
            <a:ext cx="7772400" cy="5715000"/>
          </a:xfrm>
          <a:noFill/>
          <a:ln/>
        </p:spPr>
        <p:txBody>
          <a:bodyPr/>
          <a:lstStyle/>
          <a:p>
            <a:r>
              <a:rPr lang="en-US" sz="2800" b="1"/>
              <a:t>Phase one of normal mode</a:t>
            </a:r>
            <a:endParaRPr lang="en-US" sz="2400"/>
          </a:p>
          <a:p>
            <a:r>
              <a:rPr lang="en-US" sz="2400"/>
              <a:t>using public key exchanges:</a:t>
            </a:r>
            <a:endParaRPr lang="en-US" sz="2800"/>
          </a:p>
          <a:p>
            <a:r>
              <a:rPr lang="en-US" sz="2800" u="sng"/>
              <a:t>Initiator					Responder</a:t>
            </a:r>
          </a:p>
        </p:txBody>
      </p:sp>
      <p:grpSp>
        <p:nvGrpSpPr>
          <p:cNvPr id="2" name="Group 17"/>
          <p:cNvGrpSpPr>
            <a:grpSpLocks/>
          </p:cNvGrpSpPr>
          <p:nvPr/>
        </p:nvGrpSpPr>
        <p:grpSpPr bwMode="auto">
          <a:xfrm>
            <a:off x="909638" y="2357438"/>
            <a:ext cx="7781925" cy="4232275"/>
            <a:chOff x="573" y="1485"/>
            <a:chExt cx="4902" cy="2666"/>
          </a:xfrm>
        </p:grpSpPr>
        <p:sp>
          <p:nvSpPr>
            <p:cNvPr id="11268" name="Rectangle 4"/>
            <p:cNvSpPr>
              <a:spLocks noChangeArrowheads="1"/>
            </p:cNvSpPr>
            <p:nvPr/>
          </p:nvSpPr>
          <p:spPr bwMode="auto">
            <a:xfrm>
              <a:off x="573" y="1485"/>
              <a:ext cx="1062" cy="286"/>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SA</a:t>
              </a:r>
            </a:p>
          </p:txBody>
        </p:sp>
        <p:sp>
          <p:nvSpPr>
            <p:cNvPr id="11269" name="Rectangle 5"/>
            <p:cNvSpPr>
              <a:spLocks noChangeArrowheads="1"/>
            </p:cNvSpPr>
            <p:nvPr/>
          </p:nvSpPr>
          <p:spPr bwMode="auto">
            <a:xfrm>
              <a:off x="3645" y="1485"/>
              <a:ext cx="1254" cy="286"/>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SA</a:t>
              </a:r>
            </a:p>
          </p:txBody>
        </p:sp>
        <p:sp>
          <p:nvSpPr>
            <p:cNvPr id="11270" name="Line 6"/>
            <p:cNvSpPr>
              <a:spLocks noChangeShapeType="1"/>
            </p:cNvSpPr>
            <p:nvPr/>
          </p:nvSpPr>
          <p:spPr bwMode="auto">
            <a:xfrm>
              <a:off x="2308" y="1632"/>
              <a:ext cx="10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1271" name="Line 7"/>
            <p:cNvSpPr>
              <a:spLocks noChangeShapeType="1"/>
            </p:cNvSpPr>
            <p:nvPr/>
          </p:nvSpPr>
          <p:spPr bwMode="auto">
            <a:xfrm flipH="1">
              <a:off x="2300" y="1728"/>
              <a:ext cx="1016"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1272" name="Rectangle 8"/>
            <p:cNvSpPr>
              <a:spLocks noChangeArrowheads="1"/>
            </p:cNvSpPr>
            <p:nvPr/>
          </p:nvSpPr>
          <p:spPr bwMode="auto">
            <a:xfrm>
              <a:off x="573" y="2157"/>
              <a:ext cx="1878" cy="516"/>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KE, Ni [,Cert_Req ]</a:t>
              </a:r>
            </a:p>
          </p:txBody>
        </p:sp>
        <p:sp>
          <p:nvSpPr>
            <p:cNvPr id="11273" name="Line 9"/>
            <p:cNvSpPr>
              <a:spLocks noChangeShapeType="1"/>
            </p:cNvSpPr>
            <p:nvPr/>
          </p:nvSpPr>
          <p:spPr bwMode="auto">
            <a:xfrm>
              <a:off x="2356" y="2256"/>
              <a:ext cx="1048"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1274" name="Line 10"/>
            <p:cNvSpPr>
              <a:spLocks noChangeShapeType="1"/>
            </p:cNvSpPr>
            <p:nvPr/>
          </p:nvSpPr>
          <p:spPr bwMode="auto">
            <a:xfrm flipH="1">
              <a:off x="2348" y="2352"/>
              <a:ext cx="1064"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1275" name="Rectangle 11"/>
            <p:cNvSpPr>
              <a:spLocks noChangeArrowheads="1"/>
            </p:cNvSpPr>
            <p:nvPr/>
          </p:nvSpPr>
          <p:spPr bwMode="auto">
            <a:xfrm>
              <a:off x="573" y="2733"/>
              <a:ext cx="1734" cy="516"/>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IDi, [Cert,] Signature</a:t>
              </a:r>
            </a:p>
          </p:txBody>
        </p:sp>
        <p:sp>
          <p:nvSpPr>
            <p:cNvPr id="11276" name="Line 12"/>
            <p:cNvSpPr>
              <a:spLocks noChangeShapeType="1"/>
            </p:cNvSpPr>
            <p:nvPr/>
          </p:nvSpPr>
          <p:spPr bwMode="auto">
            <a:xfrm>
              <a:off x="2404" y="2880"/>
              <a:ext cx="1048"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1277" name="Line 13"/>
            <p:cNvSpPr>
              <a:spLocks noChangeShapeType="1"/>
            </p:cNvSpPr>
            <p:nvPr/>
          </p:nvSpPr>
          <p:spPr bwMode="auto">
            <a:xfrm flipH="1">
              <a:off x="2348" y="2976"/>
              <a:ext cx="1016"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1278" name="Rectangle 14"/>
            <p:cNvSpPr>
              <a:spLocks noChangeArrowheads="1"/>
            </p:cNvSpPr>
            <p:nvPr/>
          </p:nvSpPr>
          <p:spPr bwMode="auto">
            <a:xfrm>
              <a:off x="573" y="3405"/>
              <a:ext cx="4806" cy="746"/>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In this variant optional payloads are bracketed. In the optional features a certificate can be requested (Cert_Req) and then it is returned in Cert. Ni=Nonce i. </a:t>
              </a:r>
            </a:p>
          </p:txBody>
        </p:sp>
        <p:sp>
          <p:nvSpPr>
            <p:cNvPr id="11279" name="Rectangle 15"/>
            <p:cNvSpPr>
              <a:spLocks noChangeArrowheads="1"/>
            </p:cNvSpPr>
            <p:nvPr/>
          </p:nvSpPr>
          <p:spPr bwMode="auto">
            <a:xfrm>
              <a:off x="3597" y="2685"/>
              <a:ext cx="1734" cy="516"/>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IDi, [Cert,] Signature</a:t>
              </a:r>
            </a:p>
          </p:txBody>
        </p:sp>
        <p:sp>
          <p:nvSpPr>
            <p:cNvPr id="11280" name="Rectangle 16"/>
            <p:cNvSpPr>
              <a:spLocks noChangeArrowheads="1"/>
            </p:cNvSpPr>
            <p:nvPr/>
          </p:nvSpPr>
          <p:spPr bwMode="auto">
            <a:xfrm>
              <a:off x="3597" y="2061"/>
              <a:ext cx="1878" cy="516"/>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KE, Ni [,Cert_Req ]</a:t>
              </a:r>
            </a:p>
          </p:txBody>
        </p:sp>
      </p:grpSp>
      <p:pic>
        <p:nvPicPr>
          <p:cNvPr id="19"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20" name="Rectangle 19">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304800"/>
          </a:xfrm>
          <a:noFill/>
          <a:ln/>
        </p:spPr>
        <p:txBody>
          <a:bodyPr>
            <a:normAutofit fontScale="90000"/>
          </a:bodyPr>
          <a:lstStyle/>
          <a:p>
            <a:r>
              <a:rPr lang="en-US" sz="3200"/>
              <a:t>IPsec: IKE</a:t>
            </a:r>
          </a:p>
        </p:txBody>
      </p:sp>
      <p:sp>
        <p:nvSpPr>
          <p:cNvPr id="12291" name="Rectangle 3"/>
          <p:cNvSpPr>
            <a:spLocks noGrp="1" noChangeArrowheads="1"/>
          </p:cNvSpPr>
          <p:nvPr>
            <p:ph type="body" idx="1"/>
          </p:nvPr>
        </p:nvSpPr>
        <p:spPr>
          <a:xfrm>
            <a:off x="685800" y="685800"/>
            <a:ext cx="7772400" cy="5943600"/>
          </a:xfrm>
          <a:noFill/>
          <a:ln/>
        </p:spPr>
        <p:txBody>
          <a:bodyPr/>
          <a:lstStyle/>
          <a:p>
            <a:r>
              <a:rPr lang="en-US" sz="2800" b="1"/>
              <a:t>Phase one of normal mode</a:t>
            </a:r>
            <a:endParaRPr lang="en-US" sz="2400"/>
          </a:p>
          <a:p>
            <a:r>
              <a:rPr lang="en-US" sz="2400"/>
              <a:t>the standard method using public key exchanges:</a:t>
            </a:r>
          </a:p>
          <a:p>
            <a:r>
              <a:rPr lang="en-US" sz="2800" u="sng"/>
              <a:t>Initiator					Responder</a:t>
            </a:r>
          </a:p>
        </p:txBody>
      </p:sp>
      <p:sp>
        <p:nvSpPr>
          <p:cNvPr id="12292" name="Rectangle 4"/>
          <p:cNvSpPr>
            <a:spLocks noChangeArrowheads="1"/>
          </p:cNvSpPr>
          <p:nvPr/>
        </p:nvSpPr>
        <p:spPr bwMode="auto">
          <a:xfrm>
            <a:off x="681038" y="2357438"/>
            <a:ext cx="16859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SA</a:t>
            </a:r>
          </a:p>
        </p:txBody>
      </p:sp>
      <p:sp>
        <p:nvSpPr>
          <p:cNvPr id="12293" name="Rectangle 5"/>
          <p:cNvSpPr>
            <a:spLocks noChangeArrowheads="1"/>
          </p:cNvSpPr>
          <p:nvPr/>
        </p:nvSpPr>
        <p:spPr bwMode="auto">
          <a:xfrm>
            <a:off x="5786438" y="2357438"/>
            <a:ext cx="19907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SA</a:t>
            </a:r>
          </a:p>
        </p:txBody>
      </p:sp>
      <p:sp>
        <p:nvSpPr>
          <p:cNvPr id="12294" name="Line 6"/>
          <p:cNvSpPr>
            <a:spLocks noChangeShapeType="1"/>
          </p:cNvSpPr>
          <p:nvPr/>
        </p:nvSpPr>
        <p:spPr bwMode="auto">
          <a:xfrm>
            <a:off x="3663950" y="2590800"/>
            <a:ext cx="15875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2295" name="Line 7"/>
          <p:cNvSpPr>
            <a:spLocks noChangeShapeType="1"/>
          </p:cNvSpPr>
          <p:nvPr/>
        </p:nvSpPr>
        <p:spPr bwMode="auto">
          <a:xfrm flipH="1">
            <a:off x="3651250" y="2743200"/>
            <a:ext cx="16129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2296" name="Rectangle 8"/>
          <p:cNvSpPr>
            <a:spLocks noChangeArrowheads="1"/>
          </p:cNvSpPr>
          <p:nvPr/>
        </p:nvSpPr>
        <p:spPr bwMode="auto">
          <a:xfrm>
            <a:off x="604838" y="3424238"/>
            <a:ext cx="3209925" cy="819150"/>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KE, {IDi}pub_r, {Ni}pub_r</a:t>
            </a:r>
          </a:p>
        </p:txBody>
      </p:sp>
      <p:sp>
        <p:nvSpPr>
          <p:cNvPr id="12297" name="Line 9"/>
          <p:cNvSpPr>
            <a:spLocks noChangeShapeType="1"/>
          </p:cNvSpPr>
          <p:nvPr/>
        </p:nvSpPr>
        <p:spPr bwMode="auto">
          <a:xfrm>
            <a:off x="3740150" y="3581400"/>
            <a:ext cx="16637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2298" name="Line 10"/>
          <p:cNvSpPr>
            <a:spLocks noChangeShapeType="1"/>
          </p:cNvSpPr>
          <p:nvPr/>
        </p:nvSpPr>
        <p:spPr bwMode="auto">
          <a:xfrm flipH="1">
            <a:off x="3727450" y="3733800"/>
            <a:ext cx="16891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2299" name="Rectangle 11"/>
          <p:cNvSpPr>
            <a:spLocks noChangeArrowheads="1"/>
          </p:cNvSpPr>
          <p:nvPr/>
        </p:nvSpPr>
        <p:spPr bwMode="auto">
          <a:xfrm>
            <a:off x="604838" y="4338638"/>
            <a:ext cx="19907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Hash</a:t>
            </a:r>
          </a:p>
        </p:txBody>
      </p:sp>
      <p:sp>
        <p:nvSpPr>
          <p:cNvPr id="12300" name="Line 12"/>
          <p:cNvSpPr>
            <a:spLocks noChangeShapeType="1"/>
          </p:cNvSpPr>
          <p:nvPr/>
        </p:nvSpPr>
        <p:spPr bwMode="auto">
          <a:xfrm>
            <a:off x="3816350" y="4572000"/>
            <a:ext cx="16637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2301" name="Line 13"/>
          <p:cNvSpPr>
            <a:spLocks noChangeShapeType="1"/>
          </p:cNvSpPr>
          <p:nvPr/>
        </p:nvSpPr>
        <p:spPr bwMode="auto">
          <a:xfrm flipH="1">
            <a:off x="3727450" y="4724400"/>
            <a:ext cx="16129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2302" name="Rectangle 14"/>
          <p:cNvSpPr>
            <a:spLocks noChangeArrowheads="1"/>
          </p:cNvSpPr>
          <p:nvPr/>
        </p:nvSpPr>
        <p:spPr bwMode="auto">
          <a:xfrm>
            <a:off x="909638" y="5405438"/>
            <a:ext cx="8005762" cy="118427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In this variant {something}pub_x  means something encrypted with the public key of x=i (initiator) or r (responder). Ni is nonce. </a:t>
            </a:r>
          </a:p>
        </p:txBody>
      </p:sp>
      <p:sp>
        <p:nvSpPr>
          <p:cNvPr id="12303" name="Rectangle 15"/>
          <p:cNvSpPr>
            <a:spLocks noChangeArrowheads="1"/>
          </p:cNvSpPr>
          <p:nvPr/>
        </p:nvSpPr>
        <p:spPr bwMode="auto">
          <a:xfrm>
            <a:off x="5634038" y="4491038"/>
            <a:ext cx="1990725" cy="454025"/>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Hash</a:t>
            </a:r>
          </a:p>
        </p:txBody>
      </p:sp>
      <p:sp>
        <p:nvSpPr>
          <p:cNvPr id="12304" name="Rectangle 16"/>
          <p:cNvSpPr>
            <a:spLocks noChangeArrowheads="1"/>
          </p:cNvSpPr>
          <p:nvPr/>
        </p:nvSpPr>
        <p:spPr bwMode="auto">
          <a:xfrm>
            <a:off x="5557838" y="3348038"/>
            <a:ext cx="3209925" cy="819150"/>
          </a:xfrm>
          <a:prstGeom prst="rect">
            <a:avLst/>
          </a:prstGeom>
          <a:noFill/>
          <a:ln w="12700">
            <a:noFill/>
            <a:miter lim="800000"/>
            <a:headEnd/>
            <a:tailEnd/>
          </a:ln>
          <a:effectLst/>
        </p:spPr>
        <p:txBody>
          <a:bodyPr lIns="90488" tIns="44450" rIns="90488" bIns="44450">
            <a:spAutoFit/>
          </a:bodyPr>
          <a:lstStyle/>
          <a:p>
            <a:pPr defTabSz="762000">
              <a:spcBef>
                <a:spcPct val="50000"/>
              </a:spcBef>
            </a:pPr>
            <a:r>
              <a:rPr lang="en-US"/>
              <a:t>Header, KE, {IDi}pub_i, {Ni}pub_r</a:t>
            </a:r>
          </a:p>
        </p:txBody>
      </p:sp>
      <p:pic>
        <p:nvPicPr>
          <p:cNvPr id="18"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9" name="Rectangle 18">
            <a:extLst>
              <a:ext uri="{FF2B5EF4-FFF2-40B4-BE49-F238E27FC236}">
                <a16:creationId xmlns="" xmlns:a16="http://schemas.microsoft.com/office/drawing/2014/main"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1187</Words>
  <Application>Microsoft Office PowerPoint</Application>
  <PresentationFormat>On-screen Show (4:3)</PresentationFormat>
  <Paragraphs>123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COMPUTER NETWORKS-II / BTCS-3501    </vt:lpstr>
      <vt:lpstr>Topics to be covered</vt:lpstr>
      <vt:lpstr>Internet Key Exchange  phases </vt:lpstr>
      <vt:lpstr>IPsec: IKE, Internet Key Exchange</vt:lpstr>
      <vt:lpstr>IPsec: IKE, Internet Key Exchange </vt:lpstr>
      <vt:lpstr>IPsec: IKE</vt:lpstr>
      <vt:lpstr>IPsec: IKE</vt:lpstr>
      <vt:lpstr>IPsec: IKE</vt:lpstr>
      <vt:lpstr>IPsec: IKE</vt:lpstr>
      <vt:lpstr>IPsec: IKE</vt:lpstr>
      <vt:lpstr>IPsec: IKE</vt:lpstr>
      <vt:lpstr>IPsec: IKE</vt:lpstr>
      <vt:lpstr>IPsec: IKE</vt:lpstr>
      <vt:lpstr>Topics to be covered in next lecture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Key Exchange (cont.)</dc:title>
  <dc:creator>Windows 8</dc:creator>
  <cp:lastModifiedBy>Admin</cp:lastModifiedBy>
  <cp:revision>6</cp:revision>
  <dcterms:created xsi:type="dcterms:W3CDTF">2006-08-16T00:00:00Z</dcterms:created>
  <dcterms:modified xsi:type="dcterms:W3CDTF">2023-06-20T06:27:49Z</dcterms:modified>
</cp:coreProperties>
</file>