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47F8A1-2A43-4A43-AEC4-C45B882EB27D}" type="datetimeFigureOut">
              <a:rPr lang="en-US" smtClean="0"/>
              <a:pPr/>
              <a:t>20/06/2023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BB172F-B981-474B-BB1F-2D2294100B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639B44-6493-483A-8C1E-E24736D05A25}"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5FC740-1B2B-4CE6-882E-30EFEF8546FB}"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667B02-6BAB-4C80-B6D0-29F26CF56F1E}"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DBB83-7F97-427F-BB11-F6A249548F83}"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29CBBB-98E0-418C-9215-28D854CB0D8A}"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D9A96-4F39-4000-9B3F-304E10B5C713}"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925FDC-E4BA-4D2B-AB74-0220A9918776}" type="datetime1">
              <a:rPr lang="en-US" smtClean="0"/>
              <a:t>20/06/2023</a:t>
            </a:fld>
            <a:endParaRPr lang="en-US"/>
          </a:p>
        </p:txBody>
      </p:sp>
      <p:sp>
        <p:nvSpPr>
          <p:cNvPr id="8" name="Footer Placeholder 7"/>
          <p:cNvSpPr>
            <a:spLocks noGrp="1"/>
          </p:cNvSpPr>
          <p:nvPr>
            <p:ph type="ftr" sz="quarter" idx="11"/>
          </p:nvPr>
        </p:nvSpPr>
        <p:spPr/>
        <p:txBody>
          <a:bodyPr/>
          <a:lstStyle/>
          <a:p>
            <a:r>
              <a:rPr lang="en-US" smtClean="0"/>
              <a:t>computer networks II (BTCS-501)</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EDDD91-5D8F-4D10-B0EB-57416686A521}" type="datetime1">
              <a:rPr lang="en-US" smtClean="0"/>
              <a:t>20/06/2023</a:t>
            </a:fld>
            <a:endParaRPr lang="en-US"/>
          </a:p>
        </p:txBody>
      </p:sp>
      <p:sp>
        <p:nvSpPr>
          <p:cNvPr id="4" name="Footer Placeholder 3"/>
          <p:cNvSpPr>
            <a:spLocks noGrp="1"/>
          </p:cNvSpPr>
          <p:nvPr>
            <p:ph type="ftr" sz="quarter" idx="11"/>
          </p:nvPr>
        </p:nvSpPr>
        <p:spPr/>
        <p:txBody>
          <a:bodyPr/>
          <a:lstStyle/>
          <a:p>
            <a:r>
              <a:rPr lang="en-US" smtClean="0"/>
              <a:t>computer networks II (BTCS-501)</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8C51C-5139-4134-B1E5-211331D4B7B8}" type="datetime1">
              <a:rPr lang="en-US" smtClean="0"/>
              <a:t>20/06/2023</a:t>
            </a:fld>
            <a:endParaRPr lang="en-US"/>
          </a:p>
        </p:txBody>
      </p:sp>
      <p:sp>
        <p:nvSpPr>
          <p:cNvPr id="3" name="Footer Placeholder 2"/>
          <p:cNvSpPr>
            <a:spLocks noGrp="1"/>
          </p:cNvSpPr>
          <p:nvPr>
            <p:ph type="ftr" sz="quarter" idx="11"/>
          </p:nvPr>
        </p:nvSpPr>
        <p:spPr/>
        <p:txBody>
          <a:bodyPr/>
          <a:lstStyle/>
          <a:p>
            <a:r>
              <a:rPr lang="en-US" smtClean="0"/>
              <a:t>computer networks II (BTCS-501)</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2C0739-1C85-4E45-81E1-996533260FBF}"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488B5-7541-41D8-BAFD-7F3667010DF5}"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86F8D-487F-407E-A6AF-588CB57B553E}" type="datetime1">
              <a:rPr lang="en-US" smtClean="0"/>
              <a:t>20/06/2023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computer networks II (BTCS-501)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file:///H:\Mobile%20Computing%20Slides_Dr.Hasan\Important_Handover%20or%20handoff.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COMPUTER NETWORKS-II / BTCS-3501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125445" y="6392864"/>
            <a:ext cx="4018557" cy="365125"/>
          </a:xfrm>
          <a:prstGeom prst="rect">
            <a:avLst/>
          </a:prstGeom>
        </p:spPr>
        <p:txBody>
          <a:bodyPr vert="horz" lIns="91431" tIns="45716" rIns="91431" bIns="45716"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31" tIns="45716" rIns="91431" bIns="45716"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31" tIns="45716" rIns="91431" bIns="45716"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a:t>
            </a:r>
            <a:r>
              <a:rPr lang="en-US" sz="9600" dirty="0" smtClean="0">
                <a:latin typeface="+mn-lt"/>
              </a:rPr>
              <a:t>5</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algn="l"/>
            <a:r>
              <a:rPr lang="en-US" sz="4000" b="1" dirty="0"/>
              <a:t>Evolution of Wireless Data </a:t>
            </a:r>
            <a:r>
              <a:rPr lang="en-US" sz="3200" b="1" dirty="0"/>
              <a:t>Cont.</a:t>
            </a:r>
          </a:p>
        </p:txBody>
      </p:sp>
      <p:sp>
        <p:nvSpPr>
          <p:cNvPr id="19459" name="Rectangle 3"/>
          <p:cNvSpPr>
            <a:spLocks noGrp="1" noChangeArrowheads="1"/>
          </p:cNvSpPr>
          <p:nvPr>
            <p:ph type="body" idx="1"/>
          </p:nvPr>
        </p:nvSpPr>
        <p:spPr>
          <a:xfrm>
            <a:off x="34925" y="1639888"/>
            <a:ext cx="8929688" cy="4525962"/>
          </a:xfrm>
        </p:spPr>
        <p:txBody>
          <a:bodyPr/>
          <a:lstStyle/>
          <a:p>
            <a:pPr algn="l" rtl="0">
              <a:lnSpc>
                <a:spcPct val="90000"/>
              </a:lnSpc>
            </a:pPr>
            <a:r>
              <a:rPr lang="en-US" dirty="0"/>
              <a:t>In 2G technology, voice is digitized over a circuit.</a:t>
            </a:r>
          </a:p>
          <a:p>
            <a:pPr algn="l" rtl="0">
              <a:lnSpc>
                <a:spcPct val="90000"/>
              </a:lnSpc>
            </a:pPr>
            <a:r>
              <a:rPr lang="en-US" dirty="0"/>
              <a:t>In 1G and 2G networks, data is transacted over circuits.</a:t>
            </a:r>
          </a:p>
          <a:p>
            <a:pPr algn="l" rtl="0">
              <a:lnSpc>
                <a:spcPct val="90000"/>
              </a:lnSpc>
            </a:pPr>
            <a:r>
              <a:rPr lang="en-US" dirty="0"/>
              <a:t>This technology is called Circuit Switched Data or CSD in short.</a:t>
            </a:r>
          </a:p>
          <a:p>
            <a:pPr algn="l" rtl="0">
              <a:lnSpc>
                <a:spcPct val="90000"/>
              </a:lnSpc>
            </a:pPr>
            <a:r>
              <a:rPr lang="en-US" dirty="0"/>
              <a:t>Using modems, a data connection is established between the device and the network.</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4450"/>
            <a:ext cx="6934200" cy="1371600"/>
          </a:xfrm>
        </p:spPr>
        <p:txBody>
          <a:bodyPr/>
          <a:lstStyle/>
          <a:p>
            <a:pPr algn="l"/>
            <a:r>
              <a:rPr lang="en-US" sz="4000" b="1" dirty="0"/>
              <a:t>Evolution</a:t>
            </a:r>
            <a:r>
              <a:rPr lang="en-US" b="1" dirty="0"/>
              <a:t> of Wireless Data </a:t>
            </a:r>
            <a:r>
              <a:rPr lang="en-US" sz="3600" b="1" dirty="0"/>
              <a:t>Cont.</a:t>
            </a:r>
          </a:p>
        </p:txBody>
      </p:sp>
      <p:sp>
        <p:nvSpPr>
          <p:cNvPr id="11267" name="Rectangle 3"/>
          <p:cNvSpPr>
            <a:spLocks noGrp="1" noChangeArrowheads="1"/>
          </p:cNvSpPr>
          <p:nvPr>
            <p:ph type="body" idx="1"/>
          </p:nvPr>
        </p:nvSpPr>
        <p:spPr>
          <a:xfrm>
            <a:off x="34925" y="1600200"/>
            <a:ext cx="9109075" cy="4525963"/>
          </a:xfrm>
        </p:spPr>
        <p:txBody>
          <a:bodyPr/>
          <a:lstStyle/>
          <a:p>
            <a:pPr algn="l" rtl="0">
              <a:buFont typeface="Wingdings" pitchFamily="2" charset="2"/>
              <a:buNone/>
            </a:pPr>
            <a:endParaRPr lang="en-US"/>
          </a:p>
          <a:p>
            <a:pPr algn="l" rtl="0"/>
            <a:r>
              <a:rPr lang="en-US"/>
              <a:t>The next phase in the evolution is 2.5G. </a:t>
            </a:r>
          </a:p>
          <a:p>
            <a:pPr lvl="1" algn="l" rtl="0"/>
            <a:r>
              <a:rPr lang="en-US"/>
              <a:t>In 2.5G technology, voice is digitized over a circuit. </a:t>
            </a:r>
          </a:p>
          <a:p>
            <a:pPr lvl="1" algn="l" rtl="0"/>
            <a:r>
              <a:rPr lang="en-US"/>
              <a:t>However, data in 2.5G is packetized. </a:t>
            </a:r>
          </a:p>
          <a:p>
            <a:pPr lvl="1" algn="l" rtl="0"/>
            <a:r>
              <a:rPr lang="en-US"/>
              <a:t>2.5G uses the same encoding techniques as 2G does. </a:t>
            </a:r>
          </a:p>
          <a:p>
            <a:pPr lvl="1" algn="l" rtl="0"/>
            <a:r>
              <a:rPr lang="en-US"/>
              <a:t>GPRS networks is an example of 2.5G. </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23850" y="115888"/>
            <a:ext cx="8686800" cy="1371600"/>
          </a:xfrm>
        </p:spPr>
        <p:txBody>
          <a:bodyPr>
            <a:normAutofit/>
          </a:bodyPr>
          <a:lstStyle/>
          <a:p>
            <a:pPr algn="l"/>
            <a:r>
              <a:rPr lang="en-US" sz="3200" b="1" dirty="0"/>
              <a:t>Evolution of Wireless Data Cont.</a:t>
            </a:r>
          </a:p>
        </p:txBody>
      </p:sp>
      <p:sp>
        <p:nvSpPr>
          <p:cNvPr id="21507" name="Rectangle 3"/>
          <p:cNvSpPr>
            <a:spLocks noGrp="1" noChangeArrowheads="1"/>
          </p:cNvSpPr>
          <p:nvPr>
            <p:ph type="body" idx="1"/>
          </p:nvPr>
        </p:nvSpPr>
        <p:spPr/>
        <p:txBody>
          <a:bodyPr/>
          <a:lstStyle/>
          <a:p>
            <a:pPr algn="l" rtl="0"/>
            <a:r>
              <a:rPr lang="en-US" sz="2800"/>
              <a:t>The Third Generation or 3G wireless technology makes a quantum leap from a technology point of view. </a:t>
            </a:r>
          </a:p>
          <a:p>
            <a:pPr lvl="1" algn="l" rtl="0"/>
            <a:r>
              <a:rPr lang="en-US" sz="2400"/>
              <a:t>3G uses Spread Spectrum techniques for media access and encoding. </a:t>
            </a:r>
          </a:p>
          <a:p>
            <a:pPr lvl="1" algn="l" rtl="0"/>
            <a:r>
              <a:rPr lang="en-US" sz="2400"/>
              <a:t>In 3G networks, both data and voice use packets. </a:t>
            </a:r>
          </a:p>
          <a:p>
            <a:pPr lvl="1" algn="l" rtl="0"/>
            <a:r>
              <a:rPr lang="en-US" sz="2400"/>
              <a:t>UMTS and CDMA2000 are examples of 3G networks.</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23850" y="115888"/>
            <a:ext cx="8686800" cy="1371600"/>
          </a:xfrm>
        </p:spPr>
        <p:txBody>
          <a:bodyPr>
            <a:normAutofit/>
          </a:bodyPr>
          <a:lstStyle/>
          <a:p>
            <a:pPr algn="l"/>
            <a:r>
              <a:rPr lang="en-US" sz="3200" b="1" dirty="0"/>
              <a:t>Evolution of Wireless Data Cont.</a:t>
            </a:r>
          </a:p>
        </p:txBody>
      </p:sp>
      <p:sp>
        <p:nvSpPr>
          <p:cNvPr id="12291" name="Rectangle 3"/>
          <p:cNvSpPr>
            <a:spLocks noGrp="1" noChangeArrowheads="1"/>
          </p:cNvSpPr>
          <p:nvPr>
            <p:ph type="body" idx="1"/>
          </p:nvPr>
        </p:nvSpPr>
        <p:spPr>
          <a:xfrm>
            <a:off x="34925" y="1600200"/>
            <a:ext cx="9109075" cy="4525963"/>
          </a:xfrm>
        </p:spPr>
        <p:txBody>
          <a:bodyPr/>
          <a:lstStyle/>
          <a:p>
            <a:pPr algn="l" rtl="0"/>
            <a:r>
              <a:rPr lang="en-US"/>
              <a:t>With the success of wireless telephony and messaging services like paging, wireless communication is beginning to be applied to the realm of personal and business computing in the domain of local area networks. </a:t>
            </a:r>
          </a:p>
          <a:p>
            <a:pPr algn="l" rtl="0"/>
            <a:r>
              <a:rPr lang="en-US"/>
              <a:t>Wireless LAN s are being deployed in homes, campuses, and commercial establishments. </a:t>
            </a:r>
          </a:p>
          <a:p>
            <a:pPr algn="l" rtl="0"/>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50825" y="44450"/>
            <a:ext cx="8686800" cy="1371600"/>
          </a:xfrm>
        </p:spPr>
        <p:txBody>
          <a:bodyPr>
            <a:normAutofit/>
          </a:bodyPr>
          <a:lstStyle/>
          <a:p>
            <a:pPr algn="l"/>
            <a:r>
              <a:rPr lang="en-US" sz="3200" b="1" dirty="0"/>
              <a:t>Evolution of Wireless Data Cont.</a:t>
            </a:r>
          </a:p>
        </p:txBody>
      </p:sp>
      <p:sp>
        <p:nvSpPr>
          <p:cNvPr id="22531" name="Rectangle 3"/>
          <p:cNvSpPr>
            <a:spLocks noGrp="1" noChangeArrowheads="1"/>
          </p:cNvSpPr>
          <p:nvPr>
            <p:ph type="body" idx="1"/>
          </p:nvPr>
        </p:nvSpPr>
        <p:spPr/>
        <p:txBody>
          <a:bodyPr/>
          <a:lstStyle/>
          <a:p>
            <a:pPr algn="l" rtl="0"/>
            <a:r>
              <a:rPr lang="en-US"/>
              <a:t>The domain of wireless data networks today comprises of Wireless PAN (Bluetooth, Infrared), Wireless LAN (IEEE 802.11 family) and Wireless WAN (Wide Area Networks), (GSM, GPRS, 3G)</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Topics to be covered in next lecture</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2G Cellular  networks</a:t>
            </a:r>
            <a:endParaRPr lang="en-US"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Evolution of wireless communication</a:t>
            </a:r>
          </a:p>
          <a:p>
            <a:r>
              <a:rPr lang="en-US" dirty="0" smtClean="0"/>
              <a:t>Examples of wireless communication systems</a:t>
            </a:r>
            <a:endParaRPr lang="en-US"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rtl="0"/>
            <a:r>
              <a:rPr lang="en-US" sz="4000" b="1" dirty="0"/>
              <a:t>Evolution of Wireless Networks</a:t>
            </a:r>
          </a:p>
        </p:txBody>
      </p:sp>
      <p:sp>
        <p:nvSpPr>
          <p:cNvPr id="6147" name="Rectangle 3"/>
          <p:cNvSpPr>
            <a:spLocks noGrp="1" noChangeArrowheads="1"/>
          </p:cNvSpPr>
          <p:nvPr>
            <p:ph type="body" idx="1"/>
          </p:nvPr>
        </p:nvSpPr>
        <p:spPr>
          <a:xfrm>
            <a:off x="34925" y="1600200"/>
            <a:ext cx="9109075" cy="4525963"/>
          </a:xfrm>
        </p:spPr>
        <p:txBody>
          <a:bodyPr/>
          <a:lstStyle/>
          <a:p>
            <a:pPr algn="l" rtl="0"/>
            <a:r>
              <a:rPr lang="en-US" dirty="0"/>
              <a:t>The first wireless network was commissioned in Germany in 1958. </a:t>
            </a:r>
          </a:p>
          <a:p>
            <a:pPr lvl="1" algn="l" rtl="0"/>
            <a:r>
              <a:rPr lang="en-US" dirty="0"/>
              <a:t>It was called A-</a:t>
            </a:r>
            <a:r>
              <a:rPr lang="en-US" dirty="0" err="1"/>
              <a:t>Netz</a:t>
            </a:r>
            <a:r>
              <a:rPr lang="en-US" dirty="0"/>
              <a:t> and used analog technology at 160 </a:t>
            </a:r>
            <a:r>
              <a:rPr lang="en-US" dirty="0" err="1"/>
              <a:t>MHz.</a:t>
            </a:r>
            <a:r>
              <a:rPr lang="en-US" dirty="0"/>
              <a:t> </a:t>
            </a:r>
          </a:p>
          <a:p>
            <a:pPr lvl="1" algn="l" rtl="0"/>
            <a:r>
              <a:rPr lang="en-US" dirty="0"/>
              <a:t>Only outgoing calls were possible in this network.</a:t>
            </a:r>
          </a:p>
          <a:p>
            <a:pPr lvl="1" algn="l" rtl="0"/>
            <a:r>
              <a:rPr lang="en-US" dirty="0"/>
              <a:t>That is to say that connection set-up was possible from the mobile station only.</a:t>
            </a:r>
          </a:p>
          <a:p>
            <a:pPr algn="l" rtl="0"/>
            <a:endParaRPr lang="en-US"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22263" y="44450"/>
            <a:ext cx="8642350" cy="1371600"/>
          </a:xfrm>
        </p:spPr>
        <p:txBody>
          <a:bodyPr/>
          <a:lstStyle/>
          <a:p>
            <a:pPr algn="l"/>
            <a:r>
              <a:rPr lang="en-US" sz="3600" b="1" dirty="0"/>
              <a:t>Evolution of Wireless Networks  </a:t>
            </a:r>
            <a:r>
              <a:rPr lang="en-US" sz="2800" b="1" dirty="0"/>
              <a:t>Cont.</a:t>
            </a:r>
          </a:p>
        </p:txBody>
      </p:sp>
      <p:sp>
        <p:nvSpPr>
          <p:cNvPr id="45059" name="Rectangle 3"/>
          <p:cNvSpPr>
            <a:spLocks noGrp="1" noChangeArrowheads="1"/>
          </p:cNvSpPr>
          <p:nvPr>
            <p:ph type="body" idx="1"/>
          </p:nvPr>
        </p:nvSpPr>
        <p:spPr>
          <a:xfrm>
            <a:off x="-36513" y="1600200"/>
            <a:ext cx="9180513" cy="4525963"/>
          </a:xfrm>
        </p:spPr>
        <p:txBody>
          <a:bodyPr/>
          <a:lstStyle/>
          <a:p>
            <a:pPr algn="l" rtl="0"/>
            <a:r>
              <a:rPr lang="en-US"/>
              <a:t>This system evolved into B-Netz operating at the same 160 MHz.  </a:t>
            </a:r>
          </a:p>
          <a:p>
            <a:pPr lvl="1" algn="l" rtl="0"/>
            <a:r>
              <a:rPr lang="en-US"/>
              <a:t>It was possible to receive an incoming call from a fixed telephone network, provided that location of the mobile station was known.</a:t>
            </a:r>
          </a:p>
          <a:p>
            <a:pPr algn="l" rtl="0"/>
            <a:r>
              <a:rPr lang="en-US"/>
              <a:t>A-Netz was wireless but not a cellular network. </a:t>
            </a:r>
          </a:p>
          <a:p>
            <a:pPr lvl="1" algn="l" rtl="0"/>
            <a:r>
              <a:rPr lang="en-US"/>
              <a:t>Therefore, these systems (A-Netz and B-Netz) did not have any function, which permitted </a:t>
            </a:r>
            <a:r>
              <a:rPr lang="en-US">
                <a:hlinkClick r:id="rId2" action="ppaction://hlinkfile"/>
              </a:rPr>
              <a:t>handover </a:t>
            </a:r>
            <a:r>
              <a:rPr lang="en-US"/>
              <a:t>or change of base station. </a:t>
            </a:r>
          </a:p>
          <a:p>
            <a:pPr algn="l" rtl="0"/>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9388" y="274638"/>
            <a:ext cx="8713787" cy="1143000"/>
          </a:xfrm>
        </p:spPr>
        <p:txBody>
          <a:bodyPr/>
          <a:lstStyle/>
          <a:p>
            <a:pPr algn="l"/>
            <a:r>
              <a:rPr lang="en-US" sz="3200" b="1" dirty="0"/>
              <a:t>Evolution</a:t>
            </a:r>
            <a:r>
              <a:rPr lang="en-US" sz="4000" b="1" dirty="0"/>
              <a:t> of Wireless Networks  </a:t>
            </a:r>
            <a:r>
              <a:rPr lang="en-US" sz="3200" b="1" dirty="0"/>
              <a:t>Cont.</a:t>
            </a:r>
          </a:p>
        </p:txBody>
      </p:sp>
      <p:sp>
        <p:nvSpPr>
          <p:cNvPr id="7171" name="Rectangle 3"/>
          <p:cNvSpPr>
            <a:spLocks noGrp="1" noChangeArrowheads="1"/>
          </p:cNvSpPr>
          <p:nvPr>
            <p:ph type="body" idx="1"/>
          </p:nvPr>
        </p:nvSpPr>
        <p:spPr>
          <a:xfrm>
            <a:off x="34925" y="1600200"/>
            <a:ext cx="8929688" cy="4525963"/>
          </a:xfrm>
        </p:spPr>
        <p:txBody>
          <a:bodyPr/>
          <a:lstStyle/>
          <a:p>
            <a:pPr algn="l" rtl="0">
              <a:lnSpc>
                <a:spcPct val="90000"/>
              </a:lnSpc>
            </a:pPr>
            <a:r>
              <a:rPr lang="en-US"/>
              <a:t>In 1968, in USA, the FCC reconsidered its position on Cellular network concept.</a:t>
            </a:r>
          </a:p>
          <a:p>
            <a:pPr lvl="1" algn="l" rtl="0">
              <a:lnSpc>
                <a:spcPct val="90000"/>
              </a:lnSpc>
            </a:pPr>
            <a:r>
              <a:rPr lang="en-US"/>
              <a:t>FCC agreed to allocate a larger frequency band for more number of mobile phones provided the technology to build a better mobile service be demonstrated. </a:t>
            </a:r>
          </a:p>
          <a:p>
            <a:pPr lvl="1" algn="l" rtl="0">
              <a:lnSpc>
                <a:spcPct val="90000"/>
              </a:lnSpc>
            </a:pPr>
            <a:r>
              <a:rPr lang="en-US"/>
              <a:t>AT&amp;T and Bell Labs proposed a cellular system to the FCC with many small, low-powered, broadcast towers, each covering a hexagonal 'cell' of a few kilometers in radius. </a:t>
            </a:r>
          </a:p>
          <a:p>
            <a:pPr algn="l" rtl="0">
              <a:lnSpc>
                <a:spcPct val="90000"/>
              </a:lnSpc>
            </a:pPr>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a:bodyPr>
          <a:lstStyle/>
          <a:p>
            <a:pPr algn="l"/>
            <a:r>
              <a:rPr lang="en-US" sz="3200" b="1" dirty="0"/>
              <a:t>Evolution of Wireless Networks  </a:t>
            </a:r>
            <a:r>
              <a:rPr lang="en-US" sz="2400" b="1" dirty="0"/>
              <a:t>Cont.</a:t>
            </a:r>
          </a:p>
        </p:txBody>
      </p:sp>
      <p:sp>
        <p:nvSpPr>
          <p:cNvPr id="46083" name="Rectangle 3"/>
          <p:cNvSpPr>
            <a:spLocks noGrp="1" noChangeArrowheads="1"/>
          </p:cNvSpPr>
          <p:nvPr>
            <p:ph type="body" idx="1"/>
          </p:nvPr>
        </p:nvSpPr>
        <p:spPr/>
        <p:txBody>
          <a:bodyPr/>
          <a:lstStyle/>
          <a:p>
            <a:pPr lvl="1" algn="l" rtl="0"/>
            <a:r>
              <a:rPr lang="en-US"/>
              <a:t>Collectively these cells could cover a very large area. </a:t>
            </a:r>
          </a:p>
          <a:p>
            <a:pPr lvl="1" algn="l" rtl="0"/>
            <a:r>
              <a:rPr lang="en-US"/>
              <a:t>Each tower would use only a few of the total frequencies allocated to the system. </a:t>
            </a:r>
          </a:p>
          <a:p>
            <a:pPr lvl="1" algn="l" rtl="0"/>
            <a:r>
              <a:rPr lang="en-US"/>
              <a:t>As the phones traveled across the area, calls would be passed from tower to tower.</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7010400" cy="1143000"/>
          </a:xfrm>
        </p:spPr>
        <p:txBody>
          <a:bodyPr>
            <a:normAutofit/>
          </a:bodyPr>
          <a:lstStyle/>
          <a:p>
            <a:pPr algn="l"/>
            <a:r>
              <a:rPr lang="en-US" sz="3200" b="1" dirty="0"/>
              <a:t>Evolution of Wireless Networks  Cont.</a:t>
            </a:r>
          </a:p>
        </p:txBody>
      </p:sp>
      <p:sp>
        <p:nvSpPr>
          <p:cNvPr id="8195" name="Rectangle 3"/>
          <p:cNvSpPr>
            <a:spLocks noGrp="1" noChangeArrowheads="1"/>
          </p:cNvSpPr>
          <p:nvPr>
            <p:ph type="body" idx="1"/>
          </p:nvPr>
        </p:nvSpPr>
        <p:spPr>
          <a:xfrm>
            <a:off x="34925" y="1600200"/>
            <a:ext cx="9109075" cy="4525963"/>
          </a:xfrm>
        </p:spPr>
        <p:txBody>
          <a:bodyPr/>
          <a:lstStyle/>
          <a:p>
            <a:pPr algn="l" rtl="0">
              <a:lnSpc>
                <a:spcPct val="90000"/>
              </a:lnSpc>
            </a:pPr>
            <a:r>
              <a:rPr lang="en-US"/>
              <a:t>In April 1973, Martin Cooper of Motorola invented the first mobile phone handset and made the first call from a portable phone to Joel Engel.</a:t>
            </a:r>
          </a:p>
          <a:p>
            <a:pPr algn="l" rtl="0">
              <a:lnSpc>
                <a:spcPct val="90000"/>
              </a:lnSpc>
            </a:pPr>
            <a:r>
              <a:rPr lang="en-US"/>
              <a:t>By 1977, AT&amp;T and Bell Labs constructed a prototype of a public cellular network. </a:t>
            </a:r>
          </a:p>
          <a:p>
            <a:pPr algn="l" rtl="0">
              <a:lnSpc>
                <a:spcPct val="90000"/>
              </a:lnSpc>
            </a:pPr>
            <a:r>
              <a:rPr lang="en-US"/>
              <a:t>In 1978, public trials of the cellular telephony system started in Chicago with over 2000 trial customers. </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a:bodyPr>
          <a:lstStyle/>
          <a:p>
            <a:pPr algn="l"/>
            <a:r>
              <a:rPr lang="en-US" sz="3200" b="1" dirty="0"/>
              <a:t>Evolution of Wireless Networks  Cont.</a:t>
            </a:r>
          </a:p>
        </p:txBody>
      </p:sp>
      <p:sp>
        <p:nvSpPr>
          <p:cNvPr id="47107" name="Rectangle 3"/>
          <p:cNvSpPr>
            <a:spLocks noGrp="1" noChangeArrowheads="1"/>
          </p:cNvSpPr>
          <p:nvPr>
            <p:ph type="body" idx="1"/>
          </p:nvPr>
        </p:nvSpPr>
        <p:spPr>
          <a:xfrm>
            <a:off x="34925" y="1981200"/>
            <a:ext cx="8929688" cy="3886200"/>
          </a:xfrm>
        </p:spPr>
        <p:txBody>
          <a:bodyPr/>
          <a:lstStyle/>
          <a:p>
            <a:pPr algn="l" rtl="0">
              <a:lnSpc>
                <a:spcPct val="90000"/>
              </a:lnSpc>
            </a:pPr>
            <a:r>
              <a:rPr lang="en-US"/>
              <a:t>In 1982, FCC finally authorized commercial cellular service for the USA. </a:t>
            </a:r>
          </a:p>
          <a:p>
            <a:pPr algn="l" rtl="0">
              <a:lnSpc>
                <a:spcPct val="90000"/>
              </a:lnSpc>
            </a:pPr>
            <a:r>
              <a:rPr lang="en-US"/>
              <a:t>A year later in 1983, the first American commercial analog cellular service AMPS (Advanced Mobile Phone Service) was made commercially available in Chicago. </a:t>
            </a:r>
          </a:p>
          <a:p>
            <a:pPr lvl="1" algn="l" rtl="0">
              <a:lnSpc>
                <a:spcPct val="90000"/>
              </a:lnSpc>
            </a:pPr>
            <a:r>
              <a:rPr lang="en-US"/>
              <a:t>This was the first cellular mobile network in the world</a:t>
            </a:r>
          </a:p>
          <a:p>
            <a:pPr algn="l" rtl="0">
              <a:lnSpc>
                <a:spcPct val="90000"/>
              </a:lnSpc>
            </a:pPr>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a:r>
              <a:rPr lang="en-US" b="1" dirty="0"/>
              <a:t>Evolution of Wireless Data</a:t>
            </a:r>
            <a:endParaRPr lang="en-US" sz="3600" b="1" dirty="0"/>
          </a:p>
        </p:txBody>
      </p:sp>
      <p:sp>
        <p:nvSpPr>
          <p:cNvPr id="10243" name="Rectangle 3"/>
          <p:cNvSpPr>
            <a:spLocks noGrp="1" noChangeArrowheads="1"/>
          </p:cNvSpPr>
          <p:nvPr>
            <p:ph type="body" idx="1"/>
          </p:nvPr>
        </p:nvSpPr>
        <p:spPr>
          <a:xfrm>
            <a:off x="34925" y="1600200"/>
            <a:ext cx="9109075" cy="4525963"/>
          </a:xfrm>
        </p:spPr>
        <p:txBody>
          <a:bodyPr/>
          <a:lstStyle/>
          <a:p>
            <a:pPr algn="l" rtl="0">
              <a:lnSpc>
                <a:spcPct val="90000"/>
              </a:lnSpc>
            </a:pPr>
            <a:r>
              <a:rPr lang="en-US" sz="2800"/>
              <a:t>Like the computers, the evolution of wireless technology has also been defined in generations.</a:t>
            </a:r>
          </a:p>
          <a:p>
            <a:pPr algn="l" rtl="0">
              <a:lnSpc>
                <a:spcPct val="90000"/>
              </a:lnSpc>
            </a:pPr>
            <a:r>
              <a:rPr lang="en-US" sz="2800"/>
              <a:t>The first generation (1G) of wireless technology uses the analog technology. </a:t>
            </a:r>
          </a:p>
          <a:p>
            <a:pPr lvl="1" algn="l" rtl="0">
              <a:lnSpc>
                <a:spcPct val="90000"/>
              </a:lnSpc>
            </a:pPr>
            <a:r>
              <a:rPr lang="en-US" sz="2400"/>
              <a:t>It uses FDMA (Frequency Division Multiple Access) technology for modulation; for example, AMPS (Advanced Mobile Phone Service) in US. </a:t>
            </a:r>
          </a:p>
          <a:p>
            <a:pPr lvl="1" algn="l" rtl="0">
              <a:lnSpc>
                <a:spcPct val="90000"/>
              </a:lnSpc>
            </a:pPr>
            <a:r>
              <a:rPr lang="en-US" sz="2400"/>
              <a:t>The second generation or 2G technology uses digitized technology. It uses a combination of TDMA (Time Division Multiple Access) and FDMA technologies.</a:t>
            </a:r>
          </a:p>
          <a:p>
            <a:pPr lvl="1" algn="l" rtl="0">
              <a:lnSpc>
                <a:spcPct val="90000"/>
              </a:lnSpc>
            </a:pPr>
            <a:r>
              <a:rPr lang="en-US" sz="2400"/>
              <a:t> An example is GSM. </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824</Words>
  <Application>Microsoft Office PowerPoint</Application>
  <PresentationFormat>On-screen Show (4:3)</PresentationFormat>
  <Paragraphs>79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COMPUTER NETWORKS-II / BTCS-3501    </vt:lpstr>
      <vt:lpstr>Topics to be covered</vt:lpstr>
      <vt:lpstr>Evolution of Wireless Networks</vt:lpstr>
      <vt:lpstr>Evolution of Wireless Networks  Cont.</vt:lpstr>
      <vt:lpstr>Evolution of Wireless Networks  Cont.</vt:lpstr>
      <vt:lpstr>Evolution of Wireless Networks  Cont.</vt:lpstr>
      <vt:lpstr>Evolution of Wireless Networks  Cont.</vt:lpstr>
      <vt:lpstr>Evolution of Wireless Networks  Cont.</vt:lpstr>
      <vt:lpstr>Evolution of Wireless Data</vt:lpstr>
      <vt:lpstr>Evolution of Wireless Data Cont.</vt:lpstr>
      <vt:lpstr>Evolution of Wireless Data Cont.</vt:lpstr>
      <vt:lpstr>Evolution of Wireless Data Cont.</vt:lpstr>
      <vt:lpstr>Evolution of Wireless Data Cont.</vt:lpstr>
      <vt:lpstr>Evolution of Wireless Data Cont.</vt:lpstr>
      <vt:lpstr>Topics to be covered in next lecture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Communication System (cont.)</dc:title>
  <dc:creator>Windows 8</dc:creator>
  <cp:lastModifiedBy>Admin</cp:lastModifiedBy>
  <cp:revision>4</cp:revision>
  <dcterms:created xsi:type="dcterms:W3CDTF">2006-08-16T00:00:00Z</dcterms:created>
  <dcterms:modified xsi:type="dcterms:W3CDTF">2023-06-20T08:06:56Z</dcterms:modified>
</cp:coreProperties>
</file>