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2" r:id="rId2"/>
    <p:sldId id="258" r:id="rId3"/>
    <p:sldId id="259" r:id="rId4"/>
    <p:sldId id="260" r:id="rId5"/>
    <p:sldId id="28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309" autoAdjust="0"/>
    <p:restoredTop sz="94660"/>
  </p:normalViewPr>
  <p:slideViewPr>
    <p:cSldViewPr>
      <p:cViewPr varScale="1">
        <p:scale>
          <a:sx n="68" d="100"/>
          <a:sy n="68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F0298-7D2A-439C-A2ED-8ABE9B3B17C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5A82CB-0074-4512-9C3F-701C86B6F4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74B50E-27F3-48D0-A01B-A8FFFD2C89D1}" type="slidenum">
              <a:rPr lang="en-US" smtClean="0">
                <a:latin typeface="Arial" charset="0"/>
                <a:cs typeface="Arial" charset="0"/>
              </a:rPr>
              <a:pPr/>
              <a:t>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E55C3-734B-46E9-ABB4-8B0725AE5033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8BFF-98A6-43D9-AE80-6E9EC89DFB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E55C3-734B-46E9-ABB4-8B0725AE5033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8BFF-98A6-43D9-AE80-6E9EC89DFB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E55C3-734B-46E9-ABB4-8B0725AE5033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8BFF-98A6-43D9-AE80-6E9EC89DFB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E55C3-734B-46E9-ABB4-8B0725AE5033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8BFF-98A6-43D9-AE80-6E9EC89DFB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E55C3-734B-46E9-ABB4-8B0725AE5033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8BFF-98A6-43D9-AE80-6E9EC89DFB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E55C3-734B-46E9-ABB4-8B0725AE5033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8BFF-98A6-43D9-AE80-6E9EC89DFB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E55C3-734B-46E9-ABB4-8B0725AE5033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8BFF-98A6-43D9-AE80-6E9EC89DFB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E55C3-734B-46E9-ABB4-8B0725AE5033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8BFF-98A6-43D9-AE80-6E9EC89DFB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E55C3-734B-46E9-ABB4-8B0725AE5033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8BFF-98A6-43D9-AE80-6E9EC89DFB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E55C3-734B-46E9-ABB4-8B0725AE5033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8BFF-98A6-43D9-AE80-6E9EC89DFB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E55C3-734B-46E9-ABB4-8B0725AE5033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8BFF-98A6-43D9-AE80-6E9EC89DFB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E55C3-734B-46E9-ABB4-8B0725AE5033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68BFF-98A6-43D9-AE80-6E9EC89DFB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java.sun.com/j2se/1.3/docs/api/java/sql/Connection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hyperlink" Target="http://java.sun.com/docs/books/tutorial/jdbc/index.html" TargetMode="External"/><Relationship Id="rId7" Type="http://schemas.openxmlformats.org/officeDocument/2006/relationships/hyperlink" Target="http://java.sun.com/docs/books/jdbc/" TargetMode="External"/><Relationship Id="rId2" Type="http://schemas.openxmlformats.org/officeDocument/2006/relationships/hyperlink" Target="http://java.sun.com/products/jdbc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java.sun.com/j2se/1.4.2/docs/guide/jdbc/getstart/GettingStartedTOC.fm.html" TargetMode="External"/><Relationship Id="rId5" Type="http://schemas.openxmlformats.org/officeDocument/2006/relationships/hyperlink" Target="http://java.sun.com/j2se/1.4.2/docs/api/java/sql/package-summary.html" TargetMode="External"/><Relationship Id="rId4" Type="http://schemas.openxmlformats.org/officeDocument/2006/relationships/hyperlink" Target="http://java.sun.com/j2se/1.4.2/docs/guide/jdbc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229600" cy="147002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	Web Development/BTCS-2410</a:t>
            </a:r>
            <a:endParaRPr lang="en-US" sz="3200" dirty="0">
              <a:solidFill>
                <a:srgbClr val="7030A0"/>
              </a:solidFill>
              <a:latin typeface="American Typewriter" panose="02090604020004020304" pitchFamily="18" charset="77"/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492875"/>
            <a:ext cx="3886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1000" y="2590800"/>
            <a:ext cx="54102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 smtClean="0">
                <a:latin typeface="+mn-lt"/>
              </a:rPr>
              <a:t>Semester:4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4114800" y="41148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</a:t>
            </a:r>
            <a:r>
              <a:rPr lang="en-US" dirty="0" smtClean="0"/>
              <a:t> Ms. </a:t>
            </a:r>
            <a:r>
              <a:rPr lang="en-US" dirty="0" err="1" smtClean="0"/>
              <a:t>Yogesh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54113" y="1752600"/>
            <a:ext cx="6999287" cy="2133600"/>
          </a:xfrm>
        </p:spPr>
        <p:txBody>
          <a:bodyPr/>
          <a:lstStyle/>
          <a:p>
            <a:pPr algn="l" eaLnBrk="1" hangingPunct="1"/>
            <a:r>
              <a:rPr lang="en-US" dirty="0" smtClean="0"/>
              <a:t>JDBC –</a:t>
            </a:r>
            <a:br>
              <a:rPr lang="en-US" dirty="0" smtClean="0"/>
            </a:br>
            <a:r>
              <a:rPr lang="en-US" sz="4000" dirty="0" smtClean="0"/>
              <a:t>Java </a:t>
            </a:r>
            <a:r>
              <a:rPr lang="en-US" sz="4000" dirty="0" err="1" smtClean="0"/>
              <a:t>DataBase</a:t>
            </a:r>
            <a:r>
              <a:rPr lang="en-US" sz="4000" dirty="0" smtClean="0"/>
              <a:t> Connectivity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sz="3600" dirty="0" smtClean="0"/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196B9D-DA4B-4D9E-A983-4A2CE0C67C84}" type="slidenum">
              <a:rPr lang="en-US" altLang="en-US" smtClean="0">
                <a:latin typeface="Arial" charset="0"/>
                <a:cs typeface="Arial" charset="0"/>
              </a:rPr>
              <a:pPr/>
              <a:t>3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DFKai-SB" pitchFamily="65" charset="-120"/>
              </a:rPr>
              <a:t>What is JDBC?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400" smtClean="0">
                <a:ea typeface="DFKai-SB" pitchFamily="65" charset="-120"/>
              </a:rPr>
              <a:t>“An API that lets you access virtually </a:t>
            </a:r>
            <a:r>
              <a:rPr lang="en-US" altLang="zh-TW" sz="2400" smtClean="0">
                <a:solidFill>
                  <a:srgbClr val="0000FF"/>
                </a:solidFill>
                <a:ea typeface="DFKai-SB" pitchFamily="65" charset="-120"/>
              </a:rPr>
              <a:t>any tabular data source</a:t>
            </a:r>
            <a:r>
              <a:rPr lang="en-US" altLang="zh-TW" sz="2400" smtClean="0">
                <a:ea typeface="DFKai-SB" pitchFamily="65" charset="-120"/>
              </a:rPr>
              <a:t> from the Java programming language”</a:t>
            </a:r>
          </a:p>
          <a:p>
            <a:pPr lvl="2" eaLnBrk="1" hangingPunct="1"/>
            <a:r>
              <a:rPr lang="en-US" altLang="zh-TW" sz="2000" smtClean="0">
                <a:ea typeface="DFKai-SB" pitchFamily="65" charset="-120"/>
              </a:rPr>
              <a:t>JDBC Data Access API – JDBC Technology Homepage</a:t>
            </a:r>
          </a:p>
          <a:p>
            <a:pPr lvl="1" eaLnBrk="1" hangingPunct="1"/>
            <a:r>
              <a:rPr lang="en-US" altLang="zh-TW" sz="2400" smtClean="0">
                <a:ea typeface="DFKai-SB" pitchFamily="65" charset="-120"/>
              </a:rPr>
              <a:t>What’s an API?  </a:t>
            </a:r>
          </a:p>
          <a:p>
            <a:pPr lvl="2" eaLnBrk="1" hangingPunct="1"/>
            <a:r>
              <a:rPr lang="en-US" altLang="zh-TW" smtClean="0">
                <a:ea typeface="DFKai-SB" pitchFamily="65" charset="-120"/>
                <a:hlinkClick r:id="rId2"/>
              </a:rPr>
              <a:t>See J2SE documentation</a:t>
            </a:r>
            <a:endParaRPr lang="en-US" altLang="zh-TW" smtClean="0">
              <a:ea typeface="DFKai-SB" pitchFamily="65" charset="-120"/>
            </a:endParaRPr>
          </a:p>
          <a:p>
            <a:pPr lvl="1" eaLnBrk="1" hangingPunct="1"/>
            <a:r>
              <a:rPr lang="en-US" altLang="zh-TW" sz="2400" smtClean="0">
                <a:ea typeface="DFKai-SB" pitchFamily="65" charset="-120"/>
              </a:rPr>
              <a:t>What’s a tabular data source?</a:t>
            </a:r>
          </a:p>
          <a:p>
            <a:pPr eaLnBrk="1" hangingPunct="1"/>
            <a:r>
              <a:rPr lang="en-US" altLang="zh-TW" sz="2400" smtClean="0">
                <a:ea typeface="DFKai-SB" pitchFamily="65" charset="-120"/>
              </a:rPr>
              <a:t>“… access virtually any data source, from </a:t>
            </a:r>
            <a:r>
              <a:rPr lang="en-US" altLang="zh-TW" sz="2400" smtClean="0">
                <a:solidFill>
                  <a:srgbClr val="0000FF"/>
                </a:solidFill>
                <a:ea typeface="DFKai-SB" pitchFamily="65" charset="-120"/>
              </a:rPr>
              <a:t>relational databases</a:t>
            </a:r>
            <a:r>
              <a:rPr lang="en-US" altLang="zh-TW" sz="2400" smtClean="0">
                <a:ea typeface="DFKai-SB" pitchFamily="65" charset="-120"/>
              </a:rPr>
              <a:t> to </a:t>
            </a:r>
            <a:r>
              <a:rPr lang="en-US" altLang="zh-TW" sz="2400" smtClean="0">
                <a:solidFill>
                  <a:srgbClr val="0000FF"/>
                </a:solidFill>
                <a:ea typeface="DFKai-SB" pitchFamily="65" charset="-120"/>
              </a:rPr>
              <a:t>spreadsheets</a:t>
            </a:r>
            <a:r>
              <a:rPr lang="en-US" altLang="zh-TW" sz="2400" smtClean="0">
                <a:ea typeface="DFKai-SB" pitchFamily="65" charset="-120"/>
              </a:rPr>
              <a:t> and </a:t>
            </a:r>
            <a:r>
              <a:rPr lang="en-US" altLang="zh-TW" sz="2400" smtClean="0">
                <a:solidFill>
                  <a:srgbClr val="0000FF"/>
                </a:solidFill>
                <a:ea typeface="DFKai-SB" pitchFamily="65" charset="-120"/>
              </a:rPr>
              <a:t>flat files</a:t>
            </a:r>
            <a:r>
              <a:rPr lang="en-US" altLang="zh-TW" sz="2400" smtClean="0">
                <a:ea typeface="DFKai-SB" pitchFamily="65" charset="-120"/>
              </a:rPr>
              <a:t>.”</a:t>
            </a:r>
          </a:p>
          <a:p>
            <a:pPr lvl="1" eaLnBrk="1" hangingPunct="1"/>
            <a:r>
              <a:rPr lang="en-US" altLang="zh-TW" sz="2200" smtClean="0">
                <a:ea typeface="DFKai-SB" pitchFamily="65" charset="-120"/>
              </a:rPr>
              <a:t>JDBC Documentation</a:t>
            </a:r>
          </a:p>
          <a:p>
            <a:pPr eaLnBrk="1" hangingPunct="1"/>
            <a:r>
              <a:rPr lang="en-US" altLang="zh-TW" sz="2400" smtClean="0">
                <a:ea typeface="DFKai-SB" pitchFamily="65" charset="-120"/>
              </a:rPr>
              <a:t>We’ll focus on accessing Oracle databases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5FD462-A4B9-4EE0-9FCD-7670A8736E62}" type="slidenum">
              <a:rPr lang="en-US" altLang="en-US" smtClean="0">
                <a:latin typeface="Arial" charset="0"/>
                <a:cs typeface="Arial" charset="0"/>
              </a:rPr>
              <a:pPr/>
              <a:t>4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76200"/>
            <a:ext cx="7543800" cy="1295400"/>
          </a:xfrm>
        </p:spPr>
        <p:txBody>
          <a:bodyPr/>
          <a:lstStyle/>
          <a:p>
            <a:pPr eaLnBrk="1" hangingPunct="1"/>
            <a:r>
              <a:rPr lang="en-US" smtClean="0"/>
              <a:t>General Architecture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5800" y="1676400"/>
            <a:ext cx="4191000" cy="4454525"/>
          </a:xfrm>
        </p:spPr>
        <p:txBody>
          <a:bodyPr/>
          <a:lstStyle/>
          <a:p>
            <a:pPr eaLnBrk="1" hangingPunct="1"/>
            <a:r>
              <a:rPr lang="en-US" sz="2400" smtClean="0"/>
              <a:t>What design pattern is implied in this architecture?</a:t>
            </a:r>
          </a:p>
          <a:p>
            <a:pPr eaLnBrk="1" hangingPunct="1"/>
            <a:r>
              <a:rPr lang="en-US" sz="2400" smtClean="0"/>
              <a:t>What does it buy for us?</a:t>
            </a:r>
          </a:p>
          <a:p>
            <a:pPr eaLnBrk="1" hangingPunct="1"/>
            <a:r>
              <a:rPr lang="en-US" sz="2400" smtClean="0"/>
              <a:t>Why is this architecture also multi-tiered?</a:t>
            </a:r>
          </a:p>
        </p:txBody>
      </p:sp>
      <p:pic>
        <p:nvPicPr>
          <p:cNvPr id="4506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295400"/>
            <a:ext cx="3384550" cy="519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26814F-2890-497D-8CCF-58F8DC1B7A0F}" type="slidenum">
              <a:rPr lang="en-US" altLang="en-US" smtClean="0">
                <a:latin typeface="Arial" charset="0"/>
                <a:cs typeface="Arial" charset="0"/>
              </a:rPr>
              <a:pPr/>
              <a:t>5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DFKai-SB" pitchFamily="65" charset="-120"/>
              </a:rPr>
              <a:t>JDBC references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100" smtClean="0">
                <a:ea typeface="DFKai-SB" pitchFamily="65" charset="-120"/>
              </a:rPr>
              <a:t>JDBC Data Access API – JDBC Technology Homepage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900" smtClean="0">
                <a:ea typeface="DFKai-SB" pitchFamily="65" charset="-120"/>
                <a:hlinkClick r:id="rId2"/>
              </a:rPr>
              <a:t>http://java.sun.com/products/jdbc/index.html</a:t>
            </a:r>
            <a:endParaRPr lang="en-US" altLang="zh-TW" sz="1900" smtClean="0">
              <a:ea typeface="DFKai-SB" pitchFamily="65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100" smtClean="0">
                <a:ea typeface="DFKai-SB" pitchFamily="65" charset="-120"/>
              </a:rPr>
              <a:t>JDBC Database Access – The Java Tutorial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900" smtClean="0">
                <a:ea typeface="DFKai-SB" pitchFamily="65" charset="-120"/>
                <a:hlinkClick r:id="rId3"/>
              </a:rPr>
              <a:t>http://java.sun.com/docs/books/tutorial/jdbc/index.html</a:t>
            </a:r>
            <a:endParaRPr lang="en-US" altLang="zh-TW" sz="1900" smtClean="0">
              <a:ea typeface="DFKai-SB" pitchFamily="65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100" smtClean="0">
                <a:ea typeface="DFKai-SB" pitchFamily="65" charset="-120"/>
              </a:rPr>
              <a:t>JDBC Documentation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900" smtClean="0">
                <a:ea typeface="DFKai-SB" pitchFamily="65" charset="-120"/>
                <a:hlinkClick r:id="rId4"/>
              </a:rPr>
              <a:t>http://java.sun.com/j2se/1.4.2/docs/guide/jdbc/index.html</a:t>
            </a:r>
            <a:endParaRPr lang="en-US" altLang="zh-TW" sz="1900" smtClean="0">
              <a:ea typeface="DFKai-SB" pitchFamily="65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100" smtClean="0">
                <a:ea typeface="DFKai-SB" pitchFamily="65" charset="-120"/>
              </a:rPr>
              <a:t>java.sql package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700" smtClean="0">
                <a:ea typeface="DFKai-SB" pitchFamily="65" charset="-120"/>
                <a:hlinkClick r:id="rId5"/>
              </a:rPr>
              <a:t>http://java.sun.com/j2se/1.4.2/docs/api/java/sql/package-summary.html</a:t>
            </a:r>
            <a:endParaRPr lang="en-US" altLang="zh-TW" sz="1700" smtClean="0">
              <a:ea typeface="DFKai-SB" pitchFamily="65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100" smtClean="0">
                <a:ea typeface="DFKai-SB" pitchFamily="65" charset="-120"/>
              </a:rPr>
              <a:t>JDBC Technology Guide: Getting Started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300" smtClean="0">
                <a:ea typeface="DFKai-SB" pitchFamily="65" charset="-120"/>
                <a:hlinkClick r:id="rId6"/>
              </a:rPr>
              <a:t>http://java.sun.com/j2se/1.4.2/docs/guide/jdbc/getstart/GettingStartedTOC.fm.html</a:t>
            </a:r>
            <a:endParaRPr lang="en-US" altLang="zh-TW" sz="1300" smtClean="0">
              <a:ea typeface="DFKai-SB" pitchFamily="65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100" smtClean="0">
                <a:ea typeface="DFKai-SB" pitchFamily="65" charset="-120"/>
              </a:rPr>
              <a:t>JDBC API Tutorial and Reference (book)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900" smtClean="0">
                <a:ea typeface="DFKai-SB" pitchFamily="65" charset="-120"/>
                <a:hlinkClick r:id="rId7"/>
              </a:rPr>
              <a:t>http://java.sun.com/docs/books/jdbc/</a:t>
            </a:r>
            <a:endParaRPr lang="en-US" altLang="zh-TW" sz="1900" smtClean="0">
              <a:ea typeface="DFKai-SB" pitchFamily="65" charset="-120"/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178</Words>
  <Application>Microsoft Office PowerPoint</Application>
  <PresentationFormat>On-screen Show (4:3)</PresentationFormat>
  <Paragraphs>40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Web Development/BTCS-2410</vt:lpstr>
      <vt:lpstr>JDBC – Java DataBase Connectivity  </vt:lpstr>
      <vt:lpstr>What is JDBC?</vt:lpstr>
      <vt:lpstr>General Architecture</vt:lpstr>
      <vt:lpstr>JDBC 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Web Development/BTCS-2410</dc:title>
  <dc:creator>Yogesh</dc:creator>
  <cp:lastModifiedBy>Yogesh</cp:lastModifiedBy>
  <cp:revision>2</cp:revision>
  <dcterms:created xsi:type="dcterms:W3CDTF">2023-06-20T06:29:57Z</dcterms:created>
  <dcterms:modified xsi:type="dcterms:W3CDTF">2023-06-20T08:09:34Z</dcterms:modified>
</cp:coreProperties>
</file>