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78" r:id="rId2"/>
    <p:sldId id="282" r:id="rId3"/>
    <p:sldId id="344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38" autoAdjust="0"/>
    <p:restoredTop sz="94729"/>
  </p:normalViewPr>
  <p:slideViewPr>
    <p:cSldViewPr>
      <p:cViewPr>
        <p:scale>
          <a:sx n="40" d="100"/>
          <a:sy n="40" d="100"/>
        </p:scale>
        <p:origin x="-1260" y="-6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Numerical &amp; Statistical Methods</a:t>
            </a:r>
            <a:b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 (BTEE-3604)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572000"/>
            <a:ext cx="462615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100" dirty="0"/>
              <a:t>Prepared by: Sachin Syan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14400" y="3352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>
                <a:solidFill>
                  <a:srgbClr val="7030A0"/>
                </a:solidFill>
                <a:latin typeface="+mn-lt"/>
              </a:rPr>
            </a:br>
            <a:r>
              <a:rPr lang="en-US" sz="12800" dirty="0">
                <a:latin typeface="+mn-lt"/>
              </a:rPr>
              <a:t>Course Name: </a:t>
            </a:r>
            <a:r>
              <a:rPr lang="en-IN" sz="12800" dirty="0" smtClean="0">
                <a:latin typeface="+mn-lt"/>
              </a:rPr>
              <a:t>B.Tech (EE)</a:t>
            </a:r>
            <a:r>
              <a:rPr lang="en-US" sz="12800" dirty="0">
                <a:latin typeface="+mn-lt"/>
              </a:rPr>
              <a:t/>
            </a:r>
            <a:br>
              <a:rPr lang="en-US" sz="12800" dirty="0">
                <a:latin typeface="+mn-lt"/>
              </a:rPr>
            </a:br>
            <a:r>
              <a:rPr lang="en-US" sz="12800" dirty="0">
                <a:latin typeface="+mn-lt"/>
              </a:rPr>
              <a:t>Semester:</a:t>
            </a:r>
            <a:r>
              <a:rPr lang="en-IN" sz="12800" dirty="0">
                <a:latin typeface="+mn-lt"/>
              </a:rPr>
              <a:t> </a:t>
            </a:r>
            <a:r>
              <a:rPr lang="en-IN" sz="12800" dirty="0" smtClean="0">
                <a:latin typeface="+mn-lt"/>
              </a:rPr>
              <a:t>6th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Iteration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9000" contrast="10000"/>
          </a:blip>
          <a:srcRect/>
          <a:stretch>
            <a:fillRect/>
          </a:stretch>
        </p:blipFill>
        <p:spPr bwMode="auto">
          <a:xfrm>
            <a:off x="533400" y="914400"/>
            <a:ext cx="1037997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Iteration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lum bright="-29000" contrast="1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371600"/>
            <a:ext cx="5548313" cy="45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Iteration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880170"/>
            <a:ext cx="1143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Sufficient condition for convergence of iterations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r>
              <a:rPr lang="en-US" sz="3600" i="1" dirty="0" smtClean="0">
                <a:latin typeface="Times New Roman" pitchFamily="18" charset="0"/>
              </a:rPr>
              <a:t>If </a:t>
            </a: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</a:rPr>
              <a:t>) </a:t>
            </a:r>
            <a:r>
              <a:rPr lang="el-GR" sz="3600" dirty="0" smtClean="0">
                <a:latin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be a root of f </a:t>
            </a: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</a:rPr>
              <a:t>) = </a:t>
            </a:r>
            <a:r>
              <a:rPr lang="en-US" sz="3600" i="1" dirty="0" smtClean="0">
                <a:latin typeface="Times New Roman" pitchFamily="18" charset="0"/>
              </a:rPr>
              <a:t>0 which is equivalent to x =</a:t>
            </a:r>
            <a:r>
              <a:rPr lang="en-US" sz="3600" i="1" dirty="0" smtClean="0">
                <a:latin typeface="Times New Roman" pitchFamily="18" charset="0"/>
                <a:sym typeface="Symbol"/>
              </a:rPr>
              <a:t> </a:t>
            </a: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</a:rPr>
              <a:t>),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</a:rPr>
              <a:t>ii</a:t>
            </a:r>
            <a:r>
              <a:rPr lang="en-US" sz="3600" dirty="0" smtClean="0">
                <a:latin typeface="Times New Roman" pitchFamily="18" charset="0"/>
              </a:rPr>
              <a:t>) </a:t>
            </a:r>
            <a:r>
              <a:rPr lang="en-US" sz="3600" i="1" dirty="0" smtClean="0">
                <a:latin typeface="Times New Roman" pitchFamily="18" charset="0"/>
              </a:rPr>
              <a:t>I, be any interval containing the point x = </a:t>
            </a:r>
            <a:r>
              <a:rPr lang="el-GR" sz="3600" dirty="0" smtClean="0">
                <a:latin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</a:rPr>
              <a:t>,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</a:rPr>
              <a:t>iii</a:t>
            </a:r>
            <a:r>
              <a:rPr lang="en-US" sz="3600" dirty="0" smtClean="0">
                <a:latin typeface="Times New Roman" pitchFamily="18" charset="0"/>
              </a:rPr>
              <a:t>) |</a:t>
            </a:r>
            <a:r>
              <a:rPr lang="en-US" sz="3600" dirty="0" smtClean="0">
                <a:latin typeface="Times New Roman" pitchFamily="18" charset="0"/>
                <a:sym typeface="Symbol"/>
              </a:rPr>
              <a:t>’</a:t>
            </a:r>
            <a:r>
              <a:rPr lang="en-US" sz="3600" dirty="0" smtClean="0">
                <a:latin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</a:rPr>
              <a:t>) | &lt; </a:t>
            </a:r>
            <a:r>
              <a:rPr lang="en-US" sz="3600" i="1" dirty="0" smtClean="0">
                <a:latin typeface="Times New Roman" pitchFamily="18" charset="0"/>
              </a:rPr>
              <a:t>1 for all x in I</a:t>
            </a:r>
            <a:r>
              <a:rPr lang="en-US" sz="3600" dirty="0" smtClean="0">
                <a:latin typeface="Times New Roman" pitchFamily="18" charset="0"/>
              </a:rPr>
              <a:t>,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</a:rPr>
              <a:t>then the sequence of approximations x</a:t>
            </a:r>
            <a:r>
              <a:rPr lang="en-US" sz="3600" baseline="-25000" dirty="0" smtClean="0">
                <a:latin typeface="Times New Roman" pitchFamily="18" charset="0"/>
              </a:rPr>
              <a:t>0</a:t>
            </a:r>
            <a:r>
              <a:rPr lang="en-US" sz="3600" i="1" dirty="0" smtClean="0">
                <a:latin typeface="Times New Roman" pitchFamily="18" charset="0"/>
              </a:rPr>
              <a:t>, x</a:t>
            </a:r>
            <a:r>
              <a:rPr lang="en-US" sz="3600" baseline="-25000" dirty="0" smtClean="0">
                <a:latin typeface="Times New Roman" pitchFamily="18" charset="0"/>
              </a:rPr>
              <a:t>1</a:t>
            </a:r>
            <a:r>
              <a:rPr lang="en-US" sz="3600" i="1" dirty="0" smtClean="0">
                <a:latin typeface="Times New Roman" pitchFamily="18" charset="0"/>
              </a:rPr>
              <a:t>, x</a:t>
            </a:r>
            <a:r>
              <a:rPr lang="en-US" sz="3600" baseline="-25000" dirty="0" smtClean="0">
                <a:latin typeface="Times New Roman" pitchFamily="18" charset="0"/>
              </a:rPr>
              <a:t>2</a:t>
            </a:r>
            <a:r>
              <a:rPr lang="en-US" sz="3600" i="1" dirty="0" smtClean="0">
                <a:latin typeface="Times New Roman" pitchFamily="18" charset="0"/>
              </a:rPr>
              <a:t>,..., </a:t>
            </a:r>
            <a:r>
              <a:rPr lang="en-US" sz="3600" i="1" dirty="0" err="1" smtClean="0">
                <a:latin typeface="Times New Roman" pitchFamily="18" charset="0"/>
              </a:rPr>
              <a:t>x</a:t>
            </a:r>
            <a:r>
              <a:rPr lang="en-US" sz="3600" i="1" baseline="-25000" dirty="0" err="1" smtClean="0">
                <a:latin typeface="Times New Roman" pitchFamily="18" charset="0"/>
              </a:rPr>
              <a:t>n</a:t>
            </a:r>
            <a:r>
              <a:rPr lang="en-US" sz="3600" i="1" dirty="0" smtClean="0">
                <a:latin typeface="Times New Roman" pitchFamily="18" charset="0"/>
              </a:rPr>
              <a:t> will converge to the root </a:t>
            </a:r>
            <a:r>
              <a:rPr lang="el-GR" sz="3600" dirty="0" smtClean="0">
                <a:latin typeface="Times New Roman" pitchFamily="18" charset="0"/>
              </a:rPr>
              <a:t>α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provided the initial approximation x</a:t>
            </a:r>
            <a:r>
              <a:rPr lang="en-US" sz="3600" baseline="-25000" dirty="0" smtClean="0">
                <a:latin typeface="Times New Roman" pitchFamily="18" charset="0"/>
              </a:rPr>
              <a:t>0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is chosen in I</a:t>
            </a:r>
            <a:r>
              <a:rPr lang="en-US" sz="3600" dirty="0" smtClean="0">
                <a:latin typeface="Times New Roman" pitchFamily="18" charset="0"/>
              </a:rPr>
              <a:t>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Iteration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880170"/>
            <a:ext cx="11430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EXAMPLE:</a:t>
            </a:r>
            <a:r>
              <a:rPr lang="en-US" sz="4000" dirty="0" smtClean="0"/>
              <a:t> </a:t>
            </a:r>
            <a:r>
              <a:rPr lang="en-US" sz="3600" dirty="0" smtClean="0"/>
              <a:t>Find a real root of the equation cos </a:t>
            </a:r>
            <a:r>
              <a:rPr lang="en-US" sz="3600" i="1" dirty="0" smtClean="0"/>
              <a:t>x =</a:t>
            </a:r>
            <a:r>
              <a:rPr lang="en-US" sz="3600" dirty="0" smtClean="0"/>
              <a:t> </a:t>
            </a:r>
            <a:r>
              <a:rPr lang="en-US" sz="3600" i="1" dirty="0" smtClean="0"/>
              <a:t>3x -</a:t>
            </a:r>
            <a:r>
              <a:rPr lang="en-US" sz="3600" dirty="0" smtClean="0"/>
              <a:t> 1 correct to three decimal places using</a:t>
            </a:r>
            <a:r>
              <a:rPr lang="en-US" sz="4000" dirty="0" smtClean="0"/>
              <a:t> Iteration method </a:t>
            </a:r>
          </a:p>
          <a:p>
            <a:r>
              <a:rPr lang="en-US" sz="4000" b="1" dirty="0" smtClean="0"/>
              <a:t>Solution: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2800" dirty="0" smtClean="0"/>
              <a:t> 			</a:t>
            </a:r>
            <a:r>
              <a:rPr lang="en-US" sz="3600" dirty="0" smtClean="0"/>
              <a:t>We have </a:t>
            </a:r>
            <a:r>
              <a:rPr lang="en-US" sz="3600" i="1" dirty="0" smtClean="0"/>
              <a:t>f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 = cos </a:t>
            </a:r>
            <a:r>
              <a:rPr lang="en-US" sz="3600" i="1" dirty="0" smtClean="0"/>
              <a:t>x -3x +</a:t>
            </a:r>
            <a:r>
              <a:rPr lang="en-US" sz="3600" dirty="0" smtClean="0"/>
              <a:t> 1 </a:t>
            </a: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9000" contrast="10000"/>
          </a:blip>
          <a:srcRect/>
          <a:stretch>
            <a:fillRect/>
          </a:stretch>
        </p:blipFill>
        <p:spPr bwMode="auto">
          <a:xfrm>
            <a:off x="359125" y="3484078"/>
            <a:ext cx="11147075" cy="291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Iteration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>
            <a:lum bright="-29000" contrast="1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219200"/>
            <a:ext cx="976194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Iteration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9000" contrast="10000"/>
          </a:blip>
          <a:srcRect/>
          <a:stretch>
            <a:fillRect/>
          </a:stretch>
        </p:blipFill>
        <p:spPr bwMode="auto">
          <a:xfrm>
            <a:off x="2133600" y="1295400"/>
            <a:ext cx="6934200" cy="202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3655874"/>
            <a:ext cx="1120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Hence </a:t>
            </a:r>
            <a:r>
              <a:rPr lang="en-US" sz="3600" i="1" dirty="0" smtClean="0"/>
              <a:t>x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 and </a:t>
            </a:r>
            <a:r>
              <a:rPr lang="en-US" sz="3600" i="1" dirty="0" smtClean="0"/>
              <a:t>x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being almost the same, the root is 0.607 correct to three decimal places. 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Newton-Raphson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lum bright="-29000" contrast="1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914400"/>
            <a:ext cx="1055204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Newton-Raphson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9000" contrast="10000"/>
          </a:blip>
          <a:srcRect/>
          <a:stretch>
            <a:fillRect/>
          </a:stretch>
        </p:blipFill>
        <p:spPr bwMode="auto">
          <a:xfrm>
            <a:off x="838200" y="1295400"/>
            <a:ext cx="1093251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Newton-Raphson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228600" y="685800"/>
            <a:ext cx="11887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EXAMPLE</a:t>
            </a:r>
            <a:r>
              <a:rPr lang="en-US" sz="3600" dirty="0" smtClean="0">
                <a:latin typeface="Times New Roman" pitchFamily="18" charset="0"/>
              </a:rPr>
              <a:t> </a:t>
            </a:r>
          </a:p>
          <a:p>
            <a:r>
              <a:rPr lang="en-US" sz="3600" dirty="0" smtClean="0">
                <a:latin typeface="Times New Roman" pitchFamily="18" charset="0"/>
              </a:rPr>
              <a:t>Find the positive root of 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x =</a:t>
            </a:r>
            <a:r>
              <a:rPr lang="en-US" sz="3600" dirty="0" smtClean="0">
                <a:latin typeface="Times New Roman" pitchFamily="18" charset="0"/>
              </a:rPr>
              <a:t> 10 correct to three decimal places, using the Newton-Raphson method.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Solution: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			</a:t>
            </a:r>
            <a:r>
              <a:rPr lang="en-US" sz="3600" dirty="0" smtClean="0">
                <a:latin typeface="Times New Roman" pitchFamily="18" charset="0"/>
              </a:rPr>
              <a:t>Let </a:t>
            </a:r>
            <a:r>
              <a:rPr lang="en-US" sz="3600" i="1" dirty="0" smtClean="0">
                <a:latin typeface="Times New Roman" pitchFamily="18" charset="0"/>
              </a:rPr>
              <a:t>f(x) = x</a:t>
            </a:r>
            <a:r>
              <a:rPr lang="en-US" sz="3600" i="1" baseline="30000" dirty="0" smtClean="0">
                <a:latin typeface="Times New Roman" pitchFamily="18" charset="0"/>
              </a:rPr>
              <a:t>4 </a:t>
            </a:r>
            <a:r>
              <a:rPr lang="en-US" sz="3600" i="1" dirty="0" smtClean="0">
                <a:latin typeface="Times New Roman" pitchFamily="18" charset="0"/>
              </a:rPr>
              <a:t>- x - 10 </a:t>
            </a:r>
            <a:br>
              <a:rPr lang="en-US" sz="3600" i="1" dirty="0" smtClean="0">
                <a:latin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</a:rPr>
              <a:t>so that</a:t>
            </a:r>
            <a:r>
              <a:rPr lang="en-US" sz="3600" i="1" dirty="0" smtClean="0">
                <a:latin typeface="Times New Roman" pitchFamily="18" charset="0"/>
              </a:rPr>
              <a:t> f(1) = - 10 = -</a:t>
            </a:r>
            <a:r>
              <a:rPr lang="en-US" sz="3600" i="1" dirty="0" err="1" smtClean="0">
                <a:latin typeface="Times New Roman" pitchFamily="18" charset="0"/>
              </a:rPr>
              <a:t>ve</a:t>
            </a:r>
            <a:r>
              <a:rPr lang="en-US" sz="3600" i="1" dirty="0" smtClean="0">
                <a:latin typeface="Times New Roman" pitchFamily="18" charset="0"/>
              </a:rPr>
              <a:t>, f(2) = 16 - 2 - 10 = 4 = + </a:t>
            </a:r>
            <a:r>
              <a:rPr lang="en-US" sz="3600" i="1" dirty="0" err="1" smtClean="0">
                <a:latin typeface="Times New Roman" pitchFamily="18" charset="0"/>
              </a:rPr>
              <a:t>ve</a:t>
            </a:r>
            <a:r>
              <a:rPr lang="en-US" sz="3600" i="1" dirty="0" smtClean="0">
                <a:latin typeface="Times New Roman" pitchFamily="18" charset="0"/>
              </a:rPr>
              <a:t>.</a:t>
            </a:r>
            <a:br>
              <a:rPr lang="en-US" sz="3600" i="1" dirty="0" smtClean="0">
                <a:latin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sym typeface="Symbol"/>
              </a:rPr>
              <a:t> 		</a:t>
            </a:r>
            <a:r>
              <a:rPr lang="en-US" sz="3600" dirty="0" smtClean="0">
                <a:latin typeface="Times New Roman" pitchFamily="18" charset="0"/>
              </a:rPr>
              <a:t>A root of</a:t>
            </a:r>
            <a:r>
              <a:rPr lang="en-US" sz="3600" i="1" dirty="0" smtClean="0">
                <a:latin typeface="Times New Roman" pitchFamily="18" charset="0"/>
              </a:rPr>
              <a:t> f(x) = 0 </a:t>
            </a:r>
            <a:r>
              <a:rPr lang="en-US" sz="3600" dirty="0" smtClean="0">
                <a:latin typeface="Times New Roman" pitchFamily="18" charset="0"/>
              </a:rPr>
              <a:t>lies between</a:t>
            </a:r>
            <a:r>
              <a:rPr lang="en-US" sz="3600" i="1" dirty="0" smtClean="0">
                <a:latin typeface="Times New Roman" pitchFamily="18" charset="0"/>
              </a:rPr>
              <a:t> 1 </a:t>
            </a:r>
            <a:r>
              <a:rPr lang="en-US" sz="3600" dirty="0" smtClean="0">
                <a:latin typeface="Times New Roman" pitchFamily="18" charset="0"/>
              </a:rPr>
              <a:t>and</a:t>
            </a:r>
            <a:r>
              <a:rPr lang="en-US" sz="3600" i="1" dirty="0" smtClean="0">
                <a:latin typeface="Times New Roman" pitchFamily="18" charset="0"/>
              </a:rPr>
              <a:t> 2. </a:t>
            </a:r>
          </a:p>
          <a:p>
            <a:r>
              <a:rPr lang="en-US" sz="3600" dirty="0" smtClean="0">
                <a:latin typeface="Times New Roman" pitchFamily="18" charset="0"/>
              </a:rPr>
              <a:t>		Let us take</a:t>
            </a:r>
            <a:r>
              <a:rPr lang="en-US" sz="3600" i="1" dirty="0" smtClean="0">
                <a:latin typeface="Times New Roman" pitchFamily="18" charset="0"/>
              </a:rPr>
              <a:t> x</a:t>
            </a:r>
            <a:r>
              <a:rPr lang="en-US" sz="3600" i="1" baseline="-25000" dirty="0" smtClean="0">
                <a:latin typeface="Times New Roman" pitchFamily="18" charset="0"/>
              </a:rPr>
              <a:t>0</a:t>
            </a:r>
            <a:r>
              <a:rPr lang="en-US" sz="3600" i="1" dirty="0" smtClean="0">
                <a:latin typeface="Times New Roman" pitchFamily="18" charset="0"/>
              </a:rPr>
              <a:t> =2</a:t>
            </a:r>
            <a:br>
              <a:rPr lang="en-US" sz="3600" i="1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Also</a:t>
            </a:r>
            <a:r>
              <a:rPr lang="en-US" sz="3600" i="1" dirty="0" smtClean="0">
                <a:latin typeface="Times New Roman" pitchFamily="18" charset="0"/>
              </a:rPr>
              <a:t> 			f </a:t>
            </a:r>
            <a:r>
              <a:rPr lang="en-US" sz="3600" i="1" dirty="0" smtClean="0">
                <a:latin typeface="Cambria Math" pitchFamily="18" charset="0"/>
              </a:rPr>
              <a:t>’</a:t>
            </a:r>
            <a:r>
              <a:rPr lang="en-US" sz="3600" i="1" dirty="0" smtClean="0">
                <a:latin typeface="Calibri" pitchFamily="34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(x) = 4x</a:t>
            </a:r>
            <a:r>
              <a:rPr lang="en-US" sz="3600" i="1" baseline="30000" dirty="0" smtClean="0">
                <a:latin typeface="Times New Roman" pitchFamily="18" charset="0"/>
              </a:rPr>
              <a:t>3</a:t>
            </a:r>
            <a:r>
              <a:rPr lang="en-US" sz="3600" i="1" dirty="0" smtClean="0">
                <a:latin typeface="Times New Roman" pitchFamily="18" charset="0"/>
              </a:rPr>
              <a:t> - 1</a:t>
            </a:r>
            <a:r>
              <a:rPr lang="en-US" sz="3600" dirty="0" smtClean="0">
                <a:latin typeface="Times New Roman" pitchFamily="18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lum bright="-29000" contrast="1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576" y="685800"/>
            <a:ext cx="8135224" cy="564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Newton-Raphson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 Discussed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C7AE05A-CAD6-9F1B-B287-C9EBF9BB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3"/>
            <a:ext cx="11582400" cy="342899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Bisection</a:t>
            </a:r>
          </a:p>
          <a:p>
            <a:r>
              <a:rPr lang="en-US" sz="4800" dirty="0" smtClean="0"/>
              <a:t>Fixed-point iteration and Newton-Raphson Methods</a:t>
            </a:r>
          </a:p>
          <a:p>
            <a:r>
              <a:rPr lang="en-US" sz="4800" dirty="0" smtClean="0"/>
              <a:t>Order of convergence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Newton-Raphson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lum bright="-29000" contrast="1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762000"/>
            <a:ext cx="4876800" cy="191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9000" contrast="10000"/>
          </a:blip>
          <a:srcRect/>
          <a:stretch>
            <a:fillRect/>
          </a:stretch>
        </p:blipFill>
        <p:spPr bwMode="auto">
          <a:xfrm>
            <a:off x="1447800" y="2667000"/>
            <a:ext cx="91878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52400" y="5323582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Here </a:t>
            </a:r>
            <a:r>
              <a:rPr lang="en-US" sz="3200" i="1" dirty="0" smtClean="0">
                <a:latin typeface="Times New Roman" pitchFamily="18" charset="0"/>
              </a:rPr>
              <a:t>x</a:t>
            </a:r>
            <a:r>
              <a:rPr lang="en-US" sz="3200" baseline="-25000" dirty="0" smtClean="0">
                <a:latin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</a:rPr>
              <a:t> = </a:t>
            </a:r>
            <a:r>
              <a:rPr lang="en-US" sz="3200" i="1" dirty="0" smtClean="0">
                <a:latin typeface="Times New Roman" pitchFamily="18" charset="0"/>
              </a:rPr>
              <a:t>x</a:t>
            </a:r>
            <a:r>
              <a:rPr lang="en-US" sz="3200" baseline="-25000" dirty="0" smtClean="0">
                <a:latin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</a:rPr>
              <a:t>. Hence the desired root is 1.856 correct to three decimal places.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Topics Discussed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2751"/>
            <a:ext cx="10972800" cy="4525963"/>
          </a:xfrm>
        </p:spPr>
        <p:txBody>
          <a:bodyPr>
            <a:normAutofit/>
          </a:bodyPr>
          <a:lstStyle/>
          <a:p>
            <a:r>
              <a:rPr lang="en-IN" sz="5400" dirty="0" smtClean="0"/>
              <a:t>Gauss Elimination Method</a:t>
            </a:r>
          </a:p>
          <a:p>
            <a:pPr marL="622300" indent="0">
              <a:buFont typeface="Wingdings" pitchFamily="2" charset="2"/>
              <a:buChar char="Ø"/>
            </a:pPr>
            <a:r>
              <a:rPr lang="en-IN" sz="5400" dirty="0" smtClean="0"/>
              <a:t> </a:t>
            </a:r>
            <a:r>
              <a:rPr lang="en-IN" sz="4400" dirty="0" smtClean="0"/>
              <a:t>Partial Pivoting</a:t>
            </a:r>
          </a:p>
          <a:p>
            <a:pPr marL="622300" indent="0">
              <a:buFont typeface="Wingdings" pitchFamily="2" charset="2"/>
              <a:buChar char="Ø"/>
            </a:pPr>
            <a:r>
              <a:rPr lang="en-IN" sz="4400" dirty="0" smtClean="0"/>
              <a:t> Complete Pivoting</a:t>
            </a:r>
          </a:p>
          <a:p>
            <a:r>
              <a:rPr lang="en-IN" sz="5400" dirty="0" smtClean="0">
                <a:latin typeface="Times New Roman"/>
                <a:ea typeface="Times New Roman"/>
              </a:rPr>
              <a:t>Gauss Jordan Method</a:t>
            </a:r>
            <a:endParaRPr lang="en-IN" sz="4800" dirty="0" smtClean="0">
              <a:latin typeface="Times New Roman"/>
              <a:ea typeface="Times New Roman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Rate of Convergence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914400"/>
            <a:ext cx="113538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</a:rPr>
              <a:t>Let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i="1" baseline="-25000" dirty="0" smtClean="0">
                <a:latin typeface="Times New Roman" pitchFamily="18" charset="0"/>
              </a:rPr>
              <a:t>0</a:t>
            </a:r>
            <a:r>
              <a:rPr lang="en-US" sz="2800" i="1" dirty="0" smtClean="0">
                <a:latin typeface="Times New Roman" pitchFamily="18" charset="0"/>
              </a:rPr>
              <a:t>, x</a:t>
            </a:r>
            <a:r>
              <a:rPr lang="en-US" sz="2800" i="1" baseline="-25000" dirty="0" smtClean="0">
                <a:latin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</a:rPr>
              <a:t>, x</a:t>
            </a:r>
            <a:r>
              <a:rPr lang="en-US" sz="2800" i="1" baseline="-25000" dirty="0" smtClean="0">
                <a:latin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</a:rPr>
              <a:t>, …….</a:t>
            </a:r>
            <a:r>
              <a:rPr lang="en-US" sz="2800" dirty="0" smtClean="0">
                <a:latin typeface="Times New Roman" pitchFamily="18" charset="0"/>
              </a:rPr>
              <a:t> be the values of a root (</a:t>
            </a:r>
            <a:r>
              <a:rPr lang="el-GR" sz="2800" dirty="0" smtClean="0">
                <a:latin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</a:rPr>
              <a:t>) of an equation at the 0th,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1st, 2nd ……. iterations while its actual value is 3.5567. The values of this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root calculated by three different methods, are as given below: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80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6000" contrast="29000"/>
          </a:blip>
          <a:srcRect/>
          <a:stretch>
            <a:fillRect/>
          </a:stretch>
        </p:blipFill>
        <p:spPr bwMode="auto">
          <a:xfrm>
            <a:off x="1371843" y="2286000"/>
            <a:ext cx="9296157" cy="382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Rate of Convergence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914400"/>
            <a:ext cx="113538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 smtClean="0">
                <a:latin typeface="Times New Roman" pitchFamily="18" charset="0"/>
              </a:rPr>
              <a:t>The values in the 1st method do not converge toward the root 3.5567. In the 2nd and 3rd methods, the values converge to the root after 6th and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4th iterations, respectively. Clearly 3rd method converges faster than the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2nd method. This fastness of convergence in any method is represented by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its rate of convergence. 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If e be the error then </a:t>
            </a:r>
            <a:r>
              <a:rPr lang="en-US" sz="2800" i="1" dirty="0" err="1" smtClean="0">
                <a:latin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</a:rPr>
              <a:t> = </a:t>
            </a:r>
            <a:r>
              <a:rPr lang="el-GR" sz="2800" i="1" dirty="0" smtClean="0">
                <a:latin typeface="Times New Roman" pitchFamily="18" charset="0"/>
              </a:rPr>
              <a:t>α</a:t>
            </a:r>
            <a:r>
              <a:rPr lang="en-US" sz="2800" i="1" dirty="0" smtClean="0">
                <a:latin typeface="Times New Roman" pitchFamily="18" charset="0"/>
              </a:rPr>
              <a:t>-x</a:t>
            </a:r>
            <a:r>
              <a:rPr lang="en-US" sz="2800" i="1" baseline="-25000" dirty="0" smtClean="0">
                <a:latin typeface="Times New Roman" pitchFamily="18" charset="0"/>
              </a:rPr>
              <a:t>i</a:t>
            </a:r>
            <a:r>
              <a:rPr lang="el-GR" sz="2800" i="1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= x</a:t>
            </a:r>
            <a:r>
              <a:rPr lang="en-US" sz="2800" i="1" baseline="-25000" dirty="0" smtClean="0">
                <a:latin typeface="Times New Roman" pitchFamily="18" charset="0"/>
              </a:rPr>
              <a:t>i+1</a:t>
            </a:r>
            <a:r>
              <a:rPr lang="en-US" sz="2800" i="1" dirty="0" smtClean="0">
                <a:latin typeface="Times New Roman" pitchFamily="18" charset="0"/>
              </a:rPr>
              <a:t> -x</a:t>
            </a:r>
            <a:r>
              <a:rPr lang="en-US" sz="2800" i="1" baseline="-25000" dirty="0" smtClean="0">
                <a:latin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br>
              <a:rPr lang="en-US" sz="2800" i="1" dirty="0" smtClean="0">
                <a:latin typeface="Times New Roman" pitchFamily="18" charset="0"/>
              </a:rPr>
            </a:br>
            <a:endParaRPr lang="en-US" sz="2800" i="1" dirty="0" smtClean="0">
              <a:latin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i="1" dirty="0" smtClean="0">
                <a:latin typeface="Times New Roman" pitchFamily="18" charset="0"/>
              </a:rPr>
              <a:t>If e</a:t>
            </a:r>
            <a:r>
              <a:rPr lang="en-US" sz="2800" i="1" baseline="-25000" dirty="0" smtClean="0">
                <a:latin typeface="Times New Roman" pitchFamily="18" charset="0"/>
              </a:rPr>
              <a:t>i+1</a:t>
            </a:r>
            <a:r>
              <a:rPr lang="en-US" sz="2800" i="1" dirty="0" smtClean="0">
                <a:latin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</a:rPr>
              <a:t> is almost constant, convergence is said to be linear, i.e., slow.</a:t>
            </a:r>
            <a:br>
              <a:rPr lang="en-US" sz="2800" i="1" dirty="0" smtClean="0">
                <a:latin typeface="Times New Roman" pitchFamily="18" charset="0"/>
              </a:rPr>
            </a:br>
            <a:endParaRPr lang="en-US" sz="2800" i="1" dirty="0" smtClean="0">
              <a:latin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i="1" dirty="0" smtClean="0">
                <a:latin typeface="Times New Roman" pitchFamily="18" charset="0"/>
              </a:rPr>
              <a:t>If e</a:t>
            </a:r>
            <a:r>
              <a:rPr lang="en-US" sz="2800" i="1" baseline="-25000" dirty="0" smtClean="0">
                <a:latin typeface="Times New Roman" pitchFamily="18" charset="0"/>
              </a:rPr>
              <a:t>i+1</a:t>
            </a:r>
            <a:r>
              <a:rPr lang="en-US" sz="2800" i="1" dirty="0" smtClean="0">
                <a:latin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</a:rPr>
              <a:t> is nearly constant, convergence is said to be of order p, i.e.,</a:t>
            </a:r>
            <a:br>
              <a:rPr lang="en-US" sz="2800" i="1" dirty="0" smtClean="0">
                <a:latin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</a:rPr>
              <a:t>faster</a:t>
            </a:r>
            <a:r>
              <a:rPr lang="en-US" sz="2800" dirty="0" smtClean="0">
                <a:latin typeface="Times New Roman" pitchFamily="18" charset="0"/>
              </a:rPr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Bisection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990600"/>
            <a:ext cx="113538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dirty="0" smtClean="0">
                <a:latin typeface="Times New Roman" pitchFamily="18" charset="0"/>
              </a:rPr>
              <a:t>This method is based on the repeated application of the intermediate value property. Let the function </a:t>
            </a:r>
            <a:r>
              <a:rPr lang="en-US" sz="4000" i="1" dirty="0" smtClean="0">
                <a:latin typeface="Times New Roman" pitchFamily="18" charset="0"/>
              </a:rPr>
              <a:t>f(x)</a:t>
            </a:r>
            <a:r>
              <a:rPr lang="en-US" sz="4000" dirty="0" smtClean="0">
                <a:latin typeface="Times New Roman" pitchFamily="18" charset="0"/>
              </a:rPr>
              <a:t> be continuous between a and b. For definiteness, let </a:t>
            </a:r>
            <a:r>
              <a:rPr lang="en-US" sz="4000" i="1" dirty="0" smtClean="0">
                <a:latin typeface="Times New Roman" pitchFamily="18" charset="0"/>
              </a:rPr>
              <a:t>f(a)</a:t>
            </a:r>
            <a:r>
              <a:rPr lang="en-US" sz="4000" dirty="0" smtClean="0">
                <a:latin typeface="Times New Roman" pitchFamily="18" charset="0"/>
              </a:rPr>
              <a:t> be negative and </a:t>
            </a:r>
            <a:r>
              <a:rPr lang="en-US" sz="4000" i="1" dirty="0" smtClean="0">
                <a:latin typeface="Times New Roman" pitchFamily="18" charset="0"/>
              </a:rPr>
              <a:t>f (b) </a:t>
            </a:r>
            <a:r>
              <a:rPr lang="en-US" sz="4000" dirty="0" smtClean="0">
                <a:latin typeface="Times New Roman" pitchFamily="18" charset="0"/>
              </a:rPr>
              <a:t>be positive. Then the first approximation to the root is 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 </a:t>
            </a:r>
            <a:br>
              <a:rPr lang="en-US" sz="4000" dirty="0" smtClean="0">
                <a:latin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 contrast="40000"/>
          </a:blip>
          <a:srcRect/>
          <a:stretch>
            <a:fillRect/>
          </a:stretch>
        </p:blipFill>
        <p:spPr bwMode="auto">
          <a:xfrm>
            <a:off x="4190999" y="3886200"/>
            <a:ext cx="303832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Bisection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44000" contrast="4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731606"/>
            <a:ext cx="7391400" cy="533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Bisection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 contrast="40000"/>
          </a:blip>
          <a:srcRect/>
          <a:stretch>
            <a:fillRect/>
          </a:stretch>
        </p:blipFill>
        <p:spPr bwMode="auto">
          <a:xfrm>
            <a:off x="216776" y="1143000"/>
            <a:ext cx="115624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762000"/>
            <a:ext cx="1188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EXAMPLE:</a:t>
            </a:r>
            <a:r>
              <a:rPr lang="en-US" sz="2800" dirty="0" smtClean="0">
                <a:latin typeface="Times New Roman" pitchFamily="18" charset="0"/>
              </a:rPr>
              <a:t> Find a root of the equation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</a:rPr>
              <a:t>4</a:t>
            </a:r>
            <a:r>
              <a:rPr lang="en-US" sz="2800" i="1" dirty="0" smtClean="0">
                <a:latin typeface="Times New Roman" pitchFamily="18" charset="0"/>
              </a:rPr>
              <a:t>x - </a:t>
            </a:r>
            <a:r>
              <a:rPr lang="en-US" sz="2800" dirty="0" smtClean="0">
                <a:latin typeface="Times New Roman" pitchFamily="18" charset="0"/>
              </a:rPr>
              <a:t>9 =0, using the bisection method correct to three decimal places. </a:t>
            </a:r>
          </a:p>
          <a:p>
            <a:r>
              <a:rPr lang="en-US" sz="2800" b="1" dirty="0" smtClean="0">
                <a:latin typeface="Times New Roman" pitchFamily="18" charset="0"/>
              </a:rPr>
              <a:t>Sol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 =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- 4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- 9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Since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(2) is -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and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(3) is +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a root lies between 2 and 3.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Therefore  First approximation to the root is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Bisection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4000" contrast="-15000"/>
          </a:blip>
          <a:srcRect/>
          <a:stretch>
            <a:fillRect/>
          </a:stretch>
        </p:blipFill>
        <p:spPr bwMode="auto">
          <a:xfrm>
            <a:off x="914400" y="2895600"/>
            <a:ext cx="10218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lum bright="-64000" contrast="-15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67200"/>
            <a:ext cx="11785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8229600" cy="5905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Bisection Method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4000" contrast="-15000"/>
          </a:blip>
          <a:srcRect/>
          <a:stretch>
            <a:fillRect/>
          </a:stretch>
        </p:blipFill>
        <p:spPr bwMode="auto">
          <a:xfrm>
            <a:off x="152400" y="685800"/>
            <a:ext cx="10210800" cy="587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493</Words>
  <Application>Microsoft Office PowerPoint</Application>
  <PresentationFormat>Custom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Numerical &amp; Statistical Methods  (BTEE-3604)    </vt:lpstr>
      <vt:lpstr>Topic Discussed</vt:lpstr>
      <vt:lpstr>Rate of Convergence </vt:lpstr>
      <vt:lpstr>Rate of Convergence </vt:lpstr>
      <vt:lpstr>Bisection Method </vt:lpstr>
      <vt:lpstr>Bisection Method </vt:lpstr>
      <vt:lpstr>Bisection Method </vt:lpstr>
      <vt:lpstr>Bisection Method </vt:lpstr>
      <vt:lpstr>Bisection Method </vt:lpstr>
      <vt:lpstr>Iteration Method </vt:lpstr>
      <vt:lpstr>Iteration Method </vt:lpstr>
      <vt:lpstr>Iteration Method </vt:lpstr>
      <vt:lpstr>Iteration Method </vt:lpstr>
      <vt:lpstr>Iteration Method </vt:lpstr>
      <vt:lpstr>Iteration Method </vt:lpstr>
      <vt:lpstr>Newton-Raphson Method </vt:lpstr>
      <vt:lpstr>Newton-Raphson Method </vt:lpstr>
      <vt:lpstr>Newton-Raphson Method </vt:lpstr>
      <vt:lpstr>Newton-Raphson Method </vt:lpstr>
      <vt:lpstr>Newton-Raphson Method 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159</cp:revision>
  <dcterms:created xsi:type="dcterms:W3CDTF">2020-11-12T04:35:12Z</dcterms:created>
  <dcterms:modified xsi:type="dcterms:W3CDTF">2023-07-27T10:07:15Z</dcterms:modified>
</cp:coreProperties>
</file>