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A181-FC47-43E5-AA9A-647767B9A99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0678-71CC-435C-BA4C-4144DC399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A181-FC47-43E5-AA9A-647767B9A99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0678-71CC-435C-BA4C-4144DC399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A181-FC47-43E5-AA9A-647767B9A99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0678-71CC-435C-BA4C-4144DC399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A181-FC47-43E5-AA9A-647767B9A99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0678-71CC-435C-BA4C-4144DC399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A181-FC47-43E5-AA9A-647767B9A99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0678-71CC-435C-BA4C-4144DC399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A181-FC47-43E5-AA9A-647767B9A99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0678-71CC-435C-BA4C-4144DC399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A181-FC47-43E5-AA9A-647767B9A99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0678-71CC-435C-BA4C-4144DC399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A181-FC47-43E5-AA9A-647767B9A99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0678-71CC-435C-BA4C-4144DC399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A181-FC47-43E5-AA9A-647767B9A99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0678-71CC-435C-BA4C-4144DC399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A181-FC47-43E5-AA9A-647767B9A99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0678-71CC-435C-BA4C-4144DC399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A181-FC47-43E5-AA9A-647767B9A99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0678-71CC-435C-BA4C-4144DC399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7A181-FC47-43E5-AA9A-647767B9A99B}" type="datetimeFigureOut">
              <a:rPr lang="en-US" smtClean="0"/>
              <a:t>7/9/2023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C0678-71CC-435C-BA4C-4144DC399A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PROGRAMMING FOR PROBLEM SOLVING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BCSE-1201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057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2</a:t>
            </a:r>
            <a:r>
              <a:rPr lang="en-US" sz="9600" baseline="30000" dirty="0" smtClean="0">
                <a:latin typeface="+mn-lt"/>
              </a:rPr>
              <a:t>nd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</a:t>
            </a:r>
            <a:r>
              <a:rPr lang="en-US" b="1" dirty="0" smtClean="0"/>
              <a:t>:-</a:t>
            </a:r>
            <a:r>
              <a:rPr lang="en-US" dirty="0" smtClean="0"/>
              <a:t> </a:t>
            </a:r>
            <a:r>
              <a:rPr lang="en-US" b="1" dirty="0" smtClean="0"/>
              <a:t>Polymorphism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3C8F-4EDD-4AD6-BE9F-27E5187E447F}" type="slidenum">
              <a:rPr lang="en-US"/>
              <a:pPr/>
              <a:t>3</a:t>
            </a:fld>
            <a:endParaRPr lang="en-US" sz="140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867400" cy="1143000"/>
          </a:xfrm>
        </p:spPr>
        <p:txBody>
          <a:bodyPr/>
          <a:lstStyle/>
          <a:p>
            <a:r>
              <a:rPr lang="en-US" b="1" dirty="0"/>
              <a:t>C++ and Polymorphism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Polymorphism is the ability of a base class pointer (or reference) to refer transparently to any of its derived classes.</a:t>
            </a:r>
          </a:p>
          <a:p>
            <a:r>
              <a:rPr lang="en-US"/>
              <a:t>Polymorphism (and dynamic binding) are supported only when we use pointers (or references)</a:t>
            </a:r>
          </a:p>
        </p:txBody>
      </p:sp>
      <p:pic>
        <p:nvPicPr>
          <p:cNvPr id="5" name="Picture 4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F32A-94FD-4B42-AFD8-F6DDCDBAA87E}" type="slidenum">
              <a:rPr lang="en-US"/>
              <a:pPr/>
              <a:t>4</a:t>
            </a:fld>
            <a:endParaRPr lang="en-US" sz="140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A common example</a:t>
            </a:r>
            <a:br>
              <a:rPr lang="en-US"/>
            </a:br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95300" y="974725"/>
            <a:ext cx="81534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class Shape {</a:t>
            </a:r>
            <a:br>
              <a:rPr lang="en-US" sz="2000"/>
            </a:br>
            <a:r>
              <a:rPr lang="en-US" sz="2000"/>
              <a:t>   public:</a:t>
            </a:r>
            <a:br>
              <a:rPr lang="en-US" sz="2000"/>
            </a:br>
            <a:r>
              <a:rPr lang="en-US" sz="2000"/>
              <a:t>	virtual void draw ( ) const = 0;	// pure virtual</a:t>
            </a:r>
            <a:br>
              <a:rPr lang="en-US" sz="2000"/>
            </a:br>
            <a:r>
              <a:rPr lang="en-US" sz="2000"/>
              <a:t>	virtual void error ( );		// virtual</a:t>
            </a:r>
            <a:br>
              <a:rPr lang="en-US" sz="2000"/>
            </a:br>
            <a:r>
              <a:rPr lang="en-US" sz="2000"/>
              <a:t>	void objectID ( );			// non virtual</a:t>
            </a:r>
            <a:br>
              <a:rPr lang="en-US" sz="2000"/>
            </a:br>
            <a:r>
              <a:rPr lang="en-US" sz="2000"/>
              <a:t>};</a:t>
            </a:r>
          </a:p>
          <a:p>
            <a:pPr>
              <a:spcBef>
                <a:spcPct val="50000"/>
              </a:spcBef>
            </a:pPr>
            <a:endParaRPr lang="en-US" sz="2000"/>
          </a:p>
          <a:p>
            <a:pPr>
              <a:spcBef>
                <a:spcPct val="50000"/>
              </a:spcBef>
            </a:pPr>
            <a:r>
              <a:rPr lang="en-US" sz="2000"/>
              <a:t>void Shape::error ( )</a:t>
            </a:r>
            <a:br>
              <a:rPr lang="en-US" sz="2000"/>
            </a:br>
            <a:r>
              <a:rPr lang="en-US" sz="2000"/>
              <a:t>{</a:t>
            </a:r>
            <a:br>
              <a:rPr lang="en-US" sz="2000"/>
            </a:br>
            <a:r>
              <a:rPr lang="en-US" sz="2000"/>
              <a:t>   cerr &lt;&lt; “Shape error” &lt;&lt; endl;</a:t>
            </a:r>
            <a:br>
              <a:rPr lang="en-US" sz="2000"/>
            </a:br>
            <a:r>
              <a:rPr lang="en-US" sz="2000"/>
              <a:t>}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/>
              <a:t>void objectID ( )</a:t>
            </a:r>
            <a:br>
              <a:rPr lang="en-US" sz="2000"/>
            </a:br>
            <a:r>
              <a:rPr lang="en-US" sz="2000"/>
              <a:t>{</a:t>
            </a:r>
            <a:br>
              <a:rPr lang="en-US" sz="2000"/>
            </a:br>
            <a:r>
              <a:rPr lang="en-US" sz="2000"/>
              <a:t>    cout &lt;&lt; “a shape” &lt;&lt; endl;</a:t>
            </a:r>
            <a:br>
              <a:rPr lang="en-US" sz="2000"/>
            </a:br>
            <a:r>
              <a:rPr lang="en-US" sz="2000"/>
              <a:t>}</a:t>
            </a:r>
          </a:p>
        </p:txBody>
      </p:sp>
      <p:pic>
        <p:nvPicPr>
          <p:cNvPr id="5" name="Picture 4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C6542-D8C4-4A70-B62B-8BECE5BF40B9}" type="slidenum">
              <a:rPr lang="en-US"/>
              <a:pPr/>
              <a:t>5</a:t>
            </a:fld>
            <a:endParaRPr lang="en-US" sz="1400">
              <a:latin typeface="Times New Roman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792163"/>
            <a:ext cx="8001000" cy="542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class Circle : public Shape</a:t>
            </a:r>
            <a:br>
              <a:rPr lang="en-US" sz="2000"/>
            </a:br>
            <a:r>
              <a:rPr lang="en-US" sz="2000"/>
              <a:t>{</a:t>
            </a:r>
            <a:br>
              <a:rPr lang="en-US" sz="2000"/>
            </a:br>
            <a:r>
              <a:rPr lang="en-US" sz="2000"/>
              <a:t>    public:</a:t>
            </a:r>
            <a:br>
              <a:rPr lang="en-US" sz="2000"/>
            </a:br>
            <a:r>
              <a:rPr lang="en-US" sz="2000"/>
              <a:t>	virtual void draw( ) const;		// method for drawing a circle</a:t>
            </a:r>
            <a:br>
              <a:rPr lang="en-US" sz="2000"/>
            </a:br>
            <a:r>
              <a:rPr lang="en-US" sz="2000"/>
              <a:t>	virtual void error ( );		// overriding Shape::error</a:t>
            </a:r>
            <a:br>
              <a:rPr lang="en-US" sz="2000"/>
            </a:br>
            <a:r>
              <a:rPr lang="en-US" sz="2000"/>
              <a:t>	…</a:t>
            </a:r>
          </a:p>
          <a:p>
            <a:pPr>
              <a:spcBef>
                <a:spcPct val="50000"/>
              </a:spcBef>
            </a:pPr>
            <a:r>
              <a:rPr lang="en-US" sz="2000"/>
              <a:t>};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/>
              <a:t>void Circle::draw ( ) const</a:t>
            </a:r>
            <a:br>
              <a:rPr lang="en-US" sz="2000"/>
            </a:br>
            <a:r>
              <a:rPr lang="en-US" sz="2000"/>
              <a:t>{</a:t>
            </a:r>
            <a:br>
              <a:rPr lang="en-US" sz="2000"/>
            </a:br>
            <a:r>
              <a:rPr lang="en-US" sz="2000"/>
              <a:t>    // code for drawing a circle</a:t>
            </a:r>
            <a:br>
              <a:rPr lang="en-US" sz="2000"/>
            </a:br>
            <a:r>
              <a:rPr lang="en-US" sz="2000"/>
              <a:t>}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/>
              <a:t>void Circle::error ( ) </a:t>
            </a:r>
            <a:br>
              <a:rPr lang="en-US" sz="2000"/>
            </a:br>
            <a:r>
              <a:rPr lang="en-US" sz="2000"/>
              <a:t>{</a:t>
            </a:r>
            <a:br>
              <a:rPr lang="en-US" sz="2000"/>
            </a:br>
            <a:r>
              <a:rPr lang="en-US" sz="2000"/>
              <a:t>    cout &lt;&lt; “Circle error” &lt;&lt; endl;</a:t>
            </a:r>
            <a:br>
              <a:rPr lang="en-US" sz="2000"/>
            </a:br>
            <a:r>
              <a:rPr lang="en-US" sz="2000"/>
              <a:t>}</a:t>
            </a:r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53CF2-F473-4EF5-A22C-DAB56D9C1A5F}" type="slidenum">
              <a:rPr lang="en-US"/>
              <a:pPr/>
              <a:t>6</a:t>
            </a:fld>
            <a:endParaRPr lang="en-US" sz="1400">
              <a:latin typeface="Times New Roman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00063" y="457200"/>
            <a:ext cx="8142287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class Rectangle : public Shape</a:t>
            </a:r>
            <a:br>
              <a:rPr lang="en-US" sz="2000"/>
            </a:br>
            <a:r>
              <a:rPr lang="en-US" sz="2000"/>
              <a:t>{</a:t>
            </a:r>
            <a:br>
              <a:rPr lang="en-US" sz="2000"/>
            </a:br>
            <a:r>
              <a:rPr lang="en-US" sz="2000"/>
              <a:t>    public:</a:t>
            </a:r>
            <a:br>
              <a:rPr lang="en-US" sz="2000"/>
            </a:br>
            <a:r>
              <a:rPr lang="en-US" sz="2000"/>
              <a:t>	virtual void draw( ) const;		// method for drawing a rectangle</a:t>
            </a:r>
            <a:br>
              <a:rPr lang="en-US" sz="2000"/>
            </a:br>
            <a:r>
              <a:rPr lang="en-US" sz="2000"/>
              <a:t>	…</a:t>
            </a:r>
            <a:br>
              <a:rPr lang="en-US" sz="2000"/>
            </a:br>
            <a:r>
              <a:rPr lang="en-US" sz="2000"/>
              <a:t>};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/>
              <a:t>void Rectangle::draw ( ) const</a:t>
            </a:r>
            <a:br>
              <a:rPr lang="en-US" sz="2000"/>
            </a:br>
            <a:r>
              <a:rPr lang="en-US" sz="2000"/>
              <a:t>{</a:t>
            </a:r>
            <a:br>
              <a:rPr lang="en-US" sz="2000"/>
            </a:br>
            <a:r>
              <a:rPr lang="en-US" sz="2000"/>
              <a:t>   // code to draw a rectangle</a:t>
            </a:r>
            <a:br>
              <a:rPr lang="en-US" sz="2000"/>
            </a:br>
            <a:r>
              <a:rPr lang="en-US" sz="2000"/>
              <a:t>}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endParaRPr lang="en-US" sz="200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7C296-67DC-4E16-8CDF-278D5F479D91}" type="slidenum">
              <a:rPr lang="en-US"/>
              <a:pPr/>
              <a:t>7</a:t>
            </a:fld>
            <a:endParaRPr lang="en-US" sz="1400">
              <a:latin typeface="Times New Roman" charset="0"/>
            </a:endParaRP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81534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Now consider these pointers:</a:t>
            </a:r>
            <a:br>
              <a:rPr lang="en-US"/>
            </a:br>
            <a:r>
              <a:rPr lang="en-US"/>
              <a:t>    Shape 	*pShape;</a:t>
            </a:r>
            <a:br>
              <a:rPr lang="en-US"/>
            </a:br>
            <a:r>
              <a:rPr lang="en-US"/>
              <a:t>    Circle	*pCircle = new Circle;</a:t>
            </a:r>
            <a:br>
              <a:rPr lang="en-US"/>
            </a:br>
            <a:r>
              <a:rPr lang="en-US"/>
              <a:t>    Rectangle	*pRectangle = new Rectangle;</a:t>
            </a:r>
            <a:br>
              <a:rPr lang="en-US"/>
            </a:br>
            <a:r>
              <a:rPr lang="en-US"/>
              <a:t>Each pointer has </a:t>
            </a:r>
            <a:r>
              <a:rPr lang="en-US" b="1" i="1"/>
              <a:t>static type</a:t>
            </a:r>
            <a:r>
              <a:rPr lang="en-US"/>
              <a:t> based on the way it’s defined in the program text.</a:t>
            </a:r>
          </a:p>
          <a:p>
            <a:pPr>
              <a:spcBef>
                <a:spcPct val="50000"/>
              </a:spcBef>
            </a:pPr>
            <a:r>
              <a:rPr lang="en-US"/>
              <a:t>The pointer’s </a:t>
            </a:r>
            <a:r>
              <a:rPr lang="en-US" b="1" i="1"/>
              <a:t>dynamic type</a:t>
            </a:r>
            <a:r>
              <a:rPr lang="en-US"/>
              <a:t> is determined by the type of object to which they currently refer. </a:t>
            </a:r>
          </a:p>
          <a:p>
            <a:pPr>
              <a:spcBef>
                <a:spcPct val="50000"/>
              </a:spcBef>
            </a:pPr>
            <a:r>
              <a:rPr lang="en-US"/>
              <a:t>    pShape = pCircle;	    // pShape’s dynamic type is now Circle</a:t>
            </a:r>
            <a:br>
              <a:rPr lang="en-US"/>
            </a:br>
            <a:r>
              <a:rPr lang="en-US"/>
              <a:t>    pShape-&gt;draw( );	    // calls Circle::draw and draws a circle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   pShape = pRectangle; // pShape’s dynamic type is Rectangle</a:t>
            </a:r>
            <a:br>
              <a:rPr lang="en-US"/>
            </a:br>
            <a:r>
              <a:rPr lang="en-US"/>
              <a:t>    pShape-&gt;draw ( );	    // calls Rectangle::draw</a:t>
            </a:r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110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 PROGRAMMING FOR PROBLEM SOLVING BCSE-1201    </vt:lpstr>
      <vt:lpstr>TOPIC:- Polymorphism</vt:lpstr>
      <vt:lpstr>C++ and Polymorphism</vt:lpstr>
      <vt:lpstr>A common example 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PROGRAMMING FOR PROBLEM SOLVING BCSE-1201    </dc:title>
  <dc:creator>Intel</dc:creator>
  <cp:lastModifiedBy>Intel</cp:lastModifiedBy>
  <cp:revision>1</cp:revision>
  <dcterms:created xsi:type="dcterms:W3CDTF">2023-07-09T04:40:35Z</dcterms:created>
  <dcterms:modified xsi:type="dcterms:W3CDTF">2023-07-09T04:46:50Z</dcterms:modified>
</cp:coreProperties>
</file>