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82" r:id="rId3"/>
    <p:sldId id="349" r:id="rId4"/>
    <p:sldId id="353" r:id="rId5"/>
    <p:sldId id="352" r:id="rId6"/>
    <p:sldId id="351" r:id="rId7"/>
    <p:sldId id="350" r:id="rId8"/>
    <p:sldId id="358" r:id="rId9"/>
    <p:sldId id="356" r:id="rId10"/>
    <p:sldId id="357" r:id="rId11"/>
    <p:sldId id="38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1"/>
    <p:restoredTop sz="94729"/>
  </p:normalViewPr>
  <p:slideViewPr>
    <p:cSldViewPr>
      <p:cViewPr>
        <p:scale>
          <a:sx n="72" d="100"/>
          <a:sy n="72" d="100"/>
        </p:scale>
        <p:origin x="-552" y="2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COMMUNICATIVE ENGLISH / BENG-1101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schemeClr val="tx1"/>
                </a:solidFill>
              </a:rPr>
              <a:t>Department of English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0386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/>
              <a:t> </a:t>
            </a:r>
            <a:r>
              <a:rPr lang="en-US" b="1" dirty="0" smtClean="0"/>
              <a:t>AMIT MOHAN </a:t>
            </a:r>
          </a:p>
          <a:p>
            <a:pPr algn="l"/>
            <a:r>
              <a:rPr lang="en-US" dirty="0" smtClean="0"/>
              <a:t>    </a:t>
            </a:r>
            <a:r>
              <a:rPr lang="en-US" sz="3800" dirty="0" smtClean="0"/>
              <a:t>Head &amp; Assistant Professor </a:t>
            </a:r>
          </a:p>
          <a:p>
            <a:pPr algn="l"/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990600" y="2590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</a:t>
            </a:r>
            <a:r>
              <a:rPr lang="en-US" sz="4800" dirty="0" smtClean="0">
                <a:latin typeface="+mn-lt"/>
              </a:rPr>
              <a:t>(Common to all branches)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First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prstClr val="white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prstClr val="white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prstClr val="black"/>
                </a:solidFill>
              </a:rPr>
              <a:t>Department of English</a:t>
            </a:r>
            <a:endParaRPr lang="en-US" sz="1400" b="1" dirty="0">
              <a:solidFill>
                <a:prstClr val="black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04875"/>
            <a:ext cx="9360309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189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dirty="0" smtClean="0"/>
              <a:t> </a:t>
            </a:r>
            <a:r>
              <a:rPr lang="en-IN" sz="4000" b="1" dirty="0" smtClean="0"/>
              <a:t>Communication</a:t>
            </a:r>
          </a:p>
          <a:p>
            <a:pPr marL="0" indent="0" algn="ctr">
              <a:buNone/>
            </a:pPr>
            <a:endParaRPr lang="en-IN" sz="4000" b="1" dirty="0" smtClean="0"/>
          </a:p>
          <a:p>
            <a:r>
              <a:rPr lang="en-IN" b="1" dirty="0" smtClean="0"/>
              <a:t>Non-Verbal Communication</a:t>
            </a:r>
            <a:endParaRPr lang="en-IN" b="1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prstClr val="white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prstClr val="white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prstClr val="black"/>
                </a:solidFill>
              </a:rPr>
              <a:t>Department of English</a:t>
            </a:r>
            <a:endParaRPr lang="en-US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8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Topic Discussed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dirty="0" smtClean="0">
                <a:latin typeface="Algerian" pitchFamily="82" charset="0"/>
              </a:rPr>
              <a:t>Communication Skills </a:t>
            </a:r>
          </a:p>
          <a:p>
            <a:pPr marL="0" indent="0" algn="ctr">
              <a:buNone/>
            </a:pPr>
            <a:endParaRPr lang="en-IN" dirty="0" smtClean="0">
              <a:latin typeface="Algerian" pitchFamily="82" charset="0"/>
            </a:endParaRPr>
          </a:p>
          <a:p>
            <a:r>
              <a:rPr lang="en-IN" dirty="0" smtClean="0"/>
              <a:t>Objectives of Communication</a:t>
            </a:r>
          </a:p>
          <a:p>
            <a:r>
              <a:rPr lang="en-IN" dirty="0" smtClean="0"/>
              <a:t>Types of Communication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schemeClr val="tx1"/>
                </a:solidFill>
              </a:rPr>
              <a:t>Department of English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OBJECTIVES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3"/>
            <a:ext cx="3505200" cy="4525963"/>
          </a:xfrm>
        </p:spPr>
        <p:txBody>
          <a:bodyPr>
            <a:normAutofit/>
          </a:bodyPr>
          <a:lstStyle/>
          <a:p>
            <a:pPr fontAlgn="base">
              <a:buFont typeface="Arial"/>
              <a:buChar char="•"/>
            </a:pPr>
            <a:r>
              <a:rPr lang="en-US" sz="2800" dirty="0">
                <a:solidFill>
                  <a:srgbClr val="404040"/>
                </a:solidFill>
                <a:latin typeface="Cambria"/>
              </a:rPr>
              <a:t>Information​</a:t>
            </a:r>
            <a:endParaRPr lang="en-US" sz="2800" dirty="0">
              <a:solidFill>
                <a:srgbClr val="000000"/>
              </a:solidFill>
              <a:latin typeface="Arial"/>
            </a:endParaRPr>
          </a:p>
          <a:p>
            <a:pPr fontAlgn="base">
              <a:buFont typeface="Arial"/>
              <a:buChar char="•"/>
            </a:pPr>
            <a:r>
              <a:rPr lang="en-US" sz="2800" dirty="0">
                <a:solidFill>
                  <a:srgbClr val="404040"/>
                </a:solidFill>
                <a:latin typeface="Cambria"/>
              </a:rPr>
              <a:t>Motivation​</a:t>
            </a:r>
            <a:endParaRPr lang="en-US" sz="2800" dirty="0">
              <a:solidFill>
                <a:srgbClr val="000000"/>
              </a:solidFill>
              <a:latin typeface="Arial"/>
            </a:endParaRPr>
          </a:p>
          <a:p>
            <a:pPr fontAlgn="base">
              <a:buFont typeface="Arial"/>
              <a:buChar char="•"/>
            </a:pPr>
            <a:r>
              <a:rPr lang="en-US" sz="2800" dirty="0">
                <a:solidFill>
                  <a:srgbClr val="404040"/>
                </a:solidFill>
                <a:latin typeface="Cambria"/>
              </a:rPr>
              <a:t>Suggestion​</a:t>
            </a:r>
            <a:endParaRPr lang="en-US" sz="2800" dirty="0">
              <a:solidFill>
                <a:srgbClr val="000000"/>
              </a:solidFill>
              <a:latin typeface="Arial"/>
            </a:endParaRPr>
          </a:p>
          <a:p>
            <a:pPr fontAlgn="base">
              <a:buFont typeface="Arial"/>
              <a:buChar char="•"/>
            </a:pPr>
            <a:r>
              <a:rPr lang="en-US" sz="2800" dirty="0">
                <a:solidFill>
                  <a:srgbClr val="404040"/>
                </a:solidFill>
                <a:latin typeface="Cambria"/>
              </a:rPr>
              <a:t>Education​</a:t>
            </a:r>
            <a:endParaRPr lang="en-US" sz="2800" dirty="0">
              <a:solidFill>
                <a:srgbClr val="000000"/>
              </a:solidFill>
              <a:latin typeface="Arial"/>
            </a:endParaRPr>
          </a:p>
          <a:p>
            <a:pPr fontAlgn="base">
              <a:buFont typeface="Arial"/>
              <a:buChar char="•"/>
            </a:pPr>
            <a:r>
              <a:rPr lang="en-US" sz="2800" dirty="0">
                <a:solidFill>
                  <a:srgbClr val="404040"/>
                </a:solidFill>
                <a:latin typeface="Cambria"/>
              </a:rPr>
              <a:t>Advice​</a:t>
            </a:r>
            <a:endParaRPr lang="en-US" sz="2800" dirty="0">
              <a:solidFill>
                <a:srgbClr val="000000"/>
              </a:solidFill>
              <a:latin typeface="Arial"/>
            </a:endParaRPr>
          </a:p>
          <a:p>
            <a:pPr fontAlgn="base">
              <a:buFont typeface="Arial"/>
              <a:buChar char="•"/>
            </a:pPr>
            <a:r>
              <a:rPr lang="en-US" sz="2800" dirty="0">
                <a:solidFill>
                  <a:srgbClr val="404040"/>
                </a:solidFill>
                <a:latin typeface="Cambria"/>
              </a:rPr>
              <a:t>Warning​</a:t>
            </a:r>
            <a:endParaRPr lang="en-US" sz="2800" dirty="0">
              <a:solidFill>
                <a:srgbClr val="000000"/>
              </a:solidFill>
              <a:latin typeface="Arial"/>
            </a:endParaRPr>
          </a:p>
          <a:p>
            <a:pPr fontAlgn="base">
              <a:buFont typeface="Arial"/>
              <a:buChar char="•"/>
            </a:pPr>
            <a:r>
              <a:rPr lang="en-US" sz="2800" dirty="0">
                <a:solidFill>
                  <a:srgbClr val="404040"/>
                </a:solidFill>
                <a:latin typeface="Cambria"/>
              </a:rPr>
              <a:t>To raise Morale​</a:t>
            </a:r>
            <a:endParaRPr lang="en-US" sz="2800" dirty="0">
              <a:solidFill>
                <a:srgbClr val="000000"/>
              </a:solidFill>
              <a:latin typeface="Arial"/>
            </a:endParaRPr>
          </a:p>
          <a:p>
            <a:pPr fontAlgn="base">
              <a:buFont typeface="Arial"/>
              <a:buChar char="•"/>
            </a:pPr>
            <a:r>
              <a:rPr lang="en-US" sz="2800" dirty="0">
                <a:solidFill>
                  <a:srgbClr val="404040"/>
                </a:solidFill>
                <a:latin typeface="Cambria"/>
              </a:rPr>
              <a:t>Persuasion</a:t>
            </a:r>
            <a:endParaRPr lang="en-US" sz="2800" dirty="0">
              <a:solidFill>
                <a:srgbClr val="000000"/>
              </a:solidFill>
              <a:latin typeface="Arial"/>
            </a:endParaRPr>
          </a:p>
          <a:p>
            <a:pPr marL="0" lvl="0" indent="0" algn="just">
              <a:buNone/>
            </a:pPr>
            <a:endParaRPr lang="en-US" sz="3000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prstClr val="white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prstClr val="white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prstClr val="black"/>
                </a:solidFill>
              </a:rPr>
              <a:t>Department of English</a:t>
            </a:r>
            <a:endParaRPr lang="en-US" sz="1400" b="1" dirty="0">
              <a:solidFill>
                <a:prstClr val="black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28800"/>
            <a:ext cx="4124325" cy="333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13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prstClr val="white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prstClr val="white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prstClr val="black"/>
                </a:solidFill>
              </a:rPr>
              <a:t>Department of English</a:t>
            </a:r>
            <a:endParaRPr lang="en-US" sz="1400" b="1" dirty="0">
              <a:solidFill>
                <a:prstClr val="black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04" y="904875"/>
            <a:ext cx="10587895" cy="5191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614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1600200"/>
          </a:xfrm>
        </p:spPr>
        <p:txBody>
          <a:bodyPr/>
          <a:lstStyle/>
          <a:p>
            <a:pPr algn="ctr"/>
            <a:r>
              <a:rPr lang="en-IN" b="1" dirty="0" smtClean="0"/>
              <a:t>On the basis of Expressions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prstClr val="white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prstClr val="white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prstClr val="black"/>
                </a:solidFill>
              </a:rPr>
              <a:t>Department of English</a:t>
            </a:r>
            <a:endParaRPr lang="en-US" sz="1400" b="1" dirty="0">
              <a:solidFill>
                <a:prstClr val="black"/>
              </a:solidFill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362200"/>
            <a:ext cx="6403713" cy="2223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614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>
                <a:latin typeface="Algerian" pitchFamily="82" charset="0"/>
              </a:rPr>
              <a:t>VERBAL COMMUNICATION</a:t>
            </a:r>
            <a:endParaRPr lang="en-IN" b="1" dirty="0">
              <a:latin typeface="Algerian" pitchFamily="82" charset="0"/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prstClr val="white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prstClr val="white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prstClr val="black"/>
                </a:solidFill>
              </a:rPr>
              <a:t>Department of English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3"/>
            <a:ext cx="88392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Verbal Communication </a:t>
            </a:r>
            <a:r>
              <a:rPr lang="en-US" dirty="0"/>
              <a:t>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It </a:t>
            </a:r>
            <a:r>
              <a:rPr lang="en-US" dirty="0"/>
              <a:t>means communication with words. It is further divided into two forms – </a:t>
            </a:r>
            <a:r>
              <a:rPr lang="en-US" dirty="0">
                <a:solidFill>
                  <a:srgbClr val="00B0F0"/>
                </a:solidFill>
              </a:rPr>
              <a:t>Written</a:t>
            </a:r>
            <a:r>
              <a:rPr lang="en-US" dirty="0"/>
              <a:t> and </a:t>
            </a:r>
            <a:r>
              <a:rPr lang="en-US" dirty="0">
                <a:solidFill>
                  <a:srgbClr val="00B050"/>
                </a:solidFill>
              </a:rPr>
              <a:t>Oral</a:t>
            </a:r>
            <a:r>
              <a:rPr lang="en-US" dirty="0"/>
              <a:t> Communication. </a:t>
            </a:r>
            <a:r>
              <a:rPr lang="en-US" dirty="0" smtClean="0"/>
              <a:t>​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Examples​</a:t>
            </a:r>
            <a:endParaRPr lang="en-US" dirty="0"/>
          </a:p>
          <a:p>
            <a:r>
              <a:rPr lang="en-US" dirty="0">
                <a:solidFill>
                  <a:srgbClr val="00B0F0"/>
                </a:solidFill>
              </a:rPr>
              <a:t>Written communication </a:t>
            </a:r>
            <a:r>
              <a:rPr lang="en-US" dirty="0"/>
              <a:t>: Letters, Notices,  Emails, Fax, etc. ​</a:t>
            </a:r>
          </a:p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Oral Communication </a:t>
            </a:r>
            <a:r>
              <a:rPr lang="en-US" dirty="0"/>
              <a:t>: Face-to-face Communication, Telephonic Conversation, Group discussion, etc.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4487" y="3733800"/>
            <a:ext cx="2438400" cy="201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1738" y="1489486"/>
            <a:ext cx="2170061" cy="2014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614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447675"/>
          </a:xfrm>
        </p:spPr>
        <p:txBody>
          <a:bodyPr>
            <a:normAutofit fontScale="90000"/>
          </a:bodyPr>
          <a:lstStyle/>
          <a:p>
            <a:pPr algn="l"/>
            <a:r>
              <a:rPr lang="en-IN" sz="3600" b="1" dirty="0" smtClean="0">
                <a:latin typeface="Algerian" pitchFamily="82" charset="0"/>
              </a:rPr>
              <a:t>          ADVENTAGES OF VERBAL COMMUNICATION</a:t>
            </a:r>
            <a:r>
              <a:rPr lang="en-IN" b="1" dirty="0"/>
              <a:t/>
            </a:r>
            <a:br>
              <a:rPr lang="en-IN" b="1" dirty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5999"/>
            <a:ext cx="4724400" cy="4079229"/>
          </a:xfrm>
        </p:spPr>
        <p:txBody>
          <a:bodyPr>
            <a:normAutofit fontScale="77500" lnSpcReduction="20000"/>
          </a:bodyPr>
          <a:lstStyle/>
          <a:p>
            <a:pPr fontAlgn="base">
              <a:buFont typeface="Arial"/>
              <a:buChar char="•"/>
            </a:pPr>
            <a:r>
              <a:rPr lang="en-US" dirty="0"/>
              <a:t>Legal Validity ​</a:t>
            </a:r>
          </a:p>
          <a:p>
            <a:pPr fontAlgn="base">
              <a:buFont typeface="Arial"/>
              <a:buChar char="•"/>
            </a:pPr>
            <a:r>
              <a:rPr lang="en-US" dirty="0"/>
              <a:t>Permanent record ​</a:t>
            </a:r>
          </a:p>
          <a:p>
            <a:pPr fontAlgn="base">
              <a:buFont typeface="Arial"/>
              <a:buChar char="•"/>
            </a:pPr>
            <a:r>
              <a:rPr lang="en-US" dirty="0" smtClean="0"/>
              <a:t>Suitable for Legal </a:t>
            </a:r>
            <a:r>
              <a:rPr lang="en-US" dirty="0"/>
              <a:t>Validity </a:t>
            </a:r>
            <a:r>
              <a:rPr lang="en-US" dirty="0" smtClean="0"/>
              <a:t>​</a:t>
            </a:r>
            <a:endParaRPr lang="en-US" dirty="0"/>
          </a:p>
          <a:p>
            <a:pPr fontAlgn="base">
              <a:buFont typeface="Arial"/>
              <a:buChar char="•"/>
            </a:pPr>
            <a:r>
              <a:rPr lang="en-US" dirty="0"/>
              <a:t>Permanent record </a:t>
            </a:r>
            <a:r>
              <a:rPr lang="en-US" dirty="0" smtClean="0"/>
              <a:t>​</a:t>
            </a:r>
            <a:endParaRPr lang="en-US" dirty="0"/>
          </a:p>
          <a:p>
            <a:pPr fontAlgn="base">
              <a:buFont typeface="Arial"/>
              <a:buChar char="•"/>
            </a:pPr>
            <a:r>
              <a:rPr lang="en-US" dirty="0"/>
              <a:t>Suitable for lengthy messages</a:t>
            </a:r>
            <a:r>
              <a:rPr lang="en-US" dirty="0" smtClean="0"/>
              <a:t>​</a:t>
            </a:r>
            <a:endParaRPr lang="en-US" dirty="0"/>
          </a:p>
          <a:p>
            <a:pPr fontAlgn="base">
              <a:buFont typeface="Arial"/>
              <a:buChar char="•"/>
            </a:pPr>
            <a:r>
              <a:rPr lang="en-US" dirty="0"/>
              <a:t>Distortion free</a:t>
            </a:r>
            <a:r>
              <a:rPr lang="en-US" dirty="0" smtClean="0"/>
              <a:t>​</a:t>
            </a:r>
            <a:endParaRPr lang="en-US" dirty="0"/>
          </a:p>
          <a:p>
            <a:pPr fontAlgn="base">
              <a:buFont typeface="Arial"/>
              <a:buChar char="•"/>
            </a:pPr>
            <a:r>
              <a:rPr lang="en-US" dirty="0"/>
              <a:t>Easily distributed the same </a:t>
            </a:r>
            <a:r>
              <a:rPr lang="en-US" dirty="0" smtClean="0"/>
              <a:t>information</a:t>
            </a:r>
          </a:p>
          <a:p>
            <a:pPr fontAlgn="base">
              <a:buFont typeface="Arial"/>
              <a:buChar char="•"/>
            </a:pPr>
            <a:r>
              <a:rPr lang="en-US" dirty="0" smtClean="0"/>
              <a:t>Distortion </a:t>
            </a:r>
            <a:r>
              <a:rPr lang="en-US" dirty="0"/>
              <a:t>free​</a:t>
            </a:r>
          </a:p>
          <a:p>
            <a:pPr fontAlgn="base">
              <a:buFont typeface="Arial"/>
              <a:buChar char="•"/>
            </a:pPr>
            <a:r>
              <a:rPr lang="en-US" dirty="0"/>
              <a:t>Easily distributed the same information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prstClr val="white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prstClr val="white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prstClr val="black"/>
                </a:solidFill>
              </a:rPr>
              <a:t>Department of English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10400" y="2286000"/>
            <a:ext cx="395689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/>
              <a:t>Save times</a:t>
            </a:r>
            <a:r>
              <a:rPr lang="en-US" sz="2800" dirty="0" smtClean="0"/>
              <a:t>​</a:t>
            </a:r>
            <a:endParaRPr lang="en-US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/>
              <a:t>Save money </a:t>
            </a:r>
            <a:r>
              <a:rPr lang="en-US" sz="2800" dirty="0" smtClean="0"/>
              <a:t>​</a:t>
            </a:r>
            <a:endParaRPr lang="en-US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/>
              <a:t>Instant feedback </a:t>
            </a:r>
            <a:r>
              <a:rPr lang="en-US" sz="2800" dirty="0" smtClean="0"/>
              <a:t>​</a:t>
            </a:r>
            <a:endParaRPr lang="en-US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/>
              <a:t>Suitable for emergency</a:t>
            </a:r>
            <a:r>
              <a:rPr lang="en-US" sz="2800" dirty="0" smtClean="0"/>
              <a:t>​</a:t>
            </a:r>
            <a:endParaRPr lang="en-US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/>
              <a:t>Speedy</a:t>
            </a:r>
            <a:r>
              <a:rPr lang="en-US" sz="2800" dirty="0" smtClean="0"/>
              <a:t>​</a:t>
            </a:r>
            <a:endParaRPr lang="en-US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/>
              <a:t>Less formal</a:t>
            </a:r>
            <a:r>
              <a:rPr lang="en-US" sz="2800" dirty="0" smtClean="0"/>
              <a:t>​</a:t>
            </a:r>
            <a:endParaRPr lang="en-US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/>
              <a:t>Control over audience’s attention </a:t>
            </a:r>
            <a:r>
              <a:rPr lang="en-US" dirty="0" smtClean="0"/>
              <a:t>​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076" y="737190"/>
            <a:ext cx="1935637" cy="1320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1569" y="737190"/>
            <a:ext cx="1978357" cy="1460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326491" y="1282994"/>
            <a:ext cx="2117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Oral Communication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182713" y="1282994"/>
            <a:ext cx="24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Written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14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447675"/>
          </a:xfrm>
        </p:spPr>
        <p:txBody>
          <a:bodyPr>
            <a:normAutofit fontScale="90000"/>
          </a:bodyPr>
          <a:lstStyle/>
          <a:p>
            <a:pPr algn="l"/>
            <a:r>
              <a:rPr lang="en-IN" sz="3600" b="1" dirty="0" smtClean="0">
                <a:latin typeface="Algerian" pitchFamily="82" charset="0"/>
              </a:rPr>
              <a:t>    DISADVENTAGES OF VERBAL COMMUNICATION</a:t>
            </a:r>
            <a:r>
              <a:rPr lang="en-IN" b="1" dirty="0"/>
              <a:t/>
            </a:r>
            <a:br>
              <a:rPr lang="en-IN" b="1" dirty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81200"/>
            <a:ext cx="4038600" cy="4191000"/>
          </a:xfrm>
        </p:spPr>
        <p:txBody>
          <a:bodyPr>
            <a:normAutofit/>
          </a:bodyPr>
          <a:lstStyle/>
          <a:p>
            <a:r>
              <a:rPr lang="en-US" dirty="0"/>
              <a:t>Time consuming </a:t>
            </a:r>
            <a:r>
              <a:rPr lang="en-US" dirty="0" smtClean="0"/>
              <a:t>​</a:t>
            </a:r>
            <a:endParaRPr lang="en-US" dirty="0"/>
          </a:p>
          <a:p>
            <a:r>
              <a:rPr lang="en-US" dirty="0"/>
              <a:t>Not possible for distant people</a:t>
            </a:r>
            <a:r>
              <a:rPr lang="en-US" dirty="0" smtClean="0"/>
              <a:t>​</a:t>
            </a:r>
            <a:endParaRPr lang="en-US" dirty="0"/>
          </a:p>
          <a:p>
            <a:r>
              <a:rPr lang="en-US" dirty="0"/>
              <a:t>Instant feedback is not possible  </a:t>
            </a:r>
            <a:r>
              <a:rPr lang="en-US" dirty="0" smtClean="0"/>
              <a:t>​</a:t>
            </a:r>
            <a:endParaRPr lang="en-US" dirty="0"/>
          </a:p>
          <a:p>
            <a:r>
              <a:rPr lang="en-US" dirty="0"/>
              <a:t>Formalism</a:t>
            </a:r>
            <a:r>
              <a:rPr lang="en-US" dirty="0" smtClean="0"/>
              <a:t>​</a:t>
            </a:r>
            <a:endParaRPr lang="en-US" dirty="0"/>
          </a:p>
          <a:p>
            <a:r>
              <a:rPr lang="en-US" dirty="0"/>
              <a:t>Lengthy &amp; Expensive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prstClr val="white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prstClr val="white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prstClr val="black"/>
                </a:solidFill>
              </a:rPr>
              <a:t>Department of English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83878" y="2438400"/>
            <a:ext cx="381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​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99" y="696514"/>
            <a:ext cx="1935637" cy="139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7208" y="696514"/>
            <a:ext cx="1888629" cy="139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6357712" y="2133600"/>
            <a:ext cx="443616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Arial"/>
              <a:buChar char="•"/>
            </a:pPr>
            <a:r>
              <a:rPr lang="en-US" sz="3200" dirty="0" smtClean="0"/>
              <a:t> No </a:t>
            </a:r>
            <a:r>
              <a:rPr lang="en-US" sz="3200" dirty="0"/>
              <a:t>legal validity ​</a:t>
            </a:r>
          </a:p>
          <a:p>
            <a:pPr fontAlgn="base">
              <a:buFont typeface="Arial"/>
              <a:buChar char="•"/>
            </a:pPr>
            <a:r>
              <a:rPr lang="en-US" sz="3200" dirty="0" smtClean="0"/>
              <a:t> It </a:t>
            </a:r>
            <a:r>
              <a:rPr lang="en-US" sz="3200" dirty="0"/>
              <a:t>cannot be retained for a long time​</a:t>
            </a:r>
          </a:p>
          <a:p>
            <a:pPr fontAlgn="base">
              <a:buFont typeface="Arial"/>
              <a:buChar char="•"/>
            </a:pPr>
            <a:r>
              <a:rPr lang="en-US" sz="3200" dirty="0" smtClean="0"/>
              <a:t> Distortion</a:t>
            </a:r>
            <a:r>
              <a:rPr lang="en-US" sz="3200" dirty="0"/>
              <a:t>​</a:t>
            </a:r>
          </a:p>
          <a:p>
            <a:pPr fontAlgn="base">
              <a:buFont typeface="Arial"/>
              <a:buChar char="•"/>
            </a:pPr>
            <a:r>
              <a:rPr lang="en-US" sz="3200" dirty="0" smtClean="0"/>
              <a:t> Not </a:t>
            </a:r>
            <a:r>
              <a:rPr lang="en-US" sz="3200" dirty="0"/>
              <a:t>suitable for lengthy messages ​</a:t>
            </a:r>
          </a:p>
          <a:p>
            <a:pPr fontAlgn="base">
              <a:buFont typeface="Arial"/>
              <a:buChar char="•"/>
            </a:pPr>
            <a:r>
              <a:rPr lang="en-US" sz="3200" dirty="0" smtClean="0"/>
              <a:t> Speaker’s/Receiver’s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smtClean="0"/>
              <a:t>ineffectiveness</a:t>
            </a:r>
            <a:endParaRPr lang="en-US" sz="3200" b="0" i="0" dirty="0">
              <a:solidFill>
                <a:srgbClr val="FFFFFF"/>
              </a:solidFill>
              <a:effectLst/>
              <a:latin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26236" y="1209188"/>
            <a:ext cx="24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Written Communication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88525" y="1211564"/>
            <a:ext cx="2117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Oral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37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676275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>
                <a:latin typeface="Algerian" pitchFamily="82" charset="0"/>
              </a:rPr>
              <a:t>DIFFERENCE</a:t>
            </a:r>
            <a:endParaRPr lang="en-IN" b="1" dirty="0">
              <a:latin typeface="Algerian" pitchFamily="82" charset="0"/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prstClr val="white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prstClr val="white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prstClr val="black"/>
                </a:solidFill>
              </a:rPr>
              <a:t>Department of English</a:t>
            </a:r>
            <a:endParaRPr lang="en-US" sz="1400" b="1" dirty="0">
              <a:solidFill>
                <a:prstClr val="black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904875"/>
            <a:ext cx="8686800" cy="5327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189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</TotalTime>
  <Words>246</Words>
  <Application>Microsoft Office PowerPoint</Application>
  <PresentationFormat>Custom</PresentationFormat>
  <Paragraphs>89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 COMMUNICATIVE ENGLISH / BENG-1101    </vt:lpstr>
      <vt:lpstr>Topic Discussed</vt:lpstr>
      <vt:lpstr>OBJECTIVES</vt:lpstr>
      <vt:lpstr>PowerPoint Presentation</vt:lpstr>
      <vt:lpstr>On the basis of Expressions</vt:lpstr>
      <vt:lpstr>VERBAL COMMUNICATION</vt:lpstr>
      <vt:lpstr>          ADVENTAGES OF VERBAL COMMUNICATION </vt:lpstr>
      <vt:lpstr>    DISADVENTAGES OF VERBAL COMMUNICATION </vt:lpstr>
      <vt:lpstr>DIFFERENCE</vt:lpstr>
      <vt:lpstr>PowerPoint Presentation</vt:lpstr>
      <vt:lpstr>Topics Discussed in Next Lecture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amit</cp:lastModifiedBy>
  <cp:revision>107</cp:revision>
  <dcterms:created xsi:type="dcterms:W3CDTF">2020-11-12T04:35:12Z</dcterms:created>
  <dcterms:modified xsi:type="dcterms:W3CDTF">2023-07-28T10:31:14Z</dcterms:modified>
</cp:coreProperties>
</file>