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D876B-C384-4896-A51E-2467E294E3FC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FEA2-00B7-4CCF-92AA-34FD90F91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18210-E1BC-49A9-BE98-1D4F919E3020}" type="slidenum">
              <a:rPr lang="en-US"/>
              <a:pPr/>
              <a:t>16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4343481"/>
            <a:ext cx="3886200" cy="4114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/>
              <a:t>DIFS= Distributed interframe Space</a:t>
            </a:r>
          </a:p>
          <a:p>
            <a:r>
              <a:rPr lang="en-US" sz="1600"/>
              <a:t>PIFS=Point Coordination Interframe Space</a:t>
            </a:r>
          </a:p>
          <a:p>
            <a:r>
              <a:rPr lang="en-US" sz="1600"/>
              <a:t>SIFS=Short Coordination Interframe Space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BAF3B-FA8A-42A9-965B-B082A5EACD2D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81"/>
            <a:ext cx="5029200" cy="4114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62BB1-729B-443B-A88E-4E936403EC5D}" type="slidenum">
              <a:rPr lang="en-US"/>
              <a:pPr/>
              <a:t>19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81"/>
            <a:ext cx="5029200" cy="4114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8611-0070-4BEE-A160-7F9FA939AF9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D6F7D-2A95-4D1B-8AF4-03215FA46AF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E1F1-F2C6-40D5-AB83-E8AE7A5F01A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E6C5-DB9E-405C-BD82-E865B1C9345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B28D-4D98-4DCE-9A79-E681F93485DD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4D00-1183-464C-BA75-729FC410F95C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AFC5-25B7-44DA-ACA9-F2727F8555BB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0A56-0D9A-4C90-84CD-A098AFE0ABEF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CBFD-5884-4257-89A3-F013AF5289C6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DABF-A183-4829-A34E-6561F579F1E9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6C00-6E76-487F-9F63-5300E7057278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C892-FFC0-4210-A642-C1759C0B60BA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8020050" cy="518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7507" name="Rectangle 3"/>
          <p:cNvSpPr>
            <a:spLocks noChangeArrowheads="1"/>
          </p:cNvSpPr>
          <p:nvPr/>
        </p:nvSpPr>
        <p:spPr bwMode="auto">
          <a:xfrm>
            <a:off x="990600" y="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WLAN Topology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Infrastructure</a:t>
            </a:r>
            <a:b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51816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Distribution service (DS)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Used to exchange MAC frames from station in one BSS to station in another BSS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Integration service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Transfer of data between station on IEEE 802.11 LAN and station on integrated IEEE 802.x LAN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80772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IEEE 802.11 Services: Distribution of Messages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295400"/>
            <a:ext cx="7772400" cy="51816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Association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Establishes initial association between station and AP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Re-association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Enables transfer of association from one AP to another, allowing station to move from one BSS to another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Disassociation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Association termination notice from station or AP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28600"/>
            <a:ext cx="80772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Association Related Services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295400"/>
            <a:ext cx="7772400" cy="51816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Authentication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Establishes identity of stations to each other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De-authentication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Invoked when existing authentication is terminated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Privacy</a:t>
            </a:r>
          </a:p>
          <a:p>
            <a:pPr lvl="1">
              <a:buFont typeface="Wingdings" pitchFamily="2" charset="2"/>
              <a:buBlip>
                <a:blip r:embed="rId2"/>
              </a:buBlip>
            </a:pPr>
            <a:r>
              <a:rPr lang="en-US"/>
              <a:t>Prevents message contents from being read by unintended recipient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4582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Access and Privacy Services 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Reliable Data Delivery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8229600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Loss of frames due to noise, interference, and propagation effects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Frame exchange protocol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Source station transmits data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Destination responds with acknowledgment (ACK)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If source doesn’t receive ACK, it retransmits frame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Four frame exchange for enhanced reliability</a:t>
            </a:r>
          </a:p>
          <a:p>
            <a:pPr lvl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/>
              <a:t>Source issues request to send (RTS)</a:t>
            </a:r>
          </a:p>
          <a:p>
            <a:pPr lvl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/>
              <a:t>Destination responds with clear to send (CTS)</a:t>
            </a:r>
          </a:p>
          <a:p>
            <a:pPr lvl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/>
              <a:t>Source transmits data</a:t>
            </a:r>
          </a:p>
          <a:p>
            <a:pPr lvl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400"/>
              <a:t>Destination responds with ACK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143000"/>
            <a:ext cx="8153400" cy="57150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Distributed Coordination Function (DCF)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Distributed access protocol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Contention-Based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Makes use of CSMA/CA rather than CSMA/CD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Suited for ad hoc network and ordinary asynchronous traffic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Point Coordination Function (PCF)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Alternative access method on top of DCF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Centralized access protocol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Contention-Free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Works like polling</a:t>
            </a:r>
          </a:p>
          <a:p>
            <a:pPr lvl="1"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Suited for time bound services like voice or multimedia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80772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Access Control </a:t>
            </a: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339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8458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CSMA/CD vs. CSMA/CA</a:t>
            </a:r>
          </a:p>
        </p:txBody>
      </p:sp>
      <p:sp>
        <p:nvSpPr>
          <p:cNvPr id="353340" name="Rectangle 6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143000"/>
            <a:ext cx="8305800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800" b="1"/>
              <a:t>CSMA/CD – CSMA/Collision detection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For  wire  communication 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No  control  BEFORE  transmission 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Generates  collisions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Collision  Detection-How?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800" b="1"/>
              <a:t>CSMA/CA – CSMA/Collision Avoidance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For  wireless  communication 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Collision  avoidance  BEFORE  transmission 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Why  avoidance  on  wireless?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Difference in energy/power for transmit &amp; receive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/>
              <a:t>Difficult to distinguish between incoming weak signals, noise, and effects of own transmission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RTS-CTS-DATA-ACK </a:t>
            </a:r>
          </a:p>
        </p:txBody>
      </p:sp>
      <p:pic>
        <p:nvPicPr>
          <p:cNvPr id="356358" name="Picture 6" descr="img_middle/img023.gif"/>
          <p:cNvPicPr>
            <a:picLocks noChangeAspect="1" noChangeArrowheads="1"/>
          </p:cNvPicPr>
          <p:nvPr/>
        </p:nvPicPr>
        <p:blipFill>
          <a:blip r:embed="rId2" cstate="print"/>
          <a:srcRect b="22223"/>
          <a:stretch>
            <a:fillRect/>
          </a:stretch>
        </p:blipFill>
        <p:spPr bwMode="auto">
          <a:xfrm>
            <a:off x="914400" y="762000"/>
            <a:ext cx="8229600" cy="3886200"/>
          </a:xfrm>
          <a:prstGeom prst="rect">
            <a:avLst/>
          </a:prstGeom>
          <a:noFill/>
        </p:spPr>
      </p:pic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0" y="-2635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  <a:p>
            <a:pPr lvl="1" eaLnBrk="0" hangingPunct="0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533400" y="4038600"/>
            <a:ext cx="533400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88872" bIns="88872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DIFS:  Distributed  IFS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</a:rPr>
              <a:t>RTS:  Request  To  Send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SIFS:  Short  IFS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CTS:  Clear  To  Send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ACK:  Acknowledgement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</a:rPr>
              <a:t>NAV:  Network  Allocation  Vector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</a:rPr>
              <a:t>DCF:  Distributed  Coordination  Function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2860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MAC Frame Format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1298575" y="2282825"/>
            <a:ext cx="784542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1760538" y="2282825"/>
            <a:ext cx="93027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838200" y="2282825"/>
            <a:ext cx="93027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26" name="Rectangle 6"/>
          <p:cNvSpPr>
            <a:spLocks noChangeArrowheads="1"/>
          </p:cNvSpPr>
          <p:nvPr/>
        </p:nvSpPr>
        <p:spPr bwMode="auto">
          <a:xfrm>
            <a:off x="863600" y="2309813"/>
            <a:ext cx="7572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Frame</a:t>
            </a:r>
          </a:p>
        </p:txBody>
      </p:sp>
      <p:sp>
        <p:nvSpPr>
          <p:cNvPr id="363527" name="Rectangle 7"/>
          <p:cNvSpPr>
            <a:spLocks noChangeArrowheads="1"/>
          </p:cNvSpPr>
          <p:nvPr/>
        </p:nvSpPr>
        <p:spPr bwMode="auto">
          <a:xfrm>
            <a:off x="863600" y="2600325"/>
            <a:ext cx="8588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Control</a:t>
            </a:r>
          </a:p>
        </p:txBody>
      </p:sp>
      <p:sp>
        <p:nvSpPr>
          <p:cNvPr id="363528" name="Rectangle 8"/>
          <p:cNvSpPr>
            <a:spLocks noChangeArrowheads="1"/>
          </p:cNvSpPr>
          <p:nvPr/>
        </p:nvSpPr>
        <p:spPr bwMode="auto">
          <a:xfrm>
            <a:off x="1785938" y="2309813"/>
            <a:ext cx="971550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Duration</a:t>
            </a:r>
          </a:p>
        </p:txBody>
      </p:sp>
      <p:sp>
        <p:nvSpPr>
          <p:cNvPr id="363529" name="Rectangle 9"/>
          <p:cNvSpPr>
            <a:spLocks noChangeArrowheads="1"/>
          </p:cNvSpPr>
          <p:nvPr/>
        </p:nvSpPr>
        <p:spPr bwMode="auto">
          <a:xfrm>
            <a:off x="2017713" y="2600325"/>
            <a:ext cx="406400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ID</a:t>
            </a:r>
          </a:p>
        </p:txBody>
      </p:sp>
      <p:sp>
        <p:nvSpPr>
          <p:cNvPr id="363530" name="Rectangle 10"/>
          <p:cNvSpPr>
            <a:spLocks noChangeArrowheads="1"/>
          </p:cNvSpPr>
          <p:nvPr/>
        </p:nvSpPr>
        <p:spPr bwMode="auto">
          <a:xfrm>
            <a:off x="2681288" y="2282825"/>
            <a:ext cx="928687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31" name="Rectangle 11"/>
          <p:cNvSpPr>
            <a:spLocks noChangeArrowheads="1"/>
          </p:cNvSpPr>
          <p:nvPr/>
        </p:nvSpPr>
        <p:spPr bwMode="auto">
          <a:xfrm>
            <a:off x="3603625" y="2282825"/>
            <a:ext cx="928688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32" name="Rectangle 12"/>
          <p:cNvSpPr>
            <a:spLocks noChangeArrowheads="1"/>
          </p:cNvSpPr>
          <p:nvPr/>
        </p:nvSpPr>
        <p:spPr bwMode="auto">
          <a:xfrm>
            <a:off x="4525963" y="2282825"/>
            <a:ext cx="928687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33" name="Rectangle 13"/>
          <p:cNvSpPr>
            <a:spLocks noChangeArrowheads="1"/>
          </p:cNvSpPr>
          <p:nvPr/>
        </p:nvSpPr>
        <p:spPr bwMode="auto">
          <a:xfrm>
            <a:off x="2651125" y="2390775"/>
            <a:ext cx="8350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Addr 1</a:t>
            </a:r>
          </a:p>
        </p:txBody>
      </p:sp>
      <p:sp>
        <p:nvSpPr>
          <p:cNvPr id="363534" name="Rectangle 14"/>
          <p:cNvSpPr>
            <a:spLocks noChangeArrowheads="1"/>
          </p:cNvSpPr>
          <p:nvPr/>
        </p:nvSpPr>
        <p:spPr bwMode="auto">
          <a:xfrm>
            <a:off x="3571875" y="2390775"/>
            <a:ext cx="8350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Addr 2</a:t>
            </a:r>
          </a:p>
        </p:txBody>
      </p:sp>
      <p:sp>
        <p:nvSpPr>
          <p:cNvPr id="363535" name="Rectangle 15"/>
          <p:cNvSpPr>
            <a:spLocks noChangeArrowheads="1"/>
          </p:cNvSpPr>
          <p:nvPr/>
        </p:nvSpPr>
        <p:spPr bwMode="auto">
          <a:xfrm>
            <a:off x="4492625" y="2390775"/>
            <a:ext cx="8350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Addr 3</a:t>
            </a:r>
          </a:p>
        </p:txBody>
      </p:sp>
      <p:sp>
        <p:nvSpPr>
          <p:cNvPr id="363536" name="Rectangle 16"/>
          <p:cNvSpPr>
            <a:spLocks noChangeArrowheads="1"/>
          </p:cNvSpPr>
          <p:nvPr/>
        </p:nvSpPr>
        <p:spPr bwMode="auto">
          <a:xfrm>
            <a:off x="5445125" y="2282825"/>
            <a:ext cx="93027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37" name="Rectangle 17"/>
          <p:cNvSpPr>
            <a:spLocks noChangeArrowheads="1"/>
          </p:cNvSpPr>
          <p:nvPr/>
        </p:nvSpPr>
        <p:spPr bwMode="auto">
          <a:xfrm>
            <a:off x="6367463" y="2282825"/>
            <a:ext cx="93027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38" name="Rectangle 18"/>
          <p:cNvSpPr>
            <a:spLocks noChangeArrowheads="1"/>
          </p:cNvSpPr>
          <p:nvPr/>
        </p:nvSpPr>
        <p:spPr bwMode="auto">
          <a:xfrm>
            <a:off x="6335713" y="2390775"/>
            <a:ext cx="8350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Addr 4</a:t>
            </a:r>
          </a:p>
        </p:txBody>
      </p:sp>
      <p:sp>
        <p:nvSpPr>
          <p:cNvPr id="363539" name="Rectangle 19"/>
          <p:cNvSpPr>
            <a:spLocks noChangeArrowheads="1"/>
          </p:cNvSpPr>
          <p:nvPr/>
        </p:nvSpPr>
        <p:spPr bwMode="auto">
          <a:xfrm>
            <a:off x="5470525" y="2309813"/>
            <a:ext cx="993775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Sequence</a:t>
            </a:r>
          </a:p>
        </p:txBody>
      </p: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5470525" y="2600325"/>
            <a:ext cx="8588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Control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8324850" y="2282825"/>
            <a:ext cx="815975" cy="739775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8350250" y="2409825"/>
            <a:ext cx="647700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CRC</a:t>
            </a:r>
          </a:p>
        </p:txBody>
      </p:sp>
      <p:sp>
        <p:nvSpPr>
          <p:cNvPr id="363543" name="Rectangle 23"/>
          <p:cNvSpPr>
            <a:spLocks noChangeArrowheads="1"/>
          </p:cNvSpPr>
          <p:nvPr/>
        </p:nvSpPr>
        <p:spPr bwMode="auto">
          <a:xfrm>
            <a:off x="7427913" y="2265363"/>
            <a:ext cx="790575" cy="34766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Frame</a:t>
            </a:r>
          </a:p>
        </p:txBody>
      </p:sp>
      <p:sp>
        <p:nvSpPr>
          <p:cNvPr id="363544" name="Rectangle 24"/>
          <p:cNvSpPr>
            <a:spLocks noChangeArrowheads="1"/>
          </p:cNvSpPr>
          <p:nvPr/>
        </p:nvSpPr>
        <p:spPr bwMode="auto">
          <a:xfrm>
            <a:off x="7427913" y="2555875"/>
            <a:ext cx="661987" cy="34925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Body</a:t>
            </a:r>
          </a:p>
        </p:txBody>
      </p:sp>
      <p:sp>
        <p:nvSpPr>
          <p:cNvPr id="363545" name="Rectangle 25"/>
          <p:cNvSpPr>
            <a:spLocks noChangeArrowheads="1"/>
          </p:cNvSpPr>
          <p:nvPr/>
        </p:nvSpPr>
        <p:spPr bwMode="auto">
          <a:xfrm>
            <a:off x="1212850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3546" name="Rectangle 26"/>
          <p:cNvSpPr>
            <a:spLocks noChangeArrowheads="1"/>
          </p:cNvSpPr>
          <p:nvPr/>
        </p:nvSpPr>
        <p:spPr bwMode="auto">
          <a:xfrm>
            <a:off x="2130425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3547" name="Rectangle 27"/>
          <p:cNvSpPr>
            <a:spLocks noChangeArrowheads="1"/>
          </p:cNvSpPr>
          <p:nvPr/>
        </p:nvSpPr>
        <p:spPr bwMode="auto">
          <a:xfrm>
            <a:off x="3052763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6</a:t>
            </a:r>
          </a:p>
        </p:txBody>
      </p:sp>
      <p:sp>
        <p:nvSpPr>
          <p:cNvPr id="363548" name="Rectangle 28"/>
          <p:cNvSpPr>
            <a:spLocks noChangeArrowheads="1"/>
          </p:cNvSpPr>
          <p:nvPr/>
        </p:nvSpPr>
        <p:spPr bwMode="auto">
          <a:xfrm>
            <a:off x="3975100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6</a:t>
            </a:r>
          </a:p>
        </p:txBody>
      </p:sp>
      <p:sp>
        <p:nvSpPr>
          <p:cNvPr id="363549" name="Rectangle 29"/>
          <p:cNvSpPr>
            <a:spLocks noChangeArrowheads="1"/>
          </p:cNvSpPr>
          <p:nvPr/>
        </p:nvSpPr>
        <p:spPr bwMode="auto">
          <a:xfrm>
            <a:off x="4894263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6</a:t>
            </a:r>
          </a:p>
        </p:txBody>
      </p:sp>
      <p:sp>
        <p:nvSpPr>
          <p:cNvPr id="363550" name="Rectangle 30"/>
          <p:cNvSpPr>
            <a:spLocks noChangeArrowheads="1"/>
          </p:cNvSpPr>
          <p:nvPr/>
        </p:nvSpPr>
        <p:spPr bwMode="auto">
          <a:xfrm>
            <a:off x="6738938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6</a:t>
            </a:r>
          </a:p>
        </p:txBody>
      </p:sp>
      <p:sp>
        <p:nvSpPr>
          <p:cNvPr id="363551" name="Rectangle 31"/>
          <p:cNvSpPr>
            <a:spLocks noChangeArrowheads="1"/>
          </p:cNvSpPr>
          <p:nvPr/>
        </p:nvSpPr>
        <p:spPr bwMode="auto">
          <a:xfrm>
            <a:off x="5816600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3552" name="Rectangle 32"/>
          <p:cNvSpPr>
            <a:spLocks noChangeArrowheads="1"/>
          </p:cNvSpPr>
          <p:nvPr/>
        </p:nvSpPr>
        <p:spPr bwMode="auto">
          <a:xfrm>
            <a:off x="7427913" y="1828800"/>
            <a:ext cx="792162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0-2312</a:t>
            </a:r>
          </a:p>
        </p:txBody>
      </p:sp>
      <p:sp>
        <p:nvSpPr>
          <p:cNvPr id="363553" name="Rectangle 33"/>
          <p:cNvSpPr>
            <a:spLocks noChangeArrowheads="1"/>
          </p:cNvSpPr>
          <p:nvPr/>
        </p:nvSpPr>
        <p:spPr bwMode="auto">
          <a:xfrm>
            <a:off x="8580438" y="1828800"/>
            <a:ext cx="288925" cy="3476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4</a:t>
            </a:r>
          </a:p>
        </p:txBody>
      </p:sp>
      <p:sp>
        <p:nvSpPr>
          <p:cNvPr id="363554" name="Rectangle 34"/>
          <p:cNvSpPr>
            <a:spLocks noChangeArrowheads="1"/>
          </p:cNvSpPr>
          <p:nvPr/>
        </p:nvSpPr>
        <p:spPr bwMode="auto">
          <a:xfrm>
            <a:off x="3721100" y="3079750"/>
            <a:ext cx="2079625" cy="34925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Times New Roman" charset="0"/>
              </a:rPr>
              <a:t>802.11 MAC Header</a:t>
            </a:r>
          </a:p>
        </p:txBody>
      </p:sp>
      <p:sp>
        <p:nvSpPr>
          <p:cNvPr id="363555" name="Rectangle 35"/>
          <p:cNvSpPr>
            <a:spLocks noChangeArrowheads="1"/>
          </p:cNvSpPr>
          <p:nvPr/>
        </p:nvSpPr>
        <p:spPr bwMode="auto">
          <a:xfrm>
            <a:off x="990600" y="4343400"/>
            <a:ext cx="7848600" cy="1628775"/>
          </a:xfrm>
          <a:prstGeom prst="rect">
            <a:avLst/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56" name="Rectangle 36"/>
          <p:cNvSpPr>
            <a:spLocks noChangeArrowheads="1"/>
          </p:cNvSpPr>
          <p:nvPr/>
        </p:nvSpPr>
        <p:spPr bwMode="auto">
          <a:xfrm>
            <a:off x="1955800" y="4849813"/>
            <a:ext cx="6253163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57" name="Rectangle 37"/>
          <p:cNvSpPr>
            <a:spLocks noChangeArrowheads="1"/>
          </p:cNvSpPr>
          <p:nvPr/>
        </p:nvSpPr>
        <p:spPr bwMode="auto">
          <a:xfrm>
            <a:off x="2262188" y="4849813"/>
            <a:ext cx="622300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58" name="Rectangle 38"/>
          <p:cNvSpPr>
            <a:spLocks noChangeArrowheads="1"/>
          </p:cNvSpPr>
          <p:nvPr/>
        </p:nvSpPr>
        <p:spPr bwMode="auto">
          <a:xfrm>
            <a:off x="1543050" y="4849813"/>
            <a:ext cx="728663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59" name="Rectangle 39"/>
          <p:cNvSpPr>
            <a:spLocks noChangeArrowheads="1"/>
          </p:cNvSpPr>
          <p:nvPr/>
        </p:nvSpPr>
        <p:spPr bwMode="auto">
          <a:xfrm>
            <a:off x="2876550" y="4849813"/>
            <a:ext cx="825500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60" name="Rectangle 40"/>
          <p:cNvSpPr>
            <a:spLocks noChangeArrowheads="1"/>
          </p:cNvSpPr>
          <p:nvPr/>
        </p:nvSpPr>
        <p:spPr bwMode="auto">
          <a:xfrm>
            <a:off x="3695700" y="4849813"/>
            <a:ext cx="520700" cy="679450"/>
          </a:xfrm>
          <a:prstGeom prst="rect">
            <a:avLst/>
          </a:prstGeom>
          <a:solidFill>
            <a:srgbClr val="C0C0C0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61" name="Rectangle 41"/>
          <p:cNvSpPr>
            <a:spLocks noChangeArrowheads="1"/>
          </p:cNvSpPr>
          <p:nvPr/>
        </p:nvSpPr>
        <p:spPr bwMode="auto">
          <a:xfrm>
            <a:off x="5845175" y="4849813"/>
            <a:ext cx="619125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62" name="Rectangle 42"/>
          <p:cNvSpPr>
            <a:spLocks noChangeArrowheads="1"/>
          </p:cNvSpPr>
          <p:nvPr/>
        </p:nvSpPr>
        <p:spPr bwMode="auto">
          <a:xfrm>
            <a:off x="6459538" y="4849813"/>
            <a:ext cx="622300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63" name="Rectangle 43"/>
          <p:cNvSpPr>
            <a:spLocks noChangeArrowheads="1"/>
          </p:cNvSpPr>
          <p:nvPr/>
        </p:nvSpPr>
        <p:spPr bwMode="auto">
          <a:xfrm>
            <a:off x="7585075" y="4849813"/>
            <a:ext cx="623888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64" name="Rectangle 44"/>
          <p:cNvSpPr>
            <a:spLocks noChangeArrowheads="1"/>
          </p:cNvSpPr>
          <p:nvPr/>
        </p:nvSpPr>
        <p:spPr bwMode="auto">
          <a:xfrm>
            <a:off x="1447800" y="4876800"/>
            <a:ext cx="822325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Protocol</a:t>
            </a:r>
          </a:p>
        </p:txBody>
      </p:sp>
      <p:sp>
        <p:nvSpPr>
          <p:cNvPr id="363565" name="Rectangle 45"/>
          <p:cNvSpPr>
            <a:spLocks noChangeArrowheads="1"/>
          </p:cNvSpPr>
          <p:nvPr/>
        </p:nvSpPr>
        <p:spPr bwMode="auto">
          <a:xfrm>
            <a:off x="1568450" y="5167313"/>
            <a:ext cx="774700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Version</a:t>
            </a:r>
          </a:p>
        </p:txBody>
      </p:sp>
      <p:sp>
        <p:nvSpPr>
          <p:cNvPr id="363566" name="Rectangle 46"/>
          <p:cNvSpPr>
            <a:spLocks noChangeArrowheads="1"/>
          </p:cNvSpPr>
          <p:nvPr/>
        </p:nvSpPr>
        <p:spPr bwMode="auto">
          <a:xfrm>
            <a:off x="2284413" y="5035550"/>
            <a:ext cx="620712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Type</a:t>
            </a:r>
          </a:p>
        </p:txBody>
      </p:sp>
      <p:sp>
        <p:nvSpPr>
          <p:cNvPr id="363567" name="Rectangle 47"/>
          <p:cNvSpPr>
            <a:spLocks noChangeArrowheads="1"/>
          </p:cNvSpPr>
          <p:nvPr/>
        </p:nvSpPr>
        <p:spPr bwMode="auto">
          <a:xfrm>
            <a:off x="2819400" y="5029200"/>
            <a:ext cx="958850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SubType</a:t>
            </a:r>
          </a:p>
        </p:txBody>
      </p:sp>
      <p:sp>
        <p:nvSpPr>
          <p:cNvPr id="363568" name="Rectangle 48"/>
          <p:cNvSpPr>
            <a:spLocks noChangeArrowheads="1"/>
          </p:cNvSpPr>
          <p:nvPr/>
        </p:nvSpPr>
        <p:spPr bwMode="auto">
          <a:xfrm>
            <a:off x="3822700" y="4905375"/>
            <a:ext cx="417513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To</a:t>
            </a:r>
          </a:p>
        </p:txBody>
      </p:sp>
      <p:sp>
        <p:nvSpPr>
          <p:cNvPr id="363569" name="Rectangle 49"/>
          <p:cNvSpPr>
            <a:spLocks noChangeArrowheads="1"/>
          </p:cNvSpPr>
          <p:nvPr/>
        </p:nvSpPr>
        <p:spPr bwMode="auto">
          <a:xfrm>
            <a:off x="3822700" y="5167313"/>
            <a:ext cx="4397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DS</a:t>
            </a:r>
          </a:p>
        </p:txBody>
      </p:sp>
      <p:sp>
        <p:nvSpPr>
          <p:cNvPr id="363570" name="Rectangle 50"/>
          <p:cNvSpPr>
            <a:spLocks noChangeArrowheads="1"/>
          </p:cNvSpPr>
          <p:nvPr/>
        </p:nvSpPr>
        <p:spPr bwMode="auto">
          <a:xfrm>
            <a:off x="5334000" y="5029200"/>
            <a:ext cx="677863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Retry</a:t>
            </a:r>
          </a:p>
        </p:txBody>
      </p:sp>
      <p:sp>
        <p:nvSpPr>
          <p:cNvPr id="363571" name="Rectangle 51"/>
          <p:cNvSpPr>
            <a:spLocks noChangeArrowheads="1"/>
          </p:cNvSpPr>
          <p:nvPr/>
        </p:nvSpPr>
        <p:spPr bwMode="auto">
          <a:xfrm>
            <a:off x="5868988" y="4905375"/>
            <a:ext cx="541337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Pwr</a:t>
            </a:r>
          </a:p>
        </p:txBody>
      </p:sp>
      <p:sp>
        <p:nvSpPr>
          <p:cNvPr id="363572" name="Rectangle 52"/>
          <p:cNvSpPr>
            <a:spLocks noChangeArrowheads="1"/>
          </p:cNvSpPr>
          <p:nvPr/>
        </p:nvSpPr>
        <p:spPr bwMode="auto">
          <a:xfrm>
            <a:off x="5868988" y="5167313"/>
            <a:ext cx="542925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Mgt</a:t>
            </a:r>
          </a:p>
        </p:txBody>
      </p:sp>
      <p:sp>
        <p:nvSpPr>
          <p:cNvPr id="363573" name="Rectangle 53"/>
          <p:cNvSpPr>
            <a:spLocks noChangeArrowheads="1"/>
          </p:cNvSpPr>
          <p:nvPr/>
        </p:nvSpPr>
        <p:spPr bwMode="auto">
          <a:xfrm>
            <a:off x="6483350" y="4905375"/>
            <a:ext cx="6556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More</a:t>
            </a:r>
          </a:p>
        </p:txBody>
      </p:sp>
      <p:sp>
        <p:nvSpPr>
          <p:cNvPr id="363574" name="Rectangle 54"/>
          <p:cNvSpPr>
            <a:spLocks noChangeArrowheads="1"/>
          </p:cNvSpPr>
          <p:nvPr/>
        </p:nvSpPr>
        <p:spPr bwMode="auto">
          <a:xfrm>
            <a:off x="6483350" y="5167313"/>
            <a:ext cx="59848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Data</a:t>
            </a:r>
          </a:p>
        </p:txBody>
      </p:sp>
      <p:sp>
        <p:nvSpPr>
          <p:cNvPr id="363575" name="Rectangle 55"/>
          <p:cNvSpPr>
            <a:spLocks noChangeArrowheads="1"/>
          </p:cNvSpPr>
          <p:nvPr/>
        </p:nvSpPr>
        <p:spPr bwMode="auto">
          <a:xfrm>
            <a:off x="7010400" y="5029200"/>
            <a:ext cx="6429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WEP</a:t>
            </a:r>
          </a:p>
        </p:txBody>
      </p:sp>
      <p:sp>
        <p:nvSpPr>
          <p:cNvPr id="363576" name="Rectangle 56"/>
          <p:cNvSpPr>
            <a:spLocks noChangeArrowheads="1"/>
          </p:cNvSpPr>
          <p:nvPr/>
        </p:nvSpPr>
        <p:spPr bwMode="auto">
          <a:xfrm>
            <a:off x="7608888" y="5035550"/>
            <a:ext cx="723900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Order</a:t>
            </a:r>
          </a:p>
        </p:txBody>
      </p:sp>
      <p:sp>
        <p:nvSpPr>
          <p:cNvPr id="363577" name="Rectangle 57"/>
          <p:cNvSpPr>
            <a:spLocks noChangeArrowheads="1"/>
          </p:cNvSpPr>
          <p:nvPr/>
        </p:nvSpPr>
        <p:spPr bwMode="auto">
          <a:xfrm>
            <a:off x="3962400" y="6019800"/>
            <a:ext cx="2085975" cy="34766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700" b="1" dirty="0">
                <a:solidFill>
                  <a:srgbClr val="000000"/>
                </a:solidFill>
                <a:latin typeface="Times New Roman" charset="0"/>
              </a:rPr>
              <a:t>Frame Control Field</a:t>
            </a:r>
          </a:p>
        </p:txBody>
      </p:sp>
      <p:sp>
        <p:nvSpPr>
          <p:cNvPr id="363578" name="Rectangle 58"/>
          <p:cNvSpPr>
            <a:spLocks noChangeArrowheads="1"/>
          </p:cNvSpPr>
          <p:nvPr/>
        </p:nvSpPr>
        <p:spPr bwMode="auto">
          <a:xfrm>
            <a:off x="1466850" y="4505325"/>
            <a:ext cx="612775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Bits: </a:t>
            </a:r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3579" name="Rectangle 59"/>
          <p:cNvSpPr>
            <a:spLocks noChangeArrowheads="1"/>
          </p:cNvSpPr>
          <p:nvPr/>
        </p:nvSpPr>
        <p:spPr bwMode="auto">
          <a:xfrm>
            <a:off x="2387600" y="4505325"/>
            <a:ext cx="269875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3580" name="Rectangle 60"/>
          <p:cNvSpPr>
            <a:spLocks noChangeArrowheads="1"/>
          </p:cNvSpPr>
          <p:nvPr/>
        </p:nvSpPr>
        <p:spPr bwMode="auto">
          <a:xfrm>
            <a:off x="3105150" y="4505325"/>
            <a:ext cx="258763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4</a:t>
            </a:r>
          </a:p>
        </p:txBody>
      </p:sp>
      <p:sp>
        <p:nvSpPr>
          <p:cNvPr id="363581" name="Rectangle 61"/>
          <p:cNvSpPr>
            <a:spLocks noChangeArrowheads="1"/>
          </p:cNvSpPr>
          <p:nvPr/>
        </p:nvSpPr>
        <p:spPr bwMode="auto">
          <a:xfrm>
            <a:off x="3822700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2" name="Rectangle 62"/>
          <p:cNvSpPr>
            <a:spLocks noChangeArrowheads="1"/>
          </p:cNvSpPr>
          <p:nvPr/>
        </p:nvSpPr>
        <p:spPr bwMode="auto">
          <a:xfrm>
            <a:off x="4333875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3" name="Rectangle 63"/>
          <p:cNvSpPr>
            <a:spLocks noChangeArrowheads="1"/>
          </p:cNvSpPr>
          <p:nvPr/>
        </p:nvSpPr>
        <p:spPr bwMode="auto">
          <a:xfrm>
            <a:off x="4945063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4" name="Rectangle 64"/>
          <p:cNvSpPr>
            <a:spLocks noChangeArrowheads="1"/>
          </p:cNvSpPr>
          <p:nvPr/>
        </p:nvSpPr>
        <p:spPr bwMode="auto">
          <a:xfrm>
            <a:off x="5456238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5" name="Rectangle 65"/>
          <p:cNvSpPr>
            <a:spLocks noChangeArrowheads="1"/>
          </p:cNvSpPr>
          <p:nvPr/>
        </p:nvSpPr>
        <p:spPr bwMode="auto">
          <a:xfrm>
            <a:off x="5972175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6" name="Rectangle 66"/>
          <p:cNvSpPr>
            <a:spLocks noChangeArrowheads="1"/>
          </p:cNvSpPr>
          <p:nvPr/>
        </p:nvSpPr>
        <p:spPr bwMode="auto">
          <a:xfrm>
            <a:off x="6584950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7" name="Rectangle 67"/>
          <p:cNvSpPr>
            <a:spLocks noChangeArrowheads="1"/>
          </p:cNvSpPr>
          <p:nvPr/>
        </p:nvSpPr>
        <p:spPr bwMode="auto">
          <a:xfrm>
            <a:off x="7197725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8" name="Rectangle 68"/>
          <p:cNvSpPr>
            <a:spLocks noChangeArrowheads="1"/>
          </p:cNvSpPr>
          <p:nvPr/>
        </p:nvSpPr>
        <p:spPr bwMode="auto">
          <a:xfrm>
            <a:off x="7710488" y="4505325"/>
            <a:ext cx="257175" cy="2714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3589" name="Rectangle 69"/>
          <p:cNvSpPr>
            <a:spLocks noChangeArrowheads="1"/>
          </p:cNvSpPr>
          <p:nvPr/>
        </p:nvSpPr>
        <p:spPr bwMode="auto">
          <a:xfrm>
            <a:off x="4205288" y="4849813"/>
            <a:ext cx="625475" cy="679450"/>
          </a:xfrm>
          <a:prstGeom prst="rect">
            <a:avLst/>
          </a:prstGeom>
          <a:solidFill>
            <a:srgbClr val="C0C0C0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90" name="Rectangle 70"/>
          <p:cNvSpPr>
            <a:spLocks noChangeArrowheads="1"/>
          </p:cNvSpPr>
          <p:nvPr/>
        </p:nvSpPr>
        <p:spPr bwMode="auto">
          <a:xfrm>
            <a:off x="4232275" y="5167313"/>
            <a:ext cx="439738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DS</a:t>
            </a:r>
          </a:p>
        </p:txBody>
      </p:sp>
      <p:sp>
        <p:nvSpPr>
          <p:cNvPr id="363591" name="Rectangle 71"/>
          <p:cNvSpPr>
            <a:spLocks noChangeArrowheads="1"/>
          </p:cNvSpPr>
          <p:nvPr/>
        </p:nvSpPr>
        <p:spPr bwMode="auto">
          <a:xfrm>
            <a:off x="4232275" y="4905375"/>
            <a:ext cx="666750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Times New Roman" charset="0"/>
              </a:rPr>
              <a:t>From</a:t>
            </a:r>
          </a:p>
        </p:txBody>
      </p:sp>
      <p:sp>
        <p:nvSpPr>
          <p:cNvPr id="363592" name="Rectangle 72"/>
          <p:cNvSpPr>
            <a:spLocks noChangeArrowheads="1"/>
          </p:cNvSpPr>
          <p:nvPr/>
        </p:nvSpPr>
        <p:spPr bwMode="auto">
          <a:xfrm>
            <a:off x="4770438" y="4849813"/>
            <a:ext cx="625475" cy="679450"/>
          </a:xfrm>
          <a:prstGeom prst="rect">
            <a:avLst/>
          </a:prstGeom>
          <a:solidFill>
            <a:srgbClr val="FFFFFF"/>
          </a:solidFill>
          <a:ln w="25399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93" name="Rectangle 73"/>
          <p:cNvSpPr>
            <a:spLocks noChangeArrowheads="1"/>
          </p:cNvSpPr>
          <p:nvPr/>
        </p:nvSpPr>
        <p:spPr bwMode="auto">
          <a:xfrm>
            <a:off x="4843463" y="4905375"/>
            <a:ext cx="596900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More</a:t>
            </a:r>
          </a:p>
        </p:txBody>
      </p:sp>
      <p:sp>
        <p:nvSpPr>
          <p:cNvPr id="363594" name="Rectangle 74"/>
          <p:cNvSpPr>
            <a:spLocks noChangeArrowheads="1"/>
          </p:cNvSpPr>
          <p:nvPr/>
        </p:nvSpPr>
        <p:spPr bwMode="auto">
          <a:xfrm>
            <a:off x="4843463" y="5167313"/>
            <a:ext cx="546100" cy="3016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Frag</a:t>
            </a:r>
          </a:p>
        </p:txBody>
      </p:sp>
      <p:sp>
        <p:nvSpPr>
          <p:cNvPr id="363595" name="Line 75"/>
          <p:cNvSpPr>
            <a:spLocks noChangeShapeType="1"/>
          </p:cNvSpPr>
          <p:nvPr/>
        </p:nvSpPr>
        <p:spPr bwMode="auto">
          <a:xfrm>
            <a:off x="881063" y="2978150"/>
            <a:ext cx="0" cy="1120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96" name="Line 76"/>
          <p:cNvSpPr>
            <a:spLocks noChangeShapeType="1"/>
          </p:cNvSpPr>
          <p:nvPr/>
        </p:nvSpPr>
        <p:spPr bwMode="auto">
          <a:xfrm>
            <a:off x="881063" y="4098925"/>
            <a:ext cx="668337" cy="509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97" name="Line 77"/>
          <p:cNvSpPr>
            <a:spLocks noChangeShapeType="1"/>
          </p:cNvSpPr>
          <p:nvPr/>
        </p:nvSpPr>
        <p:spPr bwMode="auto">
          <a:xfrm>
            <a:off x="1717675" y="2978150"/>
            <a:ext cx="0" cy="917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3598" name="Line 78"/>
          <p:cNvSpPr>
            <a:spLocks noChangeShapeType="1"/>
          </p:cNvSpPr>
          <p:nvPr/>
        </p:nvSpPr>
        <p:spPr bwMode="auto">
          <a:xfrm>
            <a:off x="1717675" y="3895725"/>
            <a:ext cx="6515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MAC Layer Frames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229600" cy="518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Data Frames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Control Frames</a:t>
            </a:r>
          </a:p>
          <a:p>
            <a:pPr lvl="2">
              <a:buClr>
                <a:schemeClr val="tx2"/>
              </a:buClr>
              <a:buSzTx/>
              <a:buFont typeface="Wingdings" pitchFamily="2" charset="2"/>
              <a:buBlip>
                <a:blip r:embed="rId3"/>
              </a:buBlip>
            </a:pPr>
            <a:r>
              <a:rPr lang="en-US" sz="2800"/>
              <a:t>RTS,CTS,ACK and PS-POLL</a:t>
            </a:r>
          </a:p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Management Frames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/>
              <a:t>Authentication and De-Authentication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/>
              <a:t>Association, Re-Association, and Disassociation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/>
              <a:t>Beacon and Probe frames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Wireless  local Area Networks (WLANs)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28600"/>
            <a:ext cx="77724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IEEE 802.11 Security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6324600" cy="556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rgbClr val="A45100"/>
              </a:buClr>
              <a:buFont typeface="Wingdings" pitchFamily="2" charset="2"/>
              <a:buChar char="v"/>
            </a:pPr>
            <a:r>
              <a:rPr lang="en-US"/>
              <a:t>Authentication provided by open system or shared key authentication (Authentication is used instead of wired media physical connection)</a:t>
            </a:r>
          </a:p>
          <a:p>
            <a:pPr>
              <a:lnSpc>
                <a:spcPct val="90000"/>
              </a:lnSpc>
              <a:buClr>
                <a:srgbClr val="A45100"/>
              </a:buClr>
              <a:buFont typeface="Wingdings" pitchFamily="2" charset="2"/>
              <a:buChar char="v"/>
            </a:pPr>
            <a:r>
              <a:rPr lang="en-US"/>
              <a:t>Privacy provided by WEP (Privacy is used to provide the confidential aspects of closed wired media)</a:t>
            </a:r>
          </a:p>
          <a:p>
            <a:pPr>
              <a:lnSpc>
                <a:spcPct val="90000"/>
              </a:lnSpc>
              <a:buClr>
                <a:srgbClr val="A45100"/>
              </a:buClr>
              <a:buFont typeface="Wingdings" pitchFamily="2" charset="2"/>
              <a:buChar char="v"/>
            </a:pPr>
            <a:r>
              <a:rPr lang="en-US"/>
              <a:t>An Integrity check is performed using a 32-bit CRC</a:t>
            </a:r>
          </a:p>
        </p:txBody>
      </p:sp>
      <p:pic>
        <p:nvPicPr>
          <p:cNvPr id="343044" name="Picture 4" descr="j02543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057400"/>
            <a:ext cx="14620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Authentication</a:t>
            </a:r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219200"/>
            <a:ext cx="817245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Is WLAN Secure ?</a:t>
            </a:r>
          </a:p>
        </p:txBody>
      </p:sp>
      <p:pic>
        <p:nvPicPr>
          <p:cNvPr id="3676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990600"/>
            <a:ext cx="4648200" cy="5486400"/>
          </a:xfrm>
          <a:noFill/>
          <a:ln>
            <a:miter lim="800000"/>
            <a:headEnd/>
            <a:tailEnd/>
          </a:ln>
        </p:spPr>
      </p:pic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1066800" y="838200"/>
            <a:ext cx="3429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200">
                <a:solidFill>
                  <a:schemeClr val="tx1"/>
                </a:solidFill>
              </a:rPr>
              <a:t>The Parking Lot attack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200">
                <a:solidFill>
                  <a:schemeClr val="tx1"/>
                </a:solidFill>
              </a:rPr>
              <a:t>Man in the middle attack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200">
                <a:solidFill>
                  <a:schemeClr val="tx1"/>
                </a:solidFill>
              </a:rPr>
              <a:t>Freely available tools like Air Snort, WEP crack to snoop into a WLAN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7772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Future of WLAN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838200"/>
            <a:ext cx="8305800" cy="6019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/>
              <a:t>WLANs move to maturity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Higher Speeds      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Improved Security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Seamless end-to-end protocols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Better Error control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Long distances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New vendors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Better interoperability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/>
              <a:t>Global networking</a:t>
            </a:r>
          </a:p>
          <a:p>
            <a:pPr lvl="1">
              <a:buClr>
                <a:schemeClr val="tx2"/>
              </a:buClr>
              <a:buSzTx/>
              <a:buFont typeface="Wingdings" pitchFamily="2" charset="2"/>
              <a:buNone/>
            </a:pPr>
            <a:endParaRPr lang="en-US"/>
          </a:p>
          <a:p>
            <a:pPr lvl="1">
              <a:buClr>
                <a:schemeClr val="tx2"/>
              </a:buClr>
              <a:buSzTx/>
              <a:buFont typeface="Wingdings" pitchFamily="2" charset="2"/>
              <a:buNone/>
            </a:pPr>
            <a:r>
              <a:rPr lang="en-US" b="1"/>
              <a:t>Anywhere, anytime,any-form connectivity…</a:t>
            </a:r>
          </a:p>
        </p:txBody>
      </p:sp>
      <p:pic>
        <p:nvPicPr>
          <p:cNvPr id="368644" name="Picture 4" descr="D:\My Documents\PPT_pictures\anounc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143000"/>
            <a:ext cx="1597025" cy="198120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Bluetooth and Personal Area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3914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/>
              <a:t>LAN/WLAN World</a:t>
            </a:r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914400" y="1219200"/>
            <a:ext cx="7543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000">
                <a:solidFill>
                  <a:schemeClr val="tx1"/>
                </a:solidFill>
              </a:rPr>
              <a:t>LANs provide connectivity for interconnecting computing resources at the local levels of an organization</a:t>
            </a:r>
            <a:endParaRPr lang="en-US" sz="320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000">
                <a:solidFill>
                  <a:schemeClr val="tx1"/>
                </a:solidFill>
              </a:rPr>
              <a:t>Wired LANs </a:t>
            </a:r>
          </a:p>
          <a:p>
            <a:pPr marL="1371600" lvl="2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en-US" sz="2800">
                <a:solidFill>
                  <a:schemeClr val="tx1"/>
                </a:solidFill>
              </a:rPr>
              <a:t>Limitations because of physical, hard-wired infrastructure</a:t>
            </a:r>
            <a:r>
              <a:rPr lang="en-US" sz="3000">
                <a:solidFill>
                  <a:schemeClr val="tx1"/>
                </a:solidFill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3000">
                <a:solidFill>
                  <a:schemeClr val="tx1"/>
                </a:solidFill>
              </a:rPr>
              <a:t>Wireless LANs provide </a:t>
            </a:r>
          </a:p>
          <a:p>
            <a:pPr marL="1371600" lvl="2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en-US" sz="2800">
                <a:solidFill>
                  <a:schemeClr val="tx1"/>
                </a:solidFill>
              </a:rPr>
              <a:t>Flexibility </a:t>
            </a:r>
          </a:p>
          <a:p>
            <a:pPr marL="1371600" lvl="2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en-US" sz="2800">
                <a:solidFill>
                  <a:schemeClr val="tx1"/>
                </a:solidFill>
              </a:rPr>
              <a:t>Portability</a:t>
            </a:r>
          </a:p>
          <a:p>
            <a:pPr marL="1371600" lvl="2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en-US" sz="2800">
                <a:solidFill>
                  <a:schemeClr val="tx1"/>
                </a:solidFill>
              </a:rPr>
              <a:t>Mobility</a:t>
            </a:r>
          </a:p>
          <a:p>
            <a:pPr marL="1371600" lvl="2" indent="-4572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Blip>
                <a:blip r:embed="rId2"/>
              </a:buBlip>
            </a:pPr>
            <a:r>
              <a:rPr lang="en-US" sz="2800">
                <a:solidFill>
                  <a:schemeClr val="tx1"/>
                </a:solidFill>
              </a:rPr>
              <a:t>Ease of Installation</a:t>
            </a:r>
          </a:p>
        </p:txBody>
      </p:sp>
      <p:pic>
        <p:nvPicPr>
          <p:cNvPr id="265220" name="Picture 4" descr="j02344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209800"/>
            <a:ext cx="1295400" cy="1689100"/>
          </a:xfrm>
          <a:prstGeom prst="rect">
            <a:avLst/>
          </a:prstGeom>
          <a:noFill/>
        </p:spPr>
      </p:pic>
      <p:pic>
        <p:nvPicPr>
          <p:cNvPr id="265221" name="Picture 5" descr="j02380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953000"/>
            <a:ext cx="1430338" cy="1720850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295400"/>
            <a:ext cx="7772400" cy="45720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Medical Professionals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Education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Temporary Situations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Airlines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Security Staff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Emergency Centers</a:t>
            </a:r>
          </a:p>
        </p:txBody>
      </p:sp>
      <p:sp>
        <p:nvSpPr>
          <p:cNvPr id="26317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80772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Wireless LAN Applications </a:t>
            </a:r>
            <a:endParaRPr lang="en-US"/>
          </a:p>
        </p:txBody>
      </p:sp>
      <p:pic>
        <p:nvPicPr>
          <p:cNvPr id="263173" name="Picture 1029" descr="PE0271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066800"/>
            <a:ext cx="1592263" cy="1501775"/>
          </a:xfrm>
          <a:prstGeom prst="rect">
            <a:avLst/>
          </a:prstGeom>
          <a:noFill/>
        </p:spPr>
      </p:pic>
      <p:pic>
        <p:nvPicPr>
          <p:cNvPr id="263174" name="Picture 1030" descr="j01985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317875"/>
            <a:ext cx="2197100" cy="1666875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229600" cy="51054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In response to lacking standards, IEEE developed the first internationally recognized wireless LAN standard – IEEE 802.11 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IEEE published 802.11 in 1997, after seven years of work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Most prominent specification for WLANs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Scope of IEEE 802.11 is limited to Physical and Data Link Layers.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762000"/>
            <a:ext cx="8077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 dirty="0"/>
              <a:t>IEEE 802.11 Wireless LAN Standard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990600"/>
            <a:ext cx="7772400" cy="56388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Appliance Interoperability</a:t>
            </a:r>
            <a:endParaRPr lang="en-US" i="1"/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Fast Product Development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Stable Future Migration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/>
              <a:t>Price Reductions</a:t>
            </a:r>
          </a:p>
          <a:p>
            <a:pPr>
              <a:buClr>
                <a:schemeClr val="tx2"/>
              </a:buClr>
              <a:buFont typeface="Wingdings" pitchFamily="2" charset="2"/>
              <a:buChar char="v"/>
            </a:pPr>
            <a:r>
              <a:rPr lang="en-US">
                <a:cs typeface="Arial" charset="0"/>
              </a:rPr>
              <a:t>The 802.11 standard takes into account the following significant differences between wireless and wired LANs:</a:t>
            </a:r>
          </a:p>
          <a:p>
            <a:pPr lvl="2">
              <a:buFont typeface="Wingdings" pitchFamily="2" charset="2"/>
              <a:buBlip>
                <a:blip r:embed="rId2"/>
              </a:buBlip>
            </a:pPr>
            <a:r>
              <a:rPr lang="en-US"/>
              <a:t>Power Management</a:t>
            </a:r>
          </a:p>
          <a:p>
            <a:pPr lvl="2">
              <a:buFont typeface="Wingdings" pitchFamily="2" charset="2"/>
              <a:buBlip>
                <a:blip r:embed="rId2"/>
              </a:buBlip>
            </a:pPr>
            <a:r>
              <a:rPr lang="en-US"/>
              <a:t>Security</a:t>
            </a:r>
          </a:p>
          <a:p>
            <a:pPr lvl="2">
              <a:buFont typeface="Wingdings" pitchFamily="2" charset="2"/>
              <a:buBlip>
                <a:blip r:embed="rId2"/>
              </a:buBlip>
            </a:pPr>
            <a:r>
              <a:rPr lang="en-US"/>
              <a:t>Bandwidth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83058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dirty="0"/>
              <a:t>Benefits</a:t>
            </a:r>
            <a:r>
              <a:rPr lang="en-US" b="1" dirty="0"/>
              <a:t> of 802.11 Standard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38200"/>
            <a:ext cx="8229600" cy="144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IEEE 802 LAN Standards Family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38200" y="2667000"/>
            <a:ext cx="6172200" cy="2971800"/>
            <a:chOff x="576" y="1632"/>
            <a:chExt cx="4128" cy="1872"/>
          </a:xfrm>
        </p:grpSpPr>
        <p:sp>
          <p:nvSpPr>
            <p:cNvPr id="307204" name="Line 4"/>
            <p:cNvSpPr>
              <a:spLocks noChangeShapeType="1"/>
            </p:cNvSpPr>
            <p:nvPr/>
          </p:nvSpPr>
          <p:spPr bwMode="auto">
            <a:xfrm>
              <a:off x="576" y="1637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05" name="Line 5"/>
            <p:cNvSpPr>
              <a:spLocks noChangeShapeType="1"/>
            </p:cNvSpPr>
            <p:nvPr/>
          </p:nvSpPr>
          <p:spPr bwMode="auto">
            <a:xfrm>
              <a:off x="576" y="2329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06" name="Line 6"/>
            <p:cNvSpPr>
              <a:spLocks noChangeShapeType="1"/>
            </p:cNvSpPr>
            <p:nvPr/>
          </p:nvSpPr>
          <p:spPr bwMode="auto">
            <a:xfrm>
              <a:off x="576" y="3499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07" name="Line 7"/>
            <p:cNvSpPr>
              <a:spLocks noChangeShapeType="1"/>
            </p:cNvSpPr>
            <p:nvPr/>
          </p:nvSpPr>
          <p:spPr bwMode="auto">
            <a:xfrm>
              <a:off x="576" y="1637"/>
              <a:ext cx="0" cy="18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08" name="Line 8"/>
            <p:cNvSpPr>
              <a:spLocks noChangeShapeType="1"/>
            </p:cNvSpPr>
            <p:nvPr/>
          </p:nvSpPr>
          <p:spPr bwMode="auto">
            <a:xfrm>
              <a:off x="4704" y="1632"/>
              <a:ext cx="0" cy="18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09" name="Line 9"/>
            <p:cNvSpPr>
              <a:spLocks noChangeShapeType="1"/>
            </p:cNvSpPr>
            <p:nvPr/>
          </p:nvSpPr>
          <p:spPr bwMode="auto">
            <a:xfrm>
              <a:off x="1536" y="2329"/>
              <a:ext cx="0" cy="1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10" name="Line 10"/>
            <p:cNvSpPr>
              <a:spLocks noChangeShapeType="1"/>
            </p:cNvSpPr>
            <p:nvPr/>
          </p:nvSpPr>
          <p:spPr bwMode="auto">
            <a:xfrm>
              <a:off x="2592" y="2329"/>
              <a:ext cx="0" cy="1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11" name="Line 11"/>
            <p:cNvSpPr>
              <a:spLocks noChangeShapeType="1"/>
            </p:cNvSpPr>
            <p:nvPr/>
          </p:nvSpPr>
          <p:spPr bwMode="auto">
            <a:xfrm>
              <a:off x="3744" y="2329"/>
              <a:ext cx="0" cy="1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13" name="Rectangle 13"/>
            <p:cNvSpPr>
              <a:spLocks noChangeArrowheads="1"/>
            </p:cNvSpPr>
            <p:nvPr/>
          </p:nvSpPr>
          <p:spPr bwMode="auto">
            <a:xfrm>
              <a:off x="672" y="2435"/>
              <a:ext cx="816" cy="9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IEEE 802.3</a:t>
              </a:r>
            </a:p>
            <a:p>
              <a:pPr algn="ctr"/>
              <a:r>
                <a:rPr lang="en-US" sz="2400"/>
                <a:t>Carrier</a:t>
              </a:r>
            </a:p>
            <a:p>
              <a:pPr algn="ctr"/>
              <a:r>
                <a:rPr lang="en-US" sz="2400"/>
                <a:t>Sense</a:t>
              </a:r>
            </a:p>
          </p:txBody>
        </p:sp>
        <p:sp>
          <p:nvSpPr>
            <p:cNvPr id="307214" name="Rectangle 14"/>
            <p:cNvSpPr>
              <a:spLocks noChangeArrowheads="1"/>
            </p:cNvSpPr>
            <p:nvPr/>
          </p:nvSpPr>
          <p:spPr bwMode="auto">
            <a:xfrm>
              <a:off x="1632" y="2435"/>
              <a:ext cx="816" cy="9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IEEE 802.4</a:t>
              </a:r>
            </a:p>
            <a:p>
              <a:pPr algn="ctr"/>
              <a:r>
                <a:rPr lang="en-US" sz="2400"/>
                <a:t>Token</a:t>
              </a:r>
            </a:p>
            <a:p>
              <a:pPr algn="ctr"/>
              <a:r>
                <a:rPr lang="en-US" sz="2400"/>
                <a:t>Bus</a:t>
              </a:r>
            </a:p>
            <a:p>
              <a:pPr algn="ctr"/>
              <a:endParaRPr lang="en-US" sz="2400"/>
            </a:p>
          </p:txBody>
        </p:sp>
        <p:sp>
          <p:nvSpPr>
            <p:cNvPr id="307215" name="Rectangle 15"/>
            <p:cNvSpPr>
              <a:spLocks noChangeArrowheads="1"/>
            </p:cNvSpPr>
            <p:nvPr/>
          </p:nvSpPr>
          <p:spPr bwMode="auto">
            <a:xfrm>
              <a:off x="2736" y="2435"/>
              <a:ext cx="816" cy="9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IEEE 802.5</a:t>
              </a:r>
            </a:p>
            <a:p>
              <a:pPr algn="ctr"/>
              <a:r>
                <a:rPr lang="en-US" sz="2400"/>
                <a:t>Token</a:t>
              </a:r>
            </a:p>
            <a:p>
              <a:pPr algn="ctr"/>
              <a:r>
                <a:rPr lang="en-US" sz="2400"/>
                <a:t>Ring</a:t>
              </a:r>
            </a:p>
          </p:txBody>
        </p:sp>
        <p:sp>
          <p:nvSpPr>
            <p:cNvPr id="307216" name="Rectangle 16"/>
            <p:cNvSpPr>
              <a:spLocks noChangeArrowheads="1"/>
            </p:cNvSpPr>
            <p:nvPr/>
          </p:nvSpPr>
          <p:spPr bwMode="auto">
            <a:xfrm>
              <a:off x="3840" y="2435"/>
              <a:ext cx="816" cy="9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IEEE 802.11</a:t>
              </a:r>
            </a:p>
            <a:p>
              <a:pPr algn="ctr"/>
              <a:r>
                <a:rPr lang="en-US" sz="2400"/>
                <a:t>Wireless</a:t>
              </a:r>
            </a:p>
            <a:p>
              <a:pPr algn="ctr"/>
              <a:endParaRPr lang="en-US" sz="2400"/>
            </a:p>
          </p:txBody>
        </p:sp>
        <p:sp>
          <p:nvSpPr>
            <p:cNvPr id="307217" name="Rectangle 17"/>
            <p:cNvSpPr>
              <a:spLocks noChangeArrowheads="1"/>
            </p:cNvSpPr>
            <p:nvPr/>
          </p:nvSpPr>
          <p:spPr bwMode="auto">
            <a:xfrm>
              <a:off x="1392" y="1797"/>
              <a:ext cx="2640" cy="4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r>
                <a:rPr lang="en-US" sz="2400"/>
                <a:t>IEEE 802.2</a:t>
              </a:r>
            </a:p>
            <a:p>
              <a:pPr algn="ctr"/>
              <a:r>
                <a:rPr lang="en-US" sz="2400"/>
                <a:t>Logical Link Control (LLC)</a:t>
              </a:r>
            </a:p>
            <a:p>
              <a:pPr algn="ctr"/>
              <a:endParaRPr lang="en-US" sz="2400"/>
            </a:p>
          </p:txBody>
        </p:sp>
      </p:grpSp>
      <p:sp>
        <p:nvSpPr>
          <p:cNvPr id="307221" name="Line 21"/>
          <p:cNvSpPr>
            <a:spLocks noChangeShapeType="1"/>
          </p:cNvSpPr>
          <p:nvPr/>
        </p:nvSpPr>
        <p:spPr bwMode="auto">
          <a:xfrm>
            <a:off x="7010400" y="2667000"/>
            <a:ext cx="1905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3" name="Line 23"/>
          <p:cNvSpPr>
            <a:spLocks noChangeShapeType="1"/>
          </p:cNvSpPr>
          <p:nvPr/>
        </p:nvSpPr>
        <p:spPr bwMode="auto">
          <a:xfrm>
            <a:off x="7010400" y="5638800"/>
            <a:ext cx="1905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4" name="Line 24"/>
          <p:cNvSpPr>
            <a:spLocks noChangeShapeType="1"/>
          </p:cNvSpPr>
          <p:nvPr/>
        </p:nvSpPr>
        <p:spPr bwMode="auto">
          <a:xfrm>
            <a:off x="7010400" y="4724400"/>
            <a:ext cx="1905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5" name="Line 25"/>
          <p:cNvSpPr>
            <a:spLocks noChangeShapeType="1"/>
          </p:cNvSpPr>
          <p:nvPr/>
        </p:nvSpPr>
        <p:spPr bwMode="auto">
          <a:xfrm>
            <a:off x="7010400" y="3733800"/>
            <a:ext cx="838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6" name="Line 26"/>
          <p:cNvSpPr>
            <a:spLocks noChangeShapeType="1"/>
          </p:cNvSpPr>
          <p:nvPr/>
        </p:nvSpPr>
        <p:spPr bwMode="auto">
          <a:xfrm>
            <a:off x="7315200" y="4724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7" name="Line 27"/>
          <p:cNvSpPr>
            <a:spLocks noChangeShapeType="1"/>
          </p:cNvSpPr>
          <p:nvPr/>
        </p:nvSpPr>
        <p:spPr bwMode="auto">
          <a:xfrm>
            <a:off x="8382000" y="2667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29" name="Line 29"/>
          <p:cNvSpPr>
            <a:spLocks noChangeShapeType="1"/>
          </p:cNvSpPr>
          <p:nvPr/>
        </p:nvSpPr>
        <p:spPr bwMode="auto">
          <a:xfrm>
            <a:off x="8382000" y="4724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30" name="Line 30"/>
          <p:cNvSpPr>
            <a:spLocks noChangeShapeType="1"/>
          </p:cNvSpPr>
          <p:nvPr/>
        </p:nvSpPr>
        <p:spPr bwMode="auto">
          <a:xfrm>
            <a:off x="73152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7231" name="Text Box 31"/>
          <p:cNvSpPr txBox="1">
            <a:spLocks noChangeArrowheads="1"/>
          </p:cNvSpPr>
          <p:nvPr/>
        </p:nvSpPr>
        <p:spPr bwMode="auto">
          <a:xfrm>
            <a:off x="7086600" y="5105400"/>
            <a:ext cx="5334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PHY</a:t>
            </a:r>
          </a:p>
        </p:txBody>
      </p:sp>
      <p:sp>
        <p:nvSpPr>
          <p:cNvPr id="307232" name="Text Box 32"/>
          <p:cNvSpPr txBox="1">
            <a:spLocks noChangeArrowheads="1"/>
          </p:cNvSpPr>
          <p:nvPr/>
        </p:nvSpPr>
        <p:spPr bwMode="auto">
          <a:xfrm>
            <a:off x="7620000" y="4876800"/>
            <a:ext cx="1524000" cy="488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600" b="1"/>
              <a:t>OSI Layer 1</a:t>
            </a:r>
          </a:p>
          <a:p>
            <a:pPr algn="ctr"/>
            <a:r>
              <a:rPr lang="en-US" sz="1600" b="1"/>
              <a:t>(Physical)</a:t>
            </a:r>
          </a:p>
        </p:txBody>
      </p:sp>
      <p:sp>
        <p:nvSpPr>
          <p:cNvPr id="307233" name="Text Box 33"/>
          <p:cNvSpPr txBox="1">
            <a:spLocks noChangeArrowheads="1"/>
          </p:cNvSpPr>
          <p:nvPr/>
        </p:nvSpPr>
        <p:spPr bwMode="auto">
          <a:xfrm>
            <a:off x="7086600" y="4114800"/>
            <a:ext cx="533400" cy="244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Mac</a:t>
            </a:r>
          </a:p>
        </p:txBody>
      </p:sp>
      <p:sp>
        <p:nvSpPr>
          <p:cNvPr id="307235" name="Text Box 35"/>
          <p:cNvSpPr txBox="1">
            <a:spLocks noChangeArrowheads="1"/>
          </p:cNvSpPr>
          <p:nvPr/>
        </p:nvSpPr>
        <p:spPr bwMode="auto">
          <a:xfrm>
            <a:off x="7620000" y="3048000"/>
            <a:ext cx="1524000" cy="488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1600" b="1"/>
              <a:t>OSI Layer 2</a:t>
            </a:r>
          </a:p>
          <a:p>
            <a:pPr algn="ctr"/>
            <a:r>
              <a:rPr lang="en-US" sz="1600" b="1"/>
              <a:t>(Data Link)</a:t>
            </a:r>
          </a:p>
        </p:txBody>
      </p:sp>
      <p:pic>
        <p:nvPicPr>
          <p:cNvPr id="3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066800"/>
            <a:ext cx="7772400" cy="57912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Access point (AP): A station that provides access to the DS.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Basic service set (BSS): A set of stations controlled by a single AP.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Distribution system (DS): A system used to interconnect a set of BSSs to create an ESS. 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Blip>
                <a:blip r:embed="rId2"/>
              </a:buBlip>
            </a:pPr>
            <a:r>
              <a:rPr lang="en-US" sz="2400"/>
              <a:t>DS is implementation-independent. It can be a wired 802.3 Ethernet LAN, 802.4 token bus, 802.5 token ring or another 802.11 medium.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Extended service set (ESS):Two or more BSS interconnected by DS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v"/>
            </a:pPr>
            <a:r>
              <a:rPr lang="en-US" sz="2800"/>
              <a:t>Portal: Logical entity where 802.11 network integrates with a non 802.11 network.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80772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IEEE 802.11 Terminology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78486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WLAN Topology</a:t>
            </a:r>
            <a:b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Ad-Hoc Network</a:t>
            </a:r>
          </a:p>
        </p:txBody>
      </p:sp>
      <p:pic>
        <p:nvPicPr>
          <p:cNvPr id="276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90675"/>
            <a:ext cx="83058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874</Words>
  <Application>Microsoft Office PowerPoint</Application>
  <PresentationFormat>On-screen Show (4:3)</PresentationFormat>
  <Paragraphs>242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  COMPUTER NETWORKS-II / BTCS-3501    </vt:lpstr>
      <vt:lpstr>Topics to be covered</vt:lpstr>
      <vt:lpstr>LAN/WLAN World</vt:lpstr>
      <vt:lpstr>Wireless LAN Applications </vt:lpstr>
      <vt:lpstr>IEEE 802.11 Wireless LAN Standard</vt:lpstr>
      <vt:lpstr>Benefits of 802.11 Standard</vt:lpstr>
      <vt:lpstr>IEEE 802 LAN Standards Family</vt:lpstr>
      <vt:lpstr>IEEE 802.11 Terminology  </vt:lpstr>
      <vt:lpstr>WLAN Topology  Ad-Hoc Network</vt:lpstr>
      <vt:lpstr>Slide 10</vt:lpstr>
      <vt:lpstr>IEEE 802.11 Services: Distribution of Messages  </vt:lpstr>
      <vt:lpstr>Association Related Services  </vt:lpstr>
      <vt:lpstr>Access and Privacy Services </vt:lpstr>
      <vt:lpstr>Reliable Data Delivery</vt:lpstr>
      <vt:lpstr>Access Control </vt:lpstr>
      <vt:lpstr>CSMA/CD vs. CSMA/CA</vt:lpstr>
      <vt:lpstr>RTS-CTS-DATA-ACK </vt:lpstr>
      <vt:lpstr>MAC Frame Format</vt:lpstr>
      <vt:lpstr>MAC Layer Frames</vt:lpstr>
      <vt:lpstr>IEEE 802.11 Security</vt:lpstr>
      <vt:lpstr>Authentication</vt:lpstr>
      <vt:lpstr>Is WLAN Secure ?</vt:lpstr>
      <vt:lpstr>Future of WLAN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Wireless Network (cont.)</dc:title>
  <dc:creator>Windows 8</dc:creator>
  <cp:lastModifiedBy>Admin</cp:lastModifiedBy>
  <cp:revision>4</cp:revision>
  <dcterms:created xsi:type="dcterms:W3CDTF">2006-08-16T00:00:00Z</dcterms:created>
  <dcterms:modified xsi:type="dcterms:W3CDTF">2023-06-20T08:26:20Z</dcterms:modified>
</cp:coreProperties>
</file>