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D2916-2E91-46DA-8101-3C67F5F6B82E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25C78-3B25-4FED-8C60-5054AE69C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5AEA9-8A40-4E6F-A430-267A9CD0892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B1AB7-D5C8-438F-A187-8C3E3A781B2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3E439-F519-44A3-A693-ABD7B9E6C0E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FDD4A-4223-4270-95F4-0339F36651F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0FD3E-5C10-4B1F-90A0-70DCE669326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8D6FD-37B0-4F73-BCF7-49E9828B500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FA2F52-BA1E-4D57-A5A6-0AB2B1F7900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185DD-AD59-4489-A2B3-93AA1BCBB6E7}" type="slidenum">
              <a:rPr lang="en-US"/>
              <a:pPr/>
              <a:t>20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C8D703-316C-4627-9B89-15B77577C98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5EF9F-056D-4EE4-A549-5E2E8AE894A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22660-4D6A-4BD8-9DCF-CB75205FCA7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6253E9-BDF3-4E60-9695-5C6651AA731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D8CC79-B546-40E1-A7F9-A397BDB320E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061902-09FA-48D8-8186-5D0A93B0A70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C0D6B5-6E73-4CBB-B44A-B08E8D6727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ADAED9-DF11-40EB-BB70-FC096F712A1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FCC7E-1C4A-491A-A87F-DF495FBC09F7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24B4C-53E2-4A4F-9E3C-9FE92E13C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66777" y="305993"/>
            <a:ext cx="7869767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Man-in-the-middle Attack on </a:t>
            </a:r>
            <a:br>
              <a:rPr lang="en-US" sz="2800" dirty="0" smtClean="0"/>
            </a:br>
            <a:r>
              <a:rPr lang="en-US" sz="2800" dirty="0" smtClean="0"/>
              <a:t>Asymmetric Cryptography</a:t>
            </a:r>
          </a:p>
        </p:txBody>
      </p:sp>
      <p:pic>
        <p:nvPicPr>
          <p:cNvPr id="46083" name="Picture 4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6826" y="1013224"/>
            <a:ext cx="4540250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569" y="277418"/>
            <a:ext cx="7878233" cy="576263"/>
          </a:xfrm>
        </p:spPr>
        <p:txBody>
          <a:bodyPr tIns="32003">
            <a:normAutofit fontScale="90000"/>
          </a:bodyPr>
          <a:lstStyle/>
          <a:p>
            <a:pPr eaLnBrk="1" hangingPunct="1"/>
            <a:r>
              <a:rPr lang="en-US" smtClean="0"/>
              <a:t>Digital Certificates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1233489"/>
            <a:ext cx="7723717" cy="4530329"/>
          </a:xfrm>
        </p:spPr>
        <p:txBody>
          <a:bodyPr lIns="64005" tIns="32003" rIns="64005" bIns="32003">
            <a:normAutofit fontScale="85000" lnSpcReduction="20000"/>
          </a:bodyPr>
          <a:lstStyle/>
          <a:p>
            <a:r>
              <a:rPr lang="en-US" smtClean="0"/>
              <a:t>Proof of who or what owns a public key</a:t>
            </a:r>
          </a:p>
          <a:p>
            <a:endParaRPr lang="en-US" smtClean="0"/>
          </a:p>
          <a:p>
            <a:r>
              <a:rPr lang="en-US" smtClean="0"/>
              <a:t>Public key digitally signed a trusted party</a:t>
            </a:r>
          </a:p>
          <a:p>
            <a:endParaRPr lang="en-US" smtClean="0"/>
          </a:p>
          <a:p>
            <a:r>
              <a:rPr lang="en-US" smtClean="0"/>
              <a:t>Trusted party receives proof of identification from entity and certifies that public key belongs to entity</a:t>
            </a:r>
          </a:p>
          <a:p>
            <a:endParaRPr lang="en-US" smtClean="0"/>
          </a:p>
          <a:p>
            <a:r>
              <a:rPr lang="en-US" smtClean="0"/>
              <a:t>Certificate authority are trusted party – their public keys included with web browser distributions</a:t>
            </a:r>
          </a:p>
          <a:p>
            <a:pPr lvl="1"/>
            <a:r>
              <a:rPr lang="en-US" smtClean="0"/>
              <a:t>They vouch for other authorities via digitally signing their keys, and so on</a:t>
            </a:r>
          </a:p>
          <a:p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203"/>
            <a:ext cx="8229600" cy="1143000"/>
          </a:xfrm>
        </p:spPr>
        <p:txBody>
          <a:bodyPr tIns="32003"/>
          <a:lstStyle/>
          <a:p>
            <a:pPr eaLnBrk="1" hangingPunct="1"/>
            <a:r>
              <a:rPr lang="en-US" dirty="0" smtClean="0"/>
              <a:t>Encryption Example - SSL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19364" y="1637110"/>
            <a:ext cx="7695142" cy="5220891"/>
          </a:xfrm>
        </p:spPr>
        <p:txBody>
          <a:bodyPr lIns="64005" tIns="32003" rIns="64005" bIns="32003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Insertion of cryptography at one layer of the ISO network model (the transport layer)</a:t>
            </a:r>
          </a:p>
          <a:p>
            <a:pPr>
              <a:lnSpc>
                <a:spcPct val="90000"/>
              </a:lnSpc>
            </a:pPr>
            <a:endParaRPr lang="en-US" sz="9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SSL – Secure Socket Layer (also called TLS)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Cryptographic protocol that limits two computers to only exchange messages with each other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Very complicated, with many variations</a:t>
            </a:r>
          </a:p>
          <a:p>
            <a:pPr lvl="1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Used between web servers and browsers for secure communication (credit card numbers)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server is verified with a </a:t>
            </a:r>
            <a:r>
              <a:rPr lang="en-US" b="1" dirty="0" smtClean="0"/>
              <a:t>certificate </a:t>
            </a:r>
            <a:r>
              <a:rPr lang="en-US" dirty="0" smtClean="0"/>
              <a:t>assuring client is talking to correct server</a:t>
            </a:r>
          </a:p>
          <a:p>
            <a:pPr>
              <a:lnSpc>
                <a:spcPct val="90000"/>
              </a:lnSpc>
            </a:pPr>
            <a:endParaRPr lang="en-US" sz="9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Asymmetric cryptography used to establish a secure </a:t>
            </a:r>
            <a:r>
              <a:rPr lang="en-US" b="1" dirty="0" smtClean="0"/>
              <a:t>session key</a:t>
            </a:r>
            <a:r>
              <a:rPr lang="en-US" dirty="0" smtClean="0"/>
              <a:t> (symmetric encryption) for bulk of communication during session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Communication between each computer then uses symmetric key cryptography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 tIns="32003"/>
          <a:lstStyle/>
          <a:p>
            <a:r>
              <a:rPr lang="en-US" smtClean="0"/>
              <a:t>Passwords 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 lIns="64005" tIns="32003" rIns="64005" bIns="32003">
            <a:normAutofit fontScale="55000" lnSpcReduction="20000"/>
          </a:bodyPr>
          <a:lstStyle/>
          <a:p>
            <a:r>
              <a:rPr lang="en-US" smtClean="0"/>
              <a:t>Encrypt to avoid having to keep secret</a:t>
            </a:r>
          </a:p>
          <a:p>
            <a:pPr lvl="1"/>
            <a:r>
              <a:rPr lang="en-US" smtClean="0"/>
              <a:t>But keep secret anyway (i.e. Unix uses superuser-only readably file </a:t>
            </a:r>
            <a:r>
              <a:rPr lang="en-US" smtClean="0">
                <a:latin typeface="Courier New" charset="0"/>
                <a:cs typeface="Courier New" charset="0"/>
              </a:rPr>
              <a:t>/etc/shadow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Use algorithm easy to compute but difficult to invert</a:t>
            </a:r>
          </a:p>
          <a:p>
            <a:pPr lvl="1"/>
            <a:r>
              <a:rPr lang="en-US" smtClean="0"/>
              <a:t>Only encrypted password stored, never decrypted</a:t>
            </a:r>
          </a:p>
          <a:p>
            <a:pPr lvl="1"/>
            <a:r>
              <a:rPr lang="en-US" smtClean="0"/>
              <a:t>Add “salt” to avoid the same password being encrypted to the same value</a:t>
            </a:r>
          </a:p>
          <a:p>
            <a:r>
              <a:rPr lang="en-US" smtClean="0"/>
              <a:t>One-time passwords</a:t>
            </a:r>
          </a:p>
          <a:p>
            <a:pPr lvl="1"/>
            <a:r>
              <a:rPr lang="en-US" smtClean="0"/>
              <a:t>Use a function based on a seed to compute a password, both user and computer</a:t>
            </a:r>
          </a:p>
          <a:p>
            <a:pPr lvl="1"/>
            <a:r>
              <a:rPr lang="en-US" smtClean="0"/>
              <a:t>Hardware device / calculator / key fob to generate the password</a:t>
            </a:r>
          </a:p>
          <a:p>
            <a:pPr lvl="2"/>
            <a:r>
              <a:rPr lang="en-US" smtClean="0"/>
              <a:t>Changes very frequently</a:t>
            </a:r>
          </a:p>
          <a:p>
            <a:r>
              <a:rPr lang="en-US" smtClean="0"/>
              <a:t>Biometrics</a:t>
            </a:r>
          </a:p>
          <a:p>
            <a:pPr lvl="1"/>
            <a:r>
              <a:rPr lang="en-US" smtClean="0"/>
              <a:t>Some physical attribute (fingerprint, hand scan)</a:t>
            </a:r>
          </a:p>
          <a:p>
            <a:pPr lvl="1"/>
            <a:endParaRPr lang="en-US" smtClean="0"/>
          </a:p>
          <a:p>
            <a:r>
              <a:rPr lang="en-US" smtClean="0"/>
              <a:t>Multi-factor authentication</a:t>
            </a:r>
          </a:p>
          <a:p>
            <a:pPr lvl="1"/>
            <a:r>
              <a:rPr lang="en-US" smtClean="0"/>
              <a:t>Need two or more factors for authentication</a:t>
            </a:r>
          </a:p>
          <a:p>
            <a:pPr lvl="2"/>
            <a:r>
              <a:rPr lang="en-US" smtClean="0"/>
              <a:t>i.e. USB “dongle”, biometric measure, and password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93402" y="865247"/>
            <a:ext cx="7956550" cy="576263"/>
          </a:xfrm>
        </p:spPr>
        <p:txBody>
          <a:bodyPr tIns="32003">
            <a:normAutofit fontScale="90000"/>
          </a:bodyPr>
          <a:lstStyle/>
          <a:p>
            <a:pPr eaLnBrk="1" hangingPunct="1"/>
            <a:r>
              <a:rPr lang="en-US" dirty="0" smtClean="0"/>
              <a:t>Implementing Security Defenses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 lIns="64005" tIns="32003" rIns="64005" bIns="32003">
            <a:normAutofit fontScale="55000" lnSpcReduction="20000"/>
          </a:bodyPr>
          <a:lstStyle/>
          <a:p>
            <a:r>
              <a:rPr lang="en-US" b="1" dirty="0" smtClean="0"/>
              <a:t>Defense in depth</a:t>
            </a:r>
            <a:r>
              <a:rPr lang="en-US" dirty="0" smtClean="0"/>
              <a:t> is most common security theory – multiple layers of security</a:t>
            </a:r>
          </a:p>
          <a:p>
            <a:endParaRPr lang="en-US" dirty="0" smtClean="0"/>
          </a:p>
          <a:p>
            <a:r>
              <a:rPr lang="en-US" dirty="0" smtClean="0"/>
              <a:t>Security policy describes what is being secured</a:t>
            </a:r>
          </a:p>
          <a:p>
            <a:endParaRPr lang="en-US" dirty="0" smtClean="0"/>
          </a:p>
          <a:p>
            <a:r>
              <a:rPr lang="en-US" dirty="0" smtClean="0"/>
              <a:t>Vulnerability assessment compares real state of system / network compared to security policy</a:t>
            </a:r>
          </a:p>
          <a:p>
            <a:endParaRPr lang="en-US" dirty="0" smtClean="0"/>
          </a:p>
          <a:p>
            <a:r>
              <a:rPr lang="en-US" dirty="0" smtClean="0"/>
              <a:t>Intrusion detection endeavors to detect attempted or successful intrusions</a:t>
            </a:r>
          </a:p>
          <a:p>
            <a:pPr lvl="1"/>
            <a:r>
              <a:rPr lang="en-US" b="1" dirty="0" smtClean="0"/>
              <a:t>Signature-based</a:t>
            </a:r>
            <a:r>
              <a:rPr lang="en-US" dirty="0" smtClean="0"/>
              <a:t> detection spots known bad patterns</a:t>
            </a:r>
          </a:p>
          <a:p>
            <a:pPr lvl="1"/>
            <a:r>
              <a:rPr lang="en-US" b="1" dirty="0" smtClean="0"/>
              <a:t>Anomaly detection</a:t>
            </a:r>
            <a:r>
              <a:rPr lang="en-US" dirty="0" smtClean="0"/>
              <a:t> spots differences from normal behavior</a:t>
            </a:r>
          </a:p>
          <a:p>
            <a:pPr lvl="2"/>
            <a:r>
              <a:rPr lang="en-US" dirty="0" smtClean="0"/>
              <a:t>Can detect </a:t>
            </a:r>
            <a:r>
              <a:rPr lang="en-US" b="1" dirty="0" smtClean="0"/>
              <a:t>zero-day</a:t>
            </a:r>
            <a:r>
              <a:rPr lang="en-US" dirty="0" smtClean="0"/>
              <a:t> attacks</a:t>
            </a:r>
          </a:p>
          <a:p>
            <a:pPr lvl="1"/>
            <a:r>
              <a:rPr lang="en-US" b="1" dirty="0" smtClean="0"/>
              <a:t>False-positives</a:t>
            </a:r>
            <a:r>
              <a:rPr lang="en-US" dirty="0" smtClean="0"/>
              <a:t> and </a:t>
            </a:r>
            <a:r>
              <a:rPr lang="en-US" b="1" dirty="0" smtClean="0"/>
              <a:t>false-negatives</a:t>
            </a:r>
            <a:r>
              <a:rPr lang="en-US" dirty="0" smtClean="0"/>
              <a:t> a problem</a:t>
            </a:r>
          </a:p>
          <a:p>
            <a:endParaRPr lang="en-US" dirty="0" smtClean="0"/>
          </a:p>
          <a:p>
            <a:r>
              <a:rPr lang="en-US" dirty="0" smtClean="0"/>
              <a:t>Virus protection</a:t>
            </a:r>
          </a:p>
          <a:p>
            <a:endParaRPr lang="en-US" dirty="0" smtClean="0"/>
          </a:p>
          <a:p>
            <a:r>
              <a:rPr lang="en-US" dirty="0" smtClean="0"/>
              <a:t>Auditing, accounting, and logging of all or specific system or network activities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344093"/>
            <a:ext cx="8229600" cy="576263"/>
          </a:xfrm>
        </p:spPr>
        <p:txBody>
          <a:bodyPr tIns="32003">
            <a:normAutofit fontScale="90000"/>
          </a:bodyPr>
          <a:lstStyle/>
          <a:p>
            <a:pPr eaLnBrk="1" hangingPunct="1"/>
            <a:r>
              <a:rPr lang="en-US" sz="2800" dirty="0" smtClean="0"/>
              <a:t>Firewalling to Protect Systems </a:t>
            </a:r>
            <a:br>
              <a:rPr lang="en-US" sz="2800" dirty="0" smtClean="0"/>
            </a:br>
            <a:r>
              <a:rPr lang="en-US" sz="2800" dirty="0" smtClean="0"/>
              <a:t>and Networks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7"/>
            <a:ext cx="7695142" cy="4910138"/>
          </a:xfrm>
        </p:spPr>
        <p:txBody>
          <a:bodyPr lIns="64005" tIns="32003" rIns="64005" bIns="32003"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A network firewall is placed between trusted and </a:t>
            </a:r>
            <a:r>
              <a:rPr lang="en-US" dirty="0" err="1" smtClean="0"/>
              <a:t>untrusted</a:t>
            </a:r>
            <a:r>
              <a:rPr lang="en-US" dirty="0" smtClean="0"/>
              <a:t> hosts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firewall limits network access between these two security domains</a:t>
            </a:r>
          </a:p>
          <a:p>
            <a:pPr lvl="1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Can be tunneled or spoofed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Tunneling allows disallowed protocol to travel within allowed protocol (i.e., telnet inside of HTTP)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Firewall rules typically based on host name or IP address which can be spoofed</a:t>
            </a:r>
          </a:p>
          <a:p>
            <a:pPr lvl="1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Personal firewall</a:t>
            </a:r>
            <a:r>
              <a:rPr lang="en-US" dirty="0" smtClean="0"/>
              <a:t> is software layer on given host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Can monitor / limit traffic to and from the host</a:t>
            </a:r>
          </a:p>
          <a:p>
            <a:pPr lvl="1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Application proxy firewall</a:t>
            </a:r>
            <a:r>
              <a:rPr lang="en-US" dirty="0" smtClean="0"/>
              <a:t> understands application protocol and can control them (i.e., SMTP)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System-call firewall</a:t>
            </a:r>
            <a:r>
              <a:rPr lang="en-US" dirty="0" smtClean="0"/>
              <a:t> monitors all important system calls and apply rules to them (i.e., this program can execute that system call)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86369" y="422672"/>
            <a:ext cx="8033809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Network Security Through Domain </a:t>
            </a:r>
            <a:br>
              <a:rPr lang="en-US" sz="2800" dirty="0" smtClean="0"/>
            </a:br>
            <a:r>
              <a:rPr lang="en-US" sz="2800" dirty="0" smtClean="0"/>
              <a:t>Separation Via Firewall</a:t>
            </a:r>
          </a:p>
        </p:txBody>
      </p:sp>
      <p:pic>
        <p:nvPicPr>
          <p:cNvPr id="54275" name="Picture 4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4619" y="1275161"/>
            <a:ext cx="7627409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418"/>
            <a:ext cx="7772400" cy="576263"/>
          </a:xfrm>
        </p:spPr>
        <p:txBody>
          <a:bodyPr tIns="32003">
            <a:normAutofit fontScale="90000"/>
          </a:bodyPr>
          <a:lstStyle/>
          <a:p>
            <a:pPr eaLnBrk="1" hangingPunct="1"/>
            <a:r>
              <a:rPr lang="en-US" smtClean="0"/>
              <a:t>Computer Security Classifications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1233490"/>
            <a:ext cx="7577667" cy="5137547"/>
          </a:xfrm>
        </p:spPr>
        <p:txBody>
          <a:bodyPr lIns="64005" tIns="32003" rIns="64005" bIns="32003">
            <a:normAutofit fontScale="77500" lnSpcReduction="20000"/>
          </a:bodyPr>
          <a:lstStyle/>
          <a:p>
            <a:r>
              <a:rPr lang="en-US" dirty="0" smtClean="0"/>
              <a:t>U.S. Department of Defense outlines four divisions of computer security: </a:t>
            </a:r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b="1" dirty="0" smtClean="0"/>
              <a:t>B</a:t>
            </a:r>
            <a:r>
              <a:rPr lang="en-US" dirty="0" smtClean="0"/>
              <a:t>, </a:t>
            </a:r>
            <a:r>
              <a:rPr lang="en-US" b="1" dirty="0" smtClean="0"/>
              <a:t>C</a:t>
            </a:r>
            <a:r>
              <a:rPr lang="en-US" dirty="0" smtClean="0"/>
              <a:t>, and </a:t>
            </a:r>
            <a:r>
              <a:rPr lang="en-US" b="1" dirty="0" smtClean="0"/>
              <a:t>D</a:t>
            </a:r>
          </a:p>
          <a:p>
            <a:endParaRPr lang="en-US" sz="800" dirty="0" smtClean="0">
              <a:solidFill>
                <a:srgbClr val="3366FF"/>
              </a:solidFill>
            </a:endParaRPr>
          </a:p>
          <a:p>
            <a:r>
              <a:rPr lang="en-US" b="1" dirty="0" smtClean="0"/>
              <a:t>D</a:t>
            </a:r>
            <a:r>
              <a:rPr lang="en-US" dirty="0" smtClean="0"/>
              <a:t> – Minimal security</a:t>
            </a:r>
          </a:p>
          <a:p>
            <a:endParaRPr lang="en-US" sz="800" dirty="0" smtClean="0"/>
          </a:p>
          <a:p>
            <a:r>
              <a:rPr lang="en-US" b="1" dirty="0" smtClean="0"/>
              <a:t>C</a:t>
            </a:r>
            <a:r>
              <a:rPr lang="en-US" dirty="0" smtClean="0"/>
              <a:t> – Provides discretionary protection through auditing</a:t>
            </a:r>
          </a:p>
          <a:p>
            <a:pPr lvl="1"/>
            <a:r>
              <a:rPr lang="en-US" dirty="0" smtClean="0"/>
              <a:t>Divided into </a:t>
            </a:r>
            <a:r>
              <a:rPr lang="en-US" b="1" dirty="0" smtClean="0"/>
              <a:t>C1</a:t>
            </a:r>
            <a:r>
              <a:rPr lang="en-US" dirty="0" smtClean="0"/>
              <a:t> and </a:t>
            </a:r>
            <a:r>
              <a:rPr lang="en-US" b="1" dirty="0" smtClean="0"/>
              <a:t>C2</a:t>
            </a:r>
            <a:endParaRPr lang="en-US" dirty="0" smtClean="0"/>
          </a:p>
          <a:p>
            <a:pPr lvl="2"/>
            <a:r>
              <a:rPr lang="en-US" b="1" dirty="0" smtClean="0"/>
              <a:t>C1</a:t>
            </a:r>
            <a:r>
              <a:rPr lang="en-US" dirty="0" smtClean="0"/>
              <a:t> identifies cooperating users with the same level of protection</a:t>
            </a:r>
          </a:p>
          <a:p>
            <a:pPr lvl="2"/>
            <a:r>
              <a:rPr lang="en-US" b="1" dirty="0" smtClean="0"/>
              <a:t>C2</a:t>
            </a:r>
            <a:r>
              <a:rPr lang="en-US" dirty="0" smtClean="0"/>
              <a:t> allows user-level access control</a:t>
            </a:r>
          </a:p>
          <a:p>
            <a:pPr lvl="2"/>
            <a:endParaRPr lang="en-US" sz="800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 – All the properties of </a:t>
            </a:r>
            <a:r>
              <a:rPr lang="en-US" b="1" dirty="0" smtClean="0"/>
              <a:t>C</a:t>
            </a:r>
            <a:r>
              <a:rPr lang="en-US" dirty="0" smtClean="0"/>
              <a:t>, however each object may have unique sensitivity labels</a:t>
            </a:r>
          </a:p>
          <a:p>
            <a:pPr lvl="1"/>
            <a:r>
              <a:rPr lang="en-US" dirty="0" smtClean="0"/>
              <a:t>Divided into </a:t>
            </a:r>
            <a:r>
              <a:rPr lang="en-US" b="1" dirty="0" smtClean="0"/>
              <a:t>B1</a:t>
            </a:r>
            <a:r>
              <a:rPr lang="en-US" dirty="0" smtClean="0"/>
              <a:t>, </a:t>
            </a:r>
            <a:r>
              <a:rPr lang="en-US" b="1" dirty="0" smtClean="0"/>
              <a:t>B2</a:t>
            </a:r>
            <a:r>
              <a:rPr lang="en-US" dirty="0" smtClean="0"/>
              <a:t>, and </a:t>
            </a:r>
            <a:r>
              <a:rPr lang="en-US" b="1" dirty="0" smtClean="0"/>
              <a:t>B3</a:t>
            </a:r>
          </a:p>
          <a:p>
            <a:pPr lvl="1"/>
            <a:endParaRPr lang="en-US" sz="800" b="1" dirty="0" smtClean="0"/>
          </a:p>
          <a:p>
            <a:r>
              <a:rPr lang="en-US" b="1" dirty="0" smtClean="0"/>
              <a:t>A</a:t>
            </a:r>
            <a:r>
              <a:rPr lang="en-US" dirty="0" smtClean="0"/>
              <a:t> – Uses formal design and verification techniques to ensure security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4996" y="214231"/>
            <a:ext cx="8229600" cy="1143000"/>
          </a:xfrm>
        </p:spPr>
        <p:txBody>
          <a:bodyPr tIns="32003"/>
          <a:lstStyle/>
          <a:p>
            <a:pPr eaLnBrk="1" hangingPunct="1"/>
            <a:r>
              <a:rPr lang="en-US" dirty="0" smtClean="0"/>
              <a:t>Example: Windows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740533" y="1731170"/>
            <a:ext cx="7642225" cy="5126831"/>
          </a:xfrm>
        </p:spPr>
        <p:txBody>
          <a:bodyPr lIns="64005" tIns="32003" rIns="64005" bIns="32003">
            <a:normAutofit fontScale="85000" lnSpcReduction="20000"/>
          </a:bodyPr>
          <a:lstStyle/>
          <a:p>
            <a:r>
              <a:rPr lang="en-US" dirty="0" smtClean="0"/>
              <a:t>Security is based on user accounts</a:t>
            </a:r>
          </a:p>
          <a:p>
            <a:pPr lvl="1"/>
            <a:r>
              <a:rPr lang="en-US" dirty="0" smtClean="0"/>
              <a:t>Each user has unique security ID</a:t>
            </a:r>
          </a:p>
          <a:p>
            <a:pPr lvl="1"/>
            <a:r>
              <a:rPr lang="en-US" dirty="0" smtClean="0"/>
              <a:t>Login to ID creates </a:t>
            </a:r>
            <a:r>
              <a:rPr lang="en-US" b="1" dirty="0" smtClean="0"/>
              <a:t>security access token</a:t>
            </a:r>
          </a:p>
          <a:p>
            <a:pPr lvl="2"/>
            <a:r>
              <a:rPr lang="en-US" dirty="0" smtClean="0"/>
              <a:t>Includes security ID for user, for user’s groups, and special privileges</a:t>
            </a:r>
          </a:p>
          <a:p>
            <a:pPr lvl="2"/>
            <a:r>
              <a:rPr lang="en-US" dirty="0" smtClean="0"/>
              <a:t>Every process gets copy of token</a:t>
            </a:r>
          </a:p>
          <a:p>
            <a:pPr lvl="2"/>
            <a:r>
              <a:rPr lang="en-US" dirty="0" smtClean="0"/>
              <a:t>System checks token to determine if access allowed or denied</a:t>
            </a:r>
          </a:p>
          <a:p>
            <a:pPr lvl="2"/>
            <a:endParaRPr lang="en-US" sz="800" dirty="0" smtClean="0"/>
          </a:p>
          <a:p>
            <a:r>
              <a:rPr lang="en-US" dirty="0" smtClean="0"/>
              <a:t>Uses a subject model to ensure access security</a:t>
            </a:r>
          </a:p>
          <a:p>
            <a:pPr lvl="1"/>
            <a:r>
              <a:rPr lang="en-US" dirty="0" smtClean="0"/>
              <a:t>A subject tracks and manages permissions for each program that a user runs</a:t>
            </a:r>
          </a:p>
          <a:p>
            <a:endParaRPr lang="en-US" sz="800" dirty="0" smtClean="0"/>
          </a:p>
          <a:p>
            <a:r>
              <a:rPr lang="en-US" dirty="0" smtClean="0"/>
              <a:t>Each object in Windows has a security attribute defined by a security descriptor</a:t>
            </a:r>
          </a:p>
          <a:p>
            <a:pPr lvl="1"/>
            <a:r>
              <a:rPr lang="en-US" dirty="0" smtClean="0"/>
              <a:t>For example, a file has a security descriptor that indicates the access permissions for all users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User Authentication</a:t>
            </a:r>
          </a:p>
          <a:p>
            <a:r>
              <a:rPr lang="en-US" sz="2400" dirty="0" smtClean="0"/>
              <a:t>Implementing Security Defenses</a:t>
            </a:r>
          </a:p>
          <a:p>
            <a:r>
              <a:rPr lang="en-US" sz="2400" dirty="0" smtClean="0"/>
              <a:t>Firewalling to Protect Systems and Networks</a:t>
            </a:r>
          </a:p>
          <a:p>
            <a:r>
              <a:rPr lang="en-US" sz="2400" dirty="0" smtClean="0"/>
              <a:t>Computer-Security Classifications</a:t>
            </a:r>
          </a:p>
          <a:p>
            <a:r>
              <a:rPr lang="en-US" sz="2400" dirty="0" smtClean="0"/>
              <a:t>An Example: Windows</a:t>
            </a:r>
          </a:p>
          <a:p>
            <a:endParaRPr lang="en-US" sz="2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5400" dirty="0" smtClean="0"/>
              <a:t>Topic 24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: Security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1998" bIns="31998"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46970" y="573234"/>
            <a:ext cx="7685087" cy="576262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9788" y="1290639"/>
            <a:ext cx="7351712" cy="4483100"/>
          </a:xfrm>
        </p:spPr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Types of Network-Based Operating Systems</a:t>
            </a:r>
          </a:p>
          <a:p>
            <a:r>
              <a:rPr lang="en-US" dirty="0" smtClean="0"/>
              <a:t>Network Structure</a:t>
            </a:r>
          </a:p>
          <a:p>
            <a:r>
              <a:rPr lang="en-US" dirty="0" smtClean="0"/>
              <a:t>Network Topology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66157"/>
            <a:ext cx="8229600" cy="1143000"/>
          </a:xfrm>
        </p:spPr>
        <p:txBody>
          <a:bodyPr tIns="32003"/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893796" y="1873414"/>
            <a:ext cx="7352242" cy="4482704"/>
          </a:xfrm>
        </p:spPr>
        <p:txBody>
          <a:bodyPr lIns="64005" tIns="32003" rIns="64005" bIns="32003">
            <a:normAutofit/>
          </a:bodyPr>
          <a:lstStyle/>
          <a:p>
            <a:r>
              <a:rPr lang="en-US" dirty="0" smtClean="0"/>
              <a:t>User Authentication</a:t>
            </a:r>
          </a:p>
          <a:p>
            <a:r>
              <a:rPr lang="en-US" dirty="0" smtClean="0"/>
              <a:t>Implementing Security Defenses</a:t>
            </a:r>
          </a:p>
          <a:p>
            <a:r>
              <a:rPr lang="en-US" dirty="0" smtClean="0"/>
              <a:t>Firewalling to Protect Systems and Networks</a:t>
            </a:r>
          </a:p>
          <a:p>
            <a:r>
              <a:rPr lang="en-US" dirty="0" smtClean="0"/>
              <a:t>Computer-Security Classifications</a:t>
            </a:r>
          </a:p>
          <a:p>
            <a:r>
              <a:rPr lang="en-US" dirty="0" smtClean="0"/>
              <a:t>An Example: Windows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8145"/>
            <a:ext cx="8229600" cy="1143000"/>
          </a:xfrm>
        </p:spPr>
        <p:txBody>
          <a:bodyPr tIns="32003"/>
          <a:lstStyle/>
          <a:p>
            <a:pPr eaLnBrk="1" hangingPunct="1"/>
            <a:r>
              <a:rPr lang="en-US" dirty="0" smtClean="0"/>
              <a:t>Authentication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2043" y="1805572"/>
            <a:ext cx="7723717" cy="5220891"/>
          </a:xfrm>
        </p:spPr>
        <p:txBody>
          <a:bodyPr lIns="64005" tIns="32003" rIns="64005" bIns="32003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Constraining set of potential senders of a message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Complementary and sometimes redundant to encryption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Also can prove message unmodified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Algorithm components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set </a:t>
            </a:r>
            <a:r>
              <a:rPr lang="en-US" i="1" dirty="0" smtClean="0"/>
              <a:t>K </a:t>
            </a:r>
            <a:r>
              <a:rPr lang="en-US" dirty="0" smtClean="0"/>
              <a:t>of keys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set </a:t>
            </a:r>
            <a:r>
              <a:rPr lang="en-US" i="1" dirty="0" smtClean="0"/>
              <a:t>M </a:t>
            </a:r>
            <a:r>
              <a:rPr lang="en-US" dirty="0" smtClean="0"/>
              <a:t>of messages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set </a:t>
            </a:r>
            <a:r>
              <a:rPr lang="en-US" i="1" dirty="0" smtClean="0"/>
              <a:t>A </a:t>
            </a:r>
            <a:r>
              <a:rPr lang="en-US" dirty="0" smtClean="0"/>
              <a:t>of authenticators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function </a:t>
            </a:r>
            <a:r>
              <a:rPr lang="en-US" i="1" dirty="0" smtClean="0"/>
              <a:t>S </a:t>
            </a:r>
            <a:r>
              <a:rPr lang="en-US" dirty="0" smtClean="0"/>
              <a:t>: </a:t>
            </a:r>
            <a:r>
              <a:rPr lang="en-US" i="1" dirty="0" smtClean="0"/>
              <a:t>K </a:t>
            </a:r>
            <a:r>
              <a:rPr lang="en-US" dirty="0" smtClean="0"/>
              <a:t>→ (</a:t>
            </a:r>
            <a:r>
              <a:rPr lang="en-US" i="1" dirty="0" smtClean="0"/>
              <a:t>M</a:t>
            </a:r>
            <a:r>
              <a:rPr lang="en-US" dirty="0" smtClean="0"/>
              <a:t>→ </a:t>
            </a:r>
            <a:r>
              <a:rPr lang="en-US" i="1" dirty="0" smtClean="0"/>
              <a:t>A</a:t>
            </a:r>
            <a:r>
              <a:rPr lang="en-US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That is, for each </a:t>
            </a:r>
            <a:r>
              <a:rPr lang="en-US" i="1" dirty="0" smtClean="0"/>
              <a:t>k </a:t>
            </a:r>
            <a:r>
              <a:rPr lang="en-US" dirty="0" smtClean="0">
                <a:sym typeface="Symbol" charset="2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is a function for generating authenticators from messages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Both </a:t>
            </a:r>
            <a:r>
              <a:rPr lang="en-US" i="1" dirty="0" smtClean="0"/>
              <a:t>S </a:t>
            </a:r>
            <a:r>
              <a:rPr lang="en-US" dirty="0" smtClean="0"/>
              <a:t>and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for any </a:t>
            </a:r>
            <a:r>
              <a:rPr lang="en-US" i="1" dirty="0" smtClean="0"/>
              <a:t>k </a:t>
            </a:r>
            <a:r>
              <a:rPr lang="en-US" dirty="0" smtClean="0"/>
              <a:t>should be efficiently computable functions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function </a:t>
            </a:r>
            <a:r>
              <a:rPr lang="en-US" i="1" dirty="0" smtClean="0"/>
              <a:t>V </a:t>
            </a:r>
            <a:r>
              <a:rPr lang="en-US" dirty="0" smtClean="0"/>
              <a:t>: </a:t>
            </a:r>
            <a:r>
              <a:rPr lang="en-US" i="1" dirty="0" smtClean="0"/>
              <a:t>K </a:t>
            </a:r>
            <a:r>
              <a:rPr lang="en-US" dirty="0" smtClean="0"/>
              <a:t>→ (</a:t>
            </a:r>
            <a:r>
              <a:rPr lang="en-US" i="1" dirty="0" smtClean="0"/>
              <a:t>M</a:t>
            </a:r>
            <a:r>
              <a:rPr lang="en-US" dirty="0" smtClean="0"/>
              <a:t>× </a:t>
            </a:r>
            <a:r>
              <a:rPr lang="en-US" i="1" dirty="0" smtClean="0"/>
              <a:t>A</a:t>
            </a:r>
            <a:r>
              <a:rPr lang="en-US" dirty="0" smtClean="0"/>
              <a:t>→ </a:t>
            </a:r>
            <a:r>
              <a:rPr lang="en-US" i="1" dirty="0" smtClean="0"/>
              <a:t>{</a:t>
            </a:r>
            <a:r>
              <a:rPr lang="en-US" dirty="0" smtClean="0"/>
              <a:t>true, false</a:t>
            </a:r>
            <a:r>
              <a:rPr lang="en-US" i="1" dirty="0" smtClean="0"/>
              <a:t>}</a:t>
            </a:r>
            <a:r>
              <a:rPr lang="en-US" dirty="0" smtClean="0"/>
              <a:t>). That is, for each </a:t>
            </a:r>
            <a:r>
              <a:rPr lang="en-US" i="1" dirty="0" smtClean="0"/>
              <a:t>k </a:t>
            </a:r>
            <a:r>
              <a:rPr lang="en-US" dirty="0" smtClean="0">
                <a:sym typeface="Symbol" charset="2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is a function for verifying authenticators on messages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Both </a:t>
            </a:r>
            <a:r>
              <a:rPr lang="en-US" i="1" dirty="0" smtClean="0"/>
              <a:t>V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for any </a:t>
            </a:r>
            <a:r>
              <a:rPr lang="en-US" i="1" dirty="0" smtClean="0"/>
              <a:t>k </a:t>
            </a:r>
            <a:r>
              <a:rPr lang="en-US" dirty="0" smtClean="0"/>
              <a:t>should be efficiently computable functions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32003"/>
          <a:lstStyle/>
          <a:p>
            <a:pPr eaLnBrk="1" hangingPunct="1"/>
            <a:r>
              <a:rPr lang="en-US" smtClean="0"/>
              <a:t>Authentication (Cont.)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94486" y="1821317"/>
            <a:ext cx="7635875" cy="4530329"/>
          </a:xfrm>
        </p:spPr>
        <p:txBody>
          <a:bodyPr lIns="64005" tIns="32003" rIns="64005" bIns="32003">
            <a:normAutofit fontScale="70000" lnSpcReduction="20000"/>
          </a:bodyPr>
          <a:lstStyle/>
          <a:p>
            <a:r>
              <a:rPr lang="en-US" dirty="0" smtClean="0"/>
              <a:t>For a message </a:t>
            </a:r>
            <a:r>
              <a:rPr lang="en-US" i="1" dirty="0" smtClean="0"/>
              <a:t>m</a:t>
            </a:r>
            <a:r>
              <a:rPr lang="en-US" dirty="0" smtClean="0"/>
              <a:t>, a computer can generate an authenticator </a:t>
            </a:r>
            <a:r>
              <a:rPr lang="en-US" i="1" dirty="0" smtClean="0"/>
              <a:t>a </a:t>
            </a:r>
            <a:r>
              <a:rPr lang="en-US" dirty="0" smtClean="0">
                <a:sym typeface="Symbol" charset="2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A </a:t>
            </a:r>
            <a:r>
              <a:rPr lang="en-US" dirty="0" smtClean="0"/>
              <a:t>such that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)(</a:t>
            </a:r>
            <a:r>
              <a:rPr lang="en-US" i="1" dirty="0" smtClean="0"/>
              <a:t>m, a</a:t>
            </a:r>
            <a:r>
              <a:rPr lang="en-US" dirty="0" smtClean="0"/>
              <a:t>) = </a:t>
            </a:r>
            <a:r>
              <a:rPr lang="en-US" dirty="0" smtClean="0">
                <a:latin typeface="Courier New" charset="0"/>
              </a:rPr>
              <a:t>true</a:t>
            </a:r>
            <a:r>
              <a:rPr lang="en-US" dirty="0" smtClean="0"/>
              <a:t> only if it possesses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Thus, computer holding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can generate authenticators on messages so that any other computer possessing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can verify them</a:t>
            </a:r>
          </a:p>
          <a:p>
            <a:endParaRPr lang="en-US" dirty="0" smtClean="0"/>
          </a:p>
          <a:p>
            <a:r>
              <a:rPr lang="en-US" dirty="0" smtClean="0"/>
              <a:t>Computer not holding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cannot generate authenticators on messages that can be verified using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Since authenticators are generally exposed (for example, they are sent on the network with the messages themselves), it must not be feasible to derive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from the authenticators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18092" y="277418"/>
            <a:ext cx="7868708" cy="576263"/>
          </a:xfrm>
        </p:spPr>
        <p:txBody>
          <a:bodyPr tIns="32003">
            <a:normAutofit fontScale="90000"/>
          </a:bodyPr>
          <a:lstStyle/>
          <a:p>
            <a:pPr algn="l" eaLnBrk="1" hangingPunct="1"/>
            <a:r>
              <a:rPr lang="en-US" dirty="0" smtClean="0"/>
              <a:t>Authentication – Hash Functions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56689" y="1261482"/>
            <a:ext cx="7704667" cy="4913710"/>
          </a:xfrm>
        </p:spPr>
        <p:txBody>
          <a:bodyPr lIns="64005" tIns="32003" rIns="64005" bIns="32003">
            <a:normAutofit fontScale="77500" lnSpcReduction="20000"/>
          </a:bodyPr>
          <a:lstStyle/>
          <a:p>
            <a:r>
              <a:rPr lang="en-US" dirty="0" smtClean="0"/>
              <a:t>Basis of authentication</a:t>
            </a:r>
          </a:p>
          <a:p>
            <a:endParaRPr lang="en-US" dirty="0" smtClean="0"/>
          </a:p>
          <a:p>
            <a:r>
              <a:rPr lang="en-US" dirty="0" smtClean="0"/>
              <a:t>Creates small, fixed-size block of data (</a:t>
            </a:r>
            <a:r>
              <a:rPr lang="en-US" b="1" dirty="0" smtClean="0"/>
              <a:t>message digest</a:t>
            </a:r>
            <a:r>
              <a:rPr lang="en-US" dirty="0" smtClean="0"/>
              <a:t>,</a:t>
            </a:r>
            <a:r>
              <a:rPr lang="en-US" b="1" dirty="0" smtClean="0"/>
              <a:t> hash value</a:t>
            </a:r>
            <a:r>
              <a:rPr lang="en-US" dirty="0" smtClean="0"/>
              <a:t>) from </a:t>
            </a:r>
            <a:r>
              <a:rPr lang="en-US" i="1" dirty="0" smtClean="0"/>
              <a:t>m</a:t>
            </a:r>
          </a:p>
          <a:p>
            <a:endParaRPr lang="en-US" i="1" dirty="0" smtClean="0"/>
          </a:p>
          <a:p>
            <a:r>
              <a:rPr lang="en-US" dirty="0" smtClean="0"/>
              <a:t>Hash Function </a:t>
            </a:r>
            <a:r>
              <a:rPr lang="en-US" i="1" dirty="0" smtClean="0"/>
              <a:t>H </a:t>
            </a:r>
            <a:r>
              <a:rPr lang="en-US" dirty="0" smtClean="0"/>
              <a:t>must be collision resistant on </a:t>
            </a:r>
            <a:r>
              <a:rPr lang="en-US" i="1" dirty="0" smtClean="0"/>
              <a:t>m</a:t>
            </a:r>
            <a:endParaRPr lang="en-US" dirty="0" smtClean="0"/>
          </a:p>
          <a:p>
            <a:pPr lvl="1"/>
            <a:r>
              <a:rPr lang="en-US" dirty="0" smtClean="0"/>
              <a:t>Must be infeasible to find an </a:t>
            </a:r>
            <a:r>
              <a:rPr lang="en-US" i="1" dirty="0" smtClean="0"/>
              <a:t>m’</a:t>
            </a:r>
            <a:r>
              <a:rPr lang="en-US" dirty="0" smtClean="0"/>
              <a:t> ≠ </a:t>
            </a:r>
            <a:r>
              <a:rPr lang="en-US" i="1" dirty="0" smtClean="0"/>
              <a:t>m </a:t>
            </a:r>
            <a:r>
              <a:rPr lang="en-US" dirty="0" smtClean="0"/>
              <a:t>such that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 =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m’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</a:t>
            </a:r>
            <a:r>
              <a:rPr lang="en-US" i="1" dirty="0" smtClean="0"/>
              <a:t> H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 =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m’</a:t>
            </a:r>
            <a:r>
              <a:rPr lang="en-US" dirty="0" smtClean="0"/>
              <a:t>), then </a:t>
            </a:r>
            <a:r>
              <a:rPr lang="en-US" i="1" dirty="0" smtClean="0"/>
              <a:t>m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The message has not been modified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Common message-digest functions include </a:t>
            </a:r>
            <a:r>
              <a:rPr lang="en-US" b="1" dirty="0" smtClean="0"/>
              <a:t>MD5</a:t>
            </a:r>
            <a:r>
              <a:rPr lang="en-US" dirty="0" smtClean="0"/>
              <a:t>, which produces a 128-bit hash, and </a:t>
            </a:r>
            <a:r>
              <a:rPr lang="en-US" b="1" dirty="0" smtClean="0"/>
              <a:t>SHA-1</a:t>
            </a:r>
            <a:r>
              <a:rPr lang="en-US" dirty="0" smtClean="0"/>
              <a:t>, which outputs a 160-bit hash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32003"/>
          <a:lstStyle/>
          <a:p>
            <a:pPr eaLnBrk="1" hangingPunct="1"/>
            <a:r>
              <a:rPr lang="en-US" smtClean="0"/>
              <a:t>Authentication - MAC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56216" y="1779330"/>
            <a:ext cx="7704667" cy="4530329"/>
          </a:xfrm>
        </p:spPr>
        <p:txBody>
          <a:bodyPr lIns="64005" tIns="32003" rIns="64005" bIns="32003">
            <a:normAutofit fontScale="85000" lnSpcReduction="20000"/>
          </a:bodyPr>
          <a:lstStyle/>
          <a:p>
            <a:r>
              <a:rPr lang="en-US" dirty="0" smtClean="0"/>
              <a:t>Symmetric encryption used in </a:t>
            </a:r>
            <a:r>
              <a:rPr lang="en-US" b="1" dirty="0" smtClean="0"/>
              <a:t>message-authentication code </a:t>
            </a:r>
            <a:r>
              <a:rPr lang="en-US" dirty="0" smtClean="0"/>
              <a:t>(</a:t>
            </a:r>
            <a:r>
              <a:rPr lang="en-US" b="1" dirty="0" smtClean="0"/>
              <a:t>MAC</a:t>
            </a:r>
            <a:r>
              <a:rPr lang="en-US" dirty="0" smtClean="0"/>
              <a:t>) authentication algorithm</a:t>
            </a:r>
          </a:p>
          <a:p>
            <a:endParaRPr lang="en-US" dirty="0" smtClean="0"/>
          </a:p>
          <a:p>
            <a:r>
              <a:rPr lang="en-US" dirty="0" smtClean="0"/>
              <a:t>Simple example:</a:t>
            </a:r>
          </a:p>
          <a:p>
            <a:pPr lvl="1"/>
            <a:r>
              <a:rPr lang="en-US" dirty="0" smtClean="0"/>
              <a:t>MAC defines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)(</a:t>
            </a:r>
            <a:r>
              <a:rPr lang="en-US" i="1" dirty="0" smtClean="0"/>
              <a:t>m</a:t>
            </a:r>
            <a:r>
              <a:rPr lang="en-US" dirty="0" smtClean="0"/>
              <a:t>) = </a:t>
            </a:r>
            <a:r>
              <a:rPr lang="en-US" i="1" dirty="0" smtClean="0"/>
              <a:t>f </a:t>
            </a:r>
            <a:r>
              <a:rPr lang="en-US" dirty="0" smtClean="0"/>
              <a:t>(</a:t>
            </a:r>
            <a:r>
              <a:rPr lang="en-US" i="1" dirty="0" smtClean="0"/>
              <a:t>k, H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Where </a:t>
            </a:r>
            <a:r>
              <a:rPr lang="en-US" i="1" dirty="0" smtClean="0"/>
              <a:t>f </a:t>
            </a:r>
            <a:r>
              <a:rPr lang="en-US" dirty="0" smtClean="0"/>
              <a:t>is a function that is one-way on its first argument</a:t>
            </a:r>
          </a:p>
          <a:p>
            <a:pPr lvl="3"/>
            <a:r>
              <a:rPr lang="en-US" i="1" dirty="0" smtClean="0"/>
              <a:t>k </a:t>
            </a:r>
            <a:r>
              <a:rPr lang="en-US" dirty="0" smtClean="0"/>
              <a:t>cannot be derived from </a:t>
            </a:r>
            <a:r>
              <a:rPr lang="en-US" i="1" dirty="0" smtClean="0"/>
              <a:t>f </a:t>
            </a:r>
            <a:r>
              <a:rPr lang="en-US" dirty="0" smtClean="0"/>
              <a:t>(</a:t>
            </a:r>
            <a:r>
              <a:rPr lang="en-US" i="1" dirty="0" smtClean="0"/>
              <a:t>k, H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Because of the collision resistance in the hash function, reasonably assured no other message could create the same MAC</a:t>
            </a:r>
          </a:p>
          <a:p>
            <a:pPr lvl="2"/>
            <a:r>
              <a:rPr lang="en-US" dirty="0" smtClean="0"/>
              <a:t> A suitable verification algorithm is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)(</a:t>
            </a:r>
            <a:r>
              <a:rPr lang="en-US" i="1" dirty="0" smtClean="0"/>
              <a:t>m, a</a:t>
            </a:r>
            <a:r>
              <a:rPr lang="en-US" dirty="0" smtClean="0"/>
              <a:t>) ≡ ( </a:t>
            </a:r>
            <a:r>
              <a:rPr lang="en-US" i="1" dirty="0" smtClean="0"/>
              <a:t>f </a:t>
            </a:r>
            <a:r>
              <a:rPr lang="en-US" dirty="0" smtClean="0"/>
              <a:t>(</a:t>
            </a:r>
            <a:r>
              <a:rPr lang="en-US" i="1" dirty="0" err="1" smtClean="0"/>
              <a:t>k,m</a:t>
            </a:r>
            <a:r>
              <a:rPr lang="en-US" dirty="0" smtClean="0"/>
              <a:t>) = </a:t>
            </a:r>
            <a:r>
              <a:rPr lang="en-US" i="1" dirty="0" smtClean="0"/>
              <a:t>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Note that </a:t>
            </a:r>
            <a:r>
              <a:rPr lang="en-US" i="1" dirty="0" smtClean="0"/>
              <a:t>k </a:t>
            </a:r>
            <a:r>
              <a:rPr lang="en-US" dirty="0" smtClean="0"/>
              <a:t>is needed to compute both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and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), so anyone able to compute one can compute the other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2719" y="277418"/>
            <a:ext cx="7694083" cy="576263"/>
          </a:xfrm>
        </p:spPr>
        <p:txBody>
          <a:bodyPr tIns="32003">
            <a:normAutofit fontScale="90000"/>
          </a:bodyPr>
          <a:lstStyle/>
          <a:p>
            <a:pPr eaLnBrk="1" hangingPunct="1"/>
            <a:r>
              <a:rPr lang="en-US" smtClean="0"/>
              <a:t>Authentication – Digital Signature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7"/>
            <a:ext cx="7714192" cy="5201841"/>
          </a:xfrm>
        </p:spPr>
        <p:txBody>
          <a:bodyPr lIns="64005" tIns="32003" rIns="64005" bIns="32003">
            <a:normAutofit fontScale="70000" lnSpcReduction="20000"/>
          </a:bodyPr>
          <a:lstStyle/>
          <a:p>
            <a:r>
              <a:rPr lang="en-US" dirty="0" smtClean="0"/>
              <a:t>Based on asymmetric keys and digital signature algorithm</a:t>
            </a:r>
          </a:p>
          <a:p>
            <a:endParaRPr lang="en-US" dirty="0" smtClean="0"/>
          </a:p>
          <a:p>
            <a:r>
              <a:rPr lang="en-US" dirty="0" smtClean="0"/>
              <a:t>Authenticators produced are </a:t>
            </a:r>
            <a:r>
              <a:rPr lang="en-US" b="1" dirty="0" smtClean="0"/>
              <a:t>digital signatures</a:t>
            </a:r>
          </a:p>
          <a:p>
            <a:endParaRPr lang="en-US" dirty="0" smtClean="0"/>
          </a:p>
          <a:p>
            <a:r>
              <a:rPr lang="en-US" dirty="0" smtClean="0"/>
              <a:t>In a digital-signature algorithm, computationally infeasible to derive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) from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V </a:t>
            </a:r>
            <a:r>
              <a:rPr lang="en-US" dirty="0" smtClean="0"/>
              <a:t>is a one-way function</a:t>
            </a:r>
          </a:p>
          <a:p>
            <a:pPr lvl="1"/>
            <a:r>
              <a:rPr lang="en-US" dirty="0" smtClean="0"/>
              <a:t>Thus,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is the public key and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is the private key</a:t>
            </a:r>
          </a:p>
          <a:p>
            <a:endParaRPr lang="en-US" dirty="0" smtClean="0"/>
          </a:p>
          <a:p>
            <a:r>
              <a:rPr lang="en-US" dirty="0" smtClean="0"/>
              <a:t>Consider the RSA digital-signature algorithm</a:t>
            </a:r>
          </a:p>
          <a:p>
            <a:pPr lvl="1"/>
            <a:r>
              <a:rPr lang="en-US" dirty="0" smtClean="0"/>
              <a:t>Similar to the RSA encryption algorithm, but the key use is reversed</a:t>
            </a:r>
          </a:p>
          <a:p>
            <a:pPr lvl="1"/>
            <a:r>
              <a:rPr lang="en-US" dirty="0" smtClean="0"/>
              <a:t>Digital signature of message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)(</a:t>
            </a:r>
            <a:r>
              <a:rPr lang="en-US" i="1" dirty="0" smtClean="0"/>
              <a:t>m</a:t>
            </a:r>
            <a:r>
              <a:rPr lang="en-US" dirty="0" smtClean="0"/>
              <a:t>) =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  <a:r>
              <a:rPr lang="en-US" i="1" baseline="30000" dirty="0" err="1" smtClean="0"/>
              <a:t>k</a:t>
            </a:r>
            <a:r>
              <a:rPr lang="en-US" i="1" baseline="12000" dirty="0" err="1" smtClean="0"/>
              <a:t>s</a:t>
            </a:r>
            <a:r>
              <a:rPr lang="en-US" i="1" baseline="12000" dirty="0" smtClean="0"/>
              <a:t> </a:t>
            </a:r>
            <a:r>
              <a:rPr lang="en-US" dirty="0" smtClean="0"/>
              <a:t>mod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The key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again is a pair </a:t>
            </a:r>
            <a:r>
              <a:rPr lang="en-US" i="1" dirty="0" smtClean="0"/>
              <a:t>d, N</a:t>
            </a:r>
            <a:r>
              <a:rPr lang="en-US" dirty="0" smtClean="0"/>
              <a:t>, where </a:t>
            </a:r>
            <a:r>
              <a:rPr lang="en-US" i="1" dirty="0" smtClean="0"/>
              <a:t>N </a:t>
            </a:r>
            <a:r>
              <a:rPr lang="en-US" dirty="0" smtClean="0"/>
              <a:t>is the product of two large, randomly chosen prime numbers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q</a:t>
            </a:r>
          </a:p>
          <a:p>
            <a:pPr lvl="1"/>
            <a:r>
              <a:rPr lang="en-US" dirty="0" smtClean="0"/>
              <a:t>Verification algorithm is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</a:t>
            </a:r>
            <a:r>
              <a:rPr lang="en-US" dirty="0" smtClean="0"/>
              <a:t>)(</a:t>
            </a:r>
            <a:r>
              <a:rPr lang="en-US" i="1" dirty="0" smtClean="0"/>
              <a:t>m, a</a:t>
            </a:r>
            <a:r>
              <a:rPr lang="en-US" dirty="0" smtClean="0"/>
              <a:t>) ≡ (</a:t>
            </a:r>
            <a:r>
              <a:rPr lang="en-US" i="1" dirty="0" err="1" smtClean="0"/>
              <a:t>a</a:t>
            </a:r>
            <a:r>
              <a:rPr lang="en-US" i="1" baseline="30000" dirty="0" err="1" smtClean="0"/>
              <a:t>k</a:t>
            </a:r>
            <a:r>
              <a:rPr lang="en-US" i="1" baseline="10000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mod </a:t>
            </a:r>
            <a:r>
              <a:rPr lang="en-US" i="1" dirty="0" smtClean="0"/>
              <a:t>N </a:t>
            </a:r>
            <a:r>
              <a:rPr lang="en-US" dirty="0" smtClean="0"/>
              <a:t>=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Where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satisfies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mod (</a:t>
            </a:r>
            <a:r>
              <a:rPr lang="en-US" i="1" dirty="0" smtClean="0"/>
              <a:t>p </a:t>
            </a:r>
            <a:r>
              <a:rPr lang="en-US" dirty="0" smtClean="0"/>
              <a:t>− 1)(</a:t>
            </a:r>
            <a:r>
              <a:rPr lang="en-US" i="1" dirty="0" smtClean="0"/>
              <a:t>q </a:t>
            </a:r>
            <a:r>
              <a:rPr lang="en-US" dirty="0" smtClean="0"/>
              <a:t>− 1) = 1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32003"/>
          <a:lstStyle/>
          <a:p>
            <a:pPr eaLnBrk="1" hangingPunct="1"/>
            <a:r>
              <a:rPr lang="en-US" smtClean="0"/>
              <a:t>Key Distribution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 lIns="64005" tIns="32003" rIns="64005" bIns="32003"/>
          <a:lstStyle/>
          <a:p>
            <a:r>
              <a:rPr lang="en-US" dirty="0" smtClean="0"/>
              <a:t>Delivery of symmetric key is huge challenge</a:t>
            </a:r>
          </a:p>
          <a:p>
            <a:pPr lvl="1"/>
            <a:r>
              <a:rPr lang="en-US" dirty="0" smtClean="0"/>
              <a:t>Sometimes done</a:t>
            </a:r>
            <a:r>
              <a:rPr lang="en-US" b="1" dirty="0" smtClean="0"/>
              <a:t> out-of-band</a:t>
            </a:r>
          </a:p>
          <a:p>
            <a:pPr lvl="1"/>
            <a:endParaRPr lang="en-US" b="1" dirty="0" smtClean="0"/>
          </a:p>
          <a:p>
            <a:r>
              <a:rPr lang="en-US" dirty="0" smtClean="0"/>
              <a:t>Asymmetric keys can proliferate – stored on </a:t>
            </a:r>
            <a:r>
              <a:rPr lang="en-US" b="1" dirty="0" smtClean="0"/>
              <a:t>key ring</a:t>
            </a:r>
          </a:p>
          <a:p>
            <a:pPr lvl="1"/>
            <a:r>
              <a:rPr lang="en-US" dirty="0" smtClean="0"/>
              <a:t>Even asymmetric key distribution needs care – man-in-the-middle attack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</TotalTime>
  <Words>1474</Words>
  <Application>Microsoft Office PowerPoint</Application>
  <PresentationFormat>On-screen Show (4:3)</PresentationFormat>
  <Paragraphs>228</Paragraphs>
  <Slides>21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Theme1</vt:lpstr>
      <vt:lpstr>   Operating System/ BTCS-2401    </vt:lpstr>
      <vt:lpstr>Topic 24th : Security</vt:lpstr>
      <vt:lpstr>Topics To Be Covered</vt:lpstr>
      <vt:lpstr>Authentication</vt:lpstr>
      <vt:lpstr>Authentication (Cont.)</vt:lpstr>
      <vt:lpstr>Authentication – Hash Functions</vt:lpstr>
      <vt:lpstr>Authentication - MAC</vt:lpstr>
      <vt:lpstr>Authentication – Digital Signature</vt:lpstr>
      <vt:lpstr>Key Distribution</vt:lpstr>
      <vt:lpstr>Man-in-the-middle Attack on  Asymmetric Cryptography</vt:lpstr>
      <vt:lpstr>Digital Certificates</vt:lpstr>
      <vt:lpstr>Encryption Example - SSL</vt:lpstr>
      <vt:lpstr>Passwords </vt:lpstr>
      <vt:lpstr>Implementing Security Defenses</vt:lpstr>
      <vt:lpstr>Firewalling to Protect Systems  and Networks</vt:lpstr>
      <vt:lpstr>Network Security Through Domain  Separation Via Firewall</vt:lpstr>
      <vt:lpstr>Computer Security Classifications</vt:lpstr>
      <vt:lpstr>Example: Windows</vt:lpstr>
      <vt:lpstr>Summary</vt:lpstr>
      <vt:lpstr>Topics To Be Covered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5</cp:revision>
  <dcterms:created xsi:type="dcterms:W3CDTF">2013-01-03T14:43:29Z</dcterms:created>
  <dcterms:modified xsi:type="dcterms:W3CDTF">2023-06-20T04:43:45Z</dcterms:modified>
</cp:coreProperties>
</file>