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086B-3EEA-4995-8584-86B41282D65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CB89B-0345-4BD2-A08B-13C54CE97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8290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GB" sz="4000"/>
              <a:t>Physical Implementations</a:t>
            </a:r>
            <a:endParaRPr lang="en-US" sz="3600"/>
          </a:p>
        </p:txBody>
      </p:sp>
      <p:sp>
        <p:nvSpPr>
          <p:cNvPr id="16332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5715000" cy="4525963"/>
          </a:xfrm>
        </p:spPr>
        <p:txBody>
          <a:bodyPr/>
          <a:lstStyle/>
          <a:p>
            <a:r>
              <a:rPr lang="en-GB"/>
              <a:t>Parallel lines on circuit boards (ISA or PCI)</a:t>
            </a:r>
            <a:endParaRPr lang="en-US"/>
          </a:p>
          <a:p>
            <a:r>
              <a:rPr lang="en-GB"/>
              <a:t>Ribbon cables (IDE)</a:t>
            </a:r>
          </a:p>
        </p:txBody>
      </p:sp>
      <p:pic>
        <p:nvPicPr>
          <p:cNvPr id="1633285" name="Picture 5" descr="PCI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524000"/>
            <a:ext cx="2400300" cy="2562225"/>
          </a:xfrm>
          <a:prstGeom prst="rect">
            <a:avLst/>
          </a:prstGeom>
          <a:noFill/>
        </p:spPr>
      </p:pic>
      <p:pic>
        <p:nvPicPr>
          <p:cNvPr id="1633287" name="Picture 7" descr="ide2con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733800"/>
            <a:ext cx="3200400" cy="190500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96000" cy="114300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Physical Implementations (continued)</a:t>
            </a:r>
            <a:endParaRPr lang="en-US" sz="4000" dirty="0"/>
          </a:p>
        </p:txBody>
      </p:sp>
      <p:sp>
        <p:nvSpPr>
          <p:cNvPr id="1844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GB"/>
              <a:t>Strip connectors on mother boards (PC104)</a:t>
            </a:r>
            <a:endParaRPr lang="en-US"/>
          </a:p>
          <a:p>
            <a:r>
              <a:rPr lang="en-GB"/>
              <a:t>External cabling (USB or Firewire)</a:t>
            </a:r>
            <a:endParaRPr lang="en-US"/>
          </a:p>
        </p:txBody>
      </p:sp>
      <p:pic>
        <p:nvPicPr>
          <p:cNvPr id="1844229" name="Picture 5" descr="pc1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524000"/>
            <a:ext cx="2247900" cy="1828800"/>
          </a:xfrm>
          <a:prstGeom prst="rect">
            <a:avLst/>
          </a:prstGeom>
          <a:noFill/>
        </p:spPr>
      </p:pic>
      <p:pic>
        <p:nvPicPr>
          <p:cNvPr id="1844231" name="Picture 7" descr="614-FireWire-kaapeli-1-8-m-4-6-p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733800"/>
            <a:ext cx="2381250" cy="238125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Single Bus Problems</a:t>
            </a:r>
            <a:endParaRPr lang="en-US" sz="4000"/>
          </a:p>
        </p:txBody>
      </p:sp>
      <p:sp>
        <p:nvSpPr>
          <p:cNvPr id="1638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800"/>
              <a:t>Lots of devices on one bus leads to:</a:t>
            </a:r>
            <a:endParaRPr lang="en-US" sz="2800"/>
          </a:p>
          <a:p>
            <a:r>
              <a:rPr lang="en-GB" sz="2800"/>
              <a:t>Physically long buses</a:t>
            </a:r>
            <a:endParaRPr lang="en-US" sz="2800"/>
          </a:p>
          <a:p>
            <a:pPr lvl="1"/>
            <a:r>
              <a:rPr lang="en-GB" sz="2400"/>
              <a:t>Propagation delays – Long data paths mean that co-ordination of bus use can adversely affect performance</a:t>
            </a:r>
            <a:endParaRPr lang="en-US" sz="2400"/>
          </a:p>
          <a:p>
            <a:pPr lvl="1"/>
            <a:r>
              <a:rPr lang="en-GB" sz="2400"/>
              <a:t>Reflections/termination problems</a:t>
            </a:r>
            <a:endParaRPr lang="en-US" sz="2400"/>
          </a:p>
          <a:p>
            <a:r>
              <a:rPr lang="en-GB" sz="2800"/>
              <a:t>Aggregate data transfer approaches bus capacity</a:t>
            </a:r>
            <a:endParaRPr lang="en-US" sz="2800"/>
          </a:p>
          <a:p>
            <a:r>
              <a:rPr lang="en-GB" sz="2800"/>
              <a:t>Slower devices dictate the maximum bus speed</a:t>
            </a:r>
            <a:endParaRPr lang="en-US" sz="28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Multiple Buses</a:t>
            </a:r>
            <a:endParaRPr lang="en-US" sz="4000"/>
          </a:p>
        </p:txBody>
      </p:sp>
      <p:sp>
        <p:nvSpPr>
          <p:cNvPr id="1646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/>
              <a:t>Most systems use multiple buses to overcome these problems</a:t>
            </a:r>
            <a:endParaRPr lang="en-US" sz="2400"/>
          </a:p>
          <a:p>
            <a:r>
              <a:rPr lang="en-US" sz="2800"/>
              <a:t>Requires bridge to buffer (FIFO) data due to differences in bus speeds</a:t>
            </a:r>
            <a:endParaRPr lang="en-US" sz="2400"/>
          </a:p>
          <a:p>
            <a:r>
              <a:rPr lang="en-US" sz="2800"/>
              <a:t>Sometimes I/O devices also contain buffering (FIFO)</a:t>
            </a:r>
            <a:endParaRPr lang="en-US" sz="24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Buses – Benefits</a:t>
            </a:r>
            <a:endParaRPr lang="en-US" sz="4000"/>
          </a:p>
        </p:txBody>
      </p:sp>
      <p:sp>
        <p:nvSpPr>
          <p:cNvPr id="1649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Isolate processor-to-memory traffic from I/O traffic</a:t>
            </a:r>
          </a:p>
          <a:p>
            <a:pPr>
              <a:lnSpc>
                <a:spcPct val="90000"/>
              </a:lnSpc>
            </a:pPr>
            <a:r>
              <a:rPr lang="en-US"/>
              <a:t>Support wider variety of interfaces</a:t>
            </a:r>
          </a:p>
          <a:p>
            <a:pPr>
              <a:lnSpc>
                <a:spcPct val="90000"/>
              </a:lnSpc>
            </a:pPr>
            <a:r>
              <a:rPr lang="en-US"/>
              <a:t>Processor has bus that connects as direct interface to chip, then an expansion bus interface interfaces it to external devices (ISA)</a:t>
            </a:r>
          </a:p>
          <a:p>
            <a:pPr>
              <a:lnSpc>
                <a:spcPct val="90000"/>
              </a:lnSpc>
            </a:pPr>
            <a:r>
              <a:rPr lang="en-US"/>
              <a:t>Cache (if it exists) may act as the interface to system bus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Expansion Bus Example</a:t>
            </a:r>
          </a:p>
        </p:txBody>
      </p:sp>
      <p:pic>
        <p:nvPicPr>
          <p:cNvPr id="18452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478713" cy="4676775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TOPIC:- BUS ARCHITECTURE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Buses – Structure</a:t>
            </a:r>
            <a:endParaRPr lang="en-US" sz="4000"/>
          </a:p>
        </p:txBody>
      </p:sp>
      <p:sp>
        <p:nvSpPr>
          <p:cNvPr id="159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Serial versus parallel</a:t>
            </a:r>
          </a:p>
          <a:p>
            <a:pPr>
              <a:lnSpc>
                <a:spcPct val="90000"/>
              </a:lnSpc>
            </a:pPr>
            <a:r>
              <a:rPr lang="en-US"/>
              <a:t>Around 50-100 lines although it's possible to have as few as 3 or 4</a:t>
            </a:r>
          </a:p>
          <a:p>
            <a:pPr>
              <a:lnSpc>
                <a:spcPct val="90000"/>
              </a:lnSpc>
            </a:pPr>
            <a:r>
              <a:rPr lang="en-US"/>
              <a:t>Lines can be classified into one of four groups</a:t>
            </a:r>
          </a:p>
          <a:p>
            <a:pPr lvl="1">
              <a:lnSpc>
                <a:spcPct val="90000"/>
              </a:lnSpc>
            </a:pPr>
            <a:r>
              <a:rPr lang="en-US"/>
              <a:t>Data lines</a:t>
            </a:r>
          </a:p>
          <a:p>
            <a:pPr lvl="1">
              <a:lnSpc>
                <a:spcPct val="90000"/>
              </a:lnSpc>
            </a:pPr>
            <a:r>
              <a:rPr lang="en-US"/>
              <a:t>Address Lines</a:t>
            </a:r>
          </a:p>
          <a:p>
            <a:pPr lvl="1">
              <a:lnSpc>
                <a:spcPct val="90000"/>
              </a:lnSpc>
            </a:pPr>
            <a:r>
              <a:rPr lang="en-US"/>
              <a:t>Control Lines</a:t>
            </a:r>
          </a:p>
          <a:p>
            <a:pPr lvl="1">
              <a:lnSpc>
                <a:spcPct val="90000"/>
              </a:lnSpc>
            </a:pPr>
            <a:r>
              <a:rPr lang="en-US"/>
              <a:t>Power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/>
              <a:t>Buses – Structure (continued)</a:t>
            </a:r>
          </a:p>
        </p:txBody>
      </p:sp>
      <p:sp>
        <p:nvSpPr>
          <p:cNvPr id="1848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Bus lines (parallel)</a:t>
            </a:r>
          </a:p>
          <a:p>
            <a:pPr lvl="1"/>
            <a:r>
              <a:rPr lang="en-US" sz="2400"/>
              <a:t>Data</a:t>
            </a:r>
          </a:p>
          <a:p>
            <a:pPr lvl="1"/>
            <a:r>
              <a:rPr lang="en-US" sz="2400"/>
              <a:t>Address</a:t>
            </a:r>
          </a:p>
          <a:p>
            <a:pPr lvl="1"/>
            <a:r>
              <a:rPr lang="en-US" sz="2400"/>
              <a:t>Control </a:t>
            </a:r>
          </a:p>
          <a:p>
            <a:pPr lvl="1"/>
            <a:r>
              <a:rPr lang="en-US" sz="2400"/>
              <a:t>Power</a:t>
            </a:r>
          </a:p>
          <a:p>
            <a:r>
              <a:rPr lang="en-US" sz="2800"/>
              <a:t>Bus lines (serial)</a:t>
            </a:r>
          </a:p>
          <a:p>
            <a:pPr lvl="1"/>
            <a:r>
              <a:rPr lang="en-US" sz="2400"/>
              <a:t>Data, address, and control are sequentially sent down single wire</a:t>
            </a:r>
          </a:p>
          <a:p>
            <a:pPr lvl="1"/>
            <a:r>
              <a:rPr lang="en-US" sz="2400"/>
              <a:t>There may be additional control lines</a:t>
            </a:r>
          </a:p>
          <a:p>
            <a:pPr lvl="1"/>
            <a:r>
              <a:rPr lang="en-US" sz="2400"/>
              <a:t>Power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/>
              <a:t>Buses – Structure (continued)</a:t>
            </a:r>
          </a:p>
        </p:txBody>
      </p:sp>
      <p:sp>
        <p:nvSpPr>
          <p:cNvPr id="1600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 Lines</a:t>
            </a:r>
          </a:p>
          <a:p>
            <a:pPr lvl="1">
              <a:lnSpc>
                <a:spcPct val="90000"/>
              </a:lnSpc>
            </a:pPr>
            <a:r>
              <a:rPr lang="en-US"/>
              <a:t>Passes data back and forth</a:t>
            </a:r>
          </a:p>
          <a:p>
            <a:pPr lvl="1">
              <a:lnSpc>
                <a:spcPct val="90000"/>
              </a:lnSpc>
            </a:pPr>
            <a:r>
              <a:rPr lang="en-US"/>
              <a:t>Number of lines represents width</a:t>
            </a:r>
          </a:p>
          <a:p>
            <a:pPr>
              <a:lnSpc>
                <a:spcPct val="90000"/>
              </a:lnSpc>
            </a:pPr>
            <a:r>
              <a:rPr lang="en-US"/>
              <a:t>Address lines</a:t>
            </a:r>
            <a:endParaRPr lang="en-US" sz="2800"/>
          </a:p>
          <a:p>
            <a:pPr lvl="1">
              <a:lnSpc>
                <a:spcPct val="90000"/>
              </a:lnSpc>
            </a:pPr>
            <a:r>
              <a:rPr lang="en-US"/>
              <a:t>Designates location of source or destination</a:t>
            </a:r>
          </a:p>
          <a:p>
            <a:pPr lvl="1">
              <a:lnSpc>
                <a:spcPct val="90000"/>
              </a:lnSpc>
            </a:pPr>
            <a:r>
              <a:rPr lang="en-US"/>
              <a:t>Width of address bus specifies maximum memory capacity</a:t>
            </a:r>
          </a:p>
          <a:p>
            <a:pPr lvl="1">
              <a:lnSpc>
                <a:spcPct val="90000"/>
              </a:lnSpc>
            </a:pPr>
            <a:r>
              <a:rPr lang="en-US"/>
              <a:t>High order selects module and low order selects a location within the module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r>
              <a:rPr lang="en-US" dirty="0"/>
              <a:t>Bus Structure – Control lines</a:t>
            </a:r>
            <a:endParaRPr lang="en-US" sz="4000" dirty="0"/>
          </a:p>
        </p:txBody>
      </p:sp>
      <p:sp>
        <p:nvSpPr>
          <p:cNvPr id="1809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868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/>
              <a:t>Because multiple devices communicate on a line, control is needed</a:t>
            </a:r>
          </a:p>
          <a:p>
            <a:pPr>
              <a:lnSpc>
                <a:spcPct val="80000"/>
              </a:lnSpc>
            </a:pPr>
            <a:r>
              <a:rPr lang="en-US" sz="2800"/>
              <a:t>Timing</a:t>
            </a:r>
          </a:p>
          <a:p>
            <a:pPr>
              <a:lnSpc>
                <a:spcPct val="80000"/>
              </a:lnSpc>
            </a:pPr>
            <a:r>
              <a:rPr lang="en-US" sz="2800"/>
              <a:t>Typical lines include: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Memory Read or Write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I/O Read or Write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Transfer ACK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Bus request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Bus grant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Interrupt request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Interrupt acknowledgement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Clock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Reset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 – Sending Data</a:t>
            </a:r>
            <a:endParaRPr lang="en-US" sz="4000"/>
          </a:p>
        </p:txBody>
      </p:sp>
      <p:sp>
        <p:nvSpPr>
          <p:cNvPr id="1619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Obtain the use of the bus</a:t>
            </a:r>
          </a:p>
          <a:p>
            <a:r>
              <a:rPr lang="en-US"/>
              <a:t>Transfer the data via the bus</a:t>
            </a:r>
            <a:endParaRPr lang="en-US" sz="2800"/>
          </a:p>
          <a:p>
            <a:r>
              <a:rPr lang="en-US"/>
              <a:t>Possible acknowledgement</a:t>
            </a:r>
            <a:endParaRPr lang="en-US" sz="28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62800" cy="1143000"/>
          </a:xfrm>
        </p:spPr>
        <p:txBody>
          <a:bodyPr/>
          <a:lstStyle/>
          <a:p>
            <a:r>
              <a:rPr lang="en-US" dirty="0"/>
              <a:t>Operation – Requesting Data</a:t>
            </a:r>
            <a:endParaRPr lang="en-US" sz="4000" dirty="0"/>
          </a:p>
        </p:txBody>
      </p:sp>
      <p:sp>
        <p:nvSpPr>
          <p:cNvPr id="1625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Obtain the use of the bus</a:t>
            </a:r>
          </a:p>
          <a:p>
            <a:r>
              <a:rPr lang="en-US"/>
              <a:t>Transfer the data request via the bus</a:t>
            </a:r>
          </a:p>
          <a:p>
            <a:r>
              <a:rPr lang="en-US"/>
              <a:t>Wait for other module to send data</a:t>
            </a:r>
          </a:p>
          <a:p>
            <a:r>
              <a:rPr lang="en-US"/>
              <a:t>Possible acknowledgement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Classic Bus Arrangement</a:t>
            </a:r>
            <a:endParaRPr lang="en-US" sz="4000"/>
          </a:p>
        </p:txBody>
      </p:sp>
      <p:sp>
        <p:nvSpPr>
          <p:cNvPr id="1630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All components attached to bus (STD bus)</a:t>
            </a:r>
            <a:endParaRPr lang="en-US" sz="2400"/>
          </a:p>
          <a:p>
            <a:r>
              <a:rPr lang="en-US" sz="2800"/>
              <a:t>Due to Moore's law, more and more functionality exists on a single board, so major components are now on same board or even the same chip</a:t>
            </a:r>
            <a:endParaRPr lang="en-US" sz="240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493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COMPUTER ARCHITECTURE BTCS-2301    </vt:lpstr>
      <vt:lpstr>TOPIC:- BUS ARCHITECTURE</vt:lpstr>
      <vt:lpstr>Buses – Structure</vt:lpstr>
      <vt:lpstr>Buses – Structure (continued)</vt:lpstr>
      <vt:lpstr>Buses – Structure (continued)</vt:lpstr>
      <vt:lpstr>Bus Structure – Control lines</vt:lpstr>
      <vt:lpstr>Operation – Sending Data</vt:lpstr>
      <vt:lpstr>Operation – Requesting Data</vt:lpstr>
      <vt:lpstr>Classic Bus Arrangement</vt:lpstr>
      <vt:lpstr>Physical Implementations</vt:lpstr>
      <vt:lpstr>Physical Implementations (continued)</vt:lpstr>
      <vt:lpstr>Single Bus Problems</vt:lpstr>
      <vt:lpstr>Multiple Buses</vt:lpstr>
      <vt:lpstr>Multiple Buses – Benefits</vt:lpstr>
      <vt:lpstr>Expansion Bus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COMPUTER ARCHITECTURE BTCS-2301    </dc:title>
  <dc:creator>Intel</dc:creator>
  <cp:lastModifiedBy>Intel</cp:lastModifiedBy>
  <cp:revision>2</cp:revision>
  <dcterms:created xsi:type="dcterms:W3CDTF">2023-06-20T08:03:13Z</dcterms:created>
  <dcterms:modified xsi:type="dcterms:W3CDTF">2023-06-20T09:57:09Z</dcterms:modified>
</cp:coreProperties>
</file>