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2F14C-1839-4517-93FD-1CAD53F6D31F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40FB4-4831-46A1-AC81-1B3DB0734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6ABE0-7E2C-4E02-ADBB-037B1067A72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E3866-837C-4956-B6D5-262241A061FB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AF97-41B5-4D2A-8E03-534A2E678C6F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D6E7-1455-496A-BA8D-08D145C575A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73EC-0E5F-45D0-B082-6214B2545AF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EC8E-359E-4DF7-A17C-858199329059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683E-6FAE-4239-AEF0-1B2C14B89D3F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425-B7AD-4EB9-BA72-C67CF9097D0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E206-C1BB-44B0-BE8F-8EFC1573F978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4F21-E6B0-412E-ADC6-60F15F58443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4E8-B811-466D-9630-98C8F805C702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2302-D01B-4293-872E-ACE7A8375872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 Architecture</a:t>
            </a:r>
          </a:p>
        </p:txBody>
      </p:sp>
      <p:sp>
        <p:nvSpPr>
          <p:cNvPr id="187396" name="Text Box 4"/>
          <p:cNvSpPr txBox="1">
            <a:spLocks noGrp="1" noChangeArrowheads="1"/>
          </p:cNvSpPr>
          <p:nvPr>
            <p:ph idx="1"/>
          </p:nvPr>
        </p:nvSpPr>
        <p:spPr>
          <a:xfrm>
            <a:off x="1066800" y="1905000"/>
            <a:ext cx="7543800" cy="41148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IPSec provides security in three situations:</a:t>
            </a:r>
          </a:p>
          <a:p>
            <a:pPr lvl="1"/>
            <a:r>
              <a:rPr lang="en-US">
                <a:effectLst/>
              </a:rPr>
              <a:t> Host-to-host, host-to-gateway and gateway-to-gateway</a:t>
            </a:r>
          </a:p>
          <a:p>
            <a:r>
              <a:rPr lang="en-US">
                <a:effectLst/>
              </a:rPr>
              <a:t>IPSec operates in two modes:</a:t>
            </a:r>
          </a:p>
          <a:p>
            <a:pPr lvl="1"/>
            <a:r>
              <a:rPr lang="en-US" i="1">
                <a:effectLst/>
              </a:rPr>
              <a:t>Transport mode</a:t>
            </a:r>
            <a:r>
              <a:rPr lang="en-US">
                <a:effectLst/>
              </a:rPr>
              <a:t> (for end-to-end)</a:t>
            </a:r>
          </a:p>
          <a:p>
            <a:pPr lvl="1"/>
            <a:r>
              <a:rPr lang="en-US" i="1">
                <a:effectLst/>
              </a:rPr>
              <a:t>Tunnel mode</a:t>
            </a:r>
            <a:r>
              <a:rPr lang="en-US">
                <a:effectLst/>
              </a:rPr>
              <a:t> (for VPN)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 Architecture</a:t>
            </a:r>
          </a:p>
        </p:txBody>
      </p:sp>
      <p:pic>
        <p:nvPicPr>
          <p:cNvPr id="188419" name="Picture 3" descr="j0250306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2362200"/>
            <a:ext cx="838200" cy="879475"/>
          </a:xfrm>
          <a:noFill/>
          <a:ln/>
        </p:spPr>
      </p:pic>
      <p:pic>
        <p:nvPicPr>
          <p:cNvPr id="188420" name="Picture 4" descr="j022353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90800" y="3657600"/>
            <a:ext cx="1143000" cy="446088"/>
          </a:xfrm>
          <a:noFill/>
          <a:ln/>
        </p:spPr>
      </p:pic>
      <p:pic>
        <p:nvPicPr>
          <p:cNvPr id="188421" name="Picture 5" descr="j022353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657600"/>
            <a:ext cx="11430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8422" name="Picture 6" descr="j02503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286000"/>
            <a:ext cx="8382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8423" name="AutoShape 7"/>
          <p:cNvCxnSpPr>
            <a:cxnSpLocks noChangeShapeType="1"/>
            <a:stCxn id="0" idx="2"/>
            <a:endCxn id="0" idx="1"/>
          </p:cNvCxnSpPr>
          <p:nvPr/>
        </p:nvCxnSpPr>
        <p:spPr bwMode="auto">
          <a:xfrm rot="16200000" flipH="1">
            <a:off x="1718468" y="3009107"/>
            <a:ext cx="639763" cy="1104900"/>
          </a:xfrm>
          <a:prstGeom prst="bentConnector2">
            <a:avLst/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cxnSp>
        <p:nvCxnSpPr>
          <p:cNvPr id="188424" name="AutoShape 8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3733800" y="3881438"/>
            <a:ext cx="1600200" cy="0"/>
          </a:xfrm>
          <a:prstGeom prst="straightConnector1">
            <a:avLst/>
          </a:prstGeom>
          <a:noFill/>
          <a:ln w="19050">
            <a:solidFill>
              <a:srgbClr val="FF9900"/>
            </a:solidFill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188425" name="AutoShape 9"/>
          <p:cNvCxnSpPr>
            <a:cxnSpLocks noChangeShapeType="1"/>
          </p:cNvCxnSpPr>
          <p:nvPr/>
        </p:nvCxnSpPr>
        <p:spPr bwMode="auto">
          <a:xfrm rot="10800000" flipV="1">
            <a:off x="6400800" y="3048000"/>
            <a:ext cx="1295400" cy="838200"/>
          </a:xfrm>
          <a:prstGeom prst="bentConnector3">
            <a:avLst>
              <a:gd name="adj1" fmla="val -245"/>
            </a:avLst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sp>
        <p:nvSpPr>
          <p:cNvPr id="188435" name="AutoShape 19"/>
          <p:cNvSpPr>
            <a:spLocks noChangeArrowheads="1"/>
          </p:cNvSpPr>
          <p:nvPr/>
        </p:nvSpPr>
        <p:spPr bwMode="auto">
          <a:xfrm>
            <a:off x="3657600" y="4038600"/>
            <a:ext cx="1752600" cy="304800"/>
          </a:xfrm>
          <a:prstGeom prst="leftRightArrow">
            <a:avLst>
              <a:gd name="adj1" fmla="val 50000"/>
              <a:gd name="adj2" fmla="val 11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36" name="Text Box 20"/>
          <p:cNvSpPr txBox="1">
            <a:spLocks noChangeArrowheads="1"/>
          </p:cNvSpPr>
          <p:nvPr/>
        </p:nvSpPr>
        <p:spPr bwMode="auto">
          <a:xfrm>
            <a:off x="3810000" y="4572000"/>
            <a:ext cx="1490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66FF33"/>
                </a:solidFill>
                <a:latin typeface="Tahoma" charset="0"/>
              </a:rPr>
              <a:t>Tunnel Mode</a:t>
            </a:r>
          </a:p>
        </p:txBody>
      </p:sp>
      <p:sp>
        <p:nvSpPr>
          <p:cNvPr id="188437" name="Text Box 21"/>
          <p:cNvSpPr txBox="1">
            <a:spLocks noChangeArrowheads="1"/>
          </p:cNvSpPr>
          <p:nvPr/>
        </p:nvSpPr>
        <p:spPr bwMode="auto">
          <a:xfrm>
            <a:off x="2590800" y="4138613"/>
            <a:ext cx="781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latin typeface="Tahoma" charset="0"/>
              </a:rPr>
              <a:t>Router</a:t>
            </a:r>
          </a:p>
        </p:txBody>
      </p:sp>
      <p:sp>
        <p:nvSpPr>
          <p:cNvPr id="188438" name="Text Box 22"/>
          <p:cNvSpPr txBox="1">
            <a:spLocks noChangeArrowheads="1"/>
          </p:cNvSpPr>
          <p:nvPr/>
        </p:nvSpPr>
        <p:spPr bwMode="auto">
          <a:xfrm>
            <a:off x="5562600" y="4114800"/>
            <a:ext cx="781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latin typeface="Tahoma" charset="0"/>
              </a:rPr>
              <a:t>Router</a:t>
            </a:r>
          </a:p>
        </p:txBody>
      </p:sp>
      <p:sp>
        <p:nvSpPr>
          <p:cNvPr id="188440" name="AutoShape 24"/>
          <p:cNvSpPr>
            <a:spLocks noChangeArrowheads="1"/>
          </p:cNvSpPr>
          <p:nvPr/>
        </p:nvSpPr>
        <p:spPr bwMode="auto">
          <a:xfrm>
            <a:off x="1752600" y="3200400"/>
            <a:ext cx="5791200" cy="381000"/>
          </a:xfrm>
          <a:prstGeom prst="leftRightArrow">
            <a:avLst>
              <a:gd name="adj1" fmla="val 50000"/>
              <a:gd name="adj2" fmla="val 304000"/>
            </a:avLst>
          </a:prstGeom>
          <a:solidFill>
            <a:srgbClr val="FFFF99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41" name="Text Box 25"/>
          <p:cNvSpPr txBox="1">
            <a:spLocks noChangeArrowheads="1"/>
          </p:cNvSpPr>
          <p:nvPr/>
        </p:nvSpPr>
        <p:spPr bwMode="auto">
          <a:xfrm>
            <a:off x="3657600" y="27432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Tahoma" charset="0"/>
              </a:rPr>
              <a:t>Transport Mode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1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Various Packets</a:t>
            </a:r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1676400" y="2057400"/>
            <a:ext cx="4419600" cy="99060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1676400" y="4648200"/>
            <a:ext cx="6858000" cy="9906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1676400" y="3352800"/>
            <a:ext cx="5562600" cy="99060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4" name="Line 8"/>
          <p:cNvSpPr>
            <a:spLocks noChangeShapeType="1"/>
          </p:cNvSpPr>
          <p:nvPr/>
        </p:nvSpPr>
        <p:spPr bwMode="auto">
          <a:xfrm>
            <a:off x="3124200" y="2057400"/>
            <a:ext cx="0" cy="9906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47" name="Line 11"/>
          <p:cNvSpPr>
            <a:spLocks noChangeShapeType="1"/>
          </p:cNvSpPr>
          <p:nvPr/>
        </p:nvSpPr>
        <p:spPr bwMode="auto">
          <a:xfrm>
            <a:off x="4724400" y="3352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48" name="Line 12"/>
          <p:cNvSpPr>
            <a:spLocks noChangeShapeType="1"/>
          </p:cNvSpPr>
          <p:nvPr/>
        </p:nvSpPr>
        <p:spPr bwMode="auto">
          <a:xfrm>
            <a:off x="6096000" y="3352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49" name="Line 13"/>
          <p:cNvSpPr>
            <a:spLocks noChangeShapeType="1"/>
          </p:cNvSpPr>
          <p:nvPr/>
        </p:nvSpPr>
        <p:spPr bwMode="auto">
          <a:xfrm>
            <a:off x="3124200" y="4648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50" name="Line 14"/>
          <p:cNvSpPr>
            <a:spLocks noChangeShapeType="1"/>
          </p:cNvSpPr>
          <p:nvPr/>
        </p:nvSpPr>
        <p:spPr bwMode="auto">
          <a:xfrm>
            <a:off x="4724400" y="4648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53" name="Line 17"/>
          <p:cNvSpPr>
            <a:spLocks noChangeShapeType="1"/>
          </p:cNvSpPr>
          <p:nvPr/>
        </p:nvSpPr>
        <p:spPr bwMode="auto">
          <a:xfrm>
            <a:off x="6096000" y="4648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55" name="Text Box 19"/>
          <p:cNvSpPr txBox="1">
            <a:spLocks noChangeArrowheads="1"/>
          </p:cNvSpPr>
          <p:nvPr/>
        </p:nvSpPr>
        <p:spPr bwMode="auto">
          <a:xfrm>
            <a:off x="1828800" y="2362200"/>
            <a:ext cx="1165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 header</a:t>
            </a:r>
          </a:p>
        </p:txBody>
      </p:sp>
      <p:sp>
        <p:nvSpPr>
          <p:cNvPr id="193556" name="Text Box 20"/>
          <p:cNvSpPr txBox="1">
            <a:spLocks noChangeArrowheads="1"/>
          </p:cNvSpPr>
          <p:nvPr/>
        </p:nvSpPr>
        <p:spPr bwMode="auto">
          <a:xfrm>
            <a:off x="1828800" y="3657600"/>
            <a:ext cx="1165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 header</a:t>
            </a:r>
          </a:p>
        </p:txBody>
      </p:sp>
      <p:sp>
        <p:nvSpPr>
          <p:cNvPr id="193557" name="Text Box 21"/>
          <p:cNvSpPr txBox="1">
            <a:spLocks noChangeArrowheads="1"/>
          </p:cNvSpPr>
          <p:nvPr/>
        </p:nvSpPr>
        <p:spPr bwMode="auto">
          <a:xfrm>
            <a:off x="1828800" y="4953000"/>
            <a:ext cx="1165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 header</a:t>
            </a:r>
          </a:p>
        </p:txBody>
      </p:sp>
      <p:sp>
        <p:nvSpPr>
          <p:cNvPr id="193558" name="Text Box 22"/>
          <p:cNvSpPr txBox="1">
            <a:spLocks noChangeArrowheads="1"/>
          </p:cNvSpPr>
          <p:nvPr/>
        </p:nvSpPr>
        <p:spPr bwMode="auto">
          <a:xfrm>
            <a:off x="3276600" y="2362200"/>
            <a:ext cx="1349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TCP header</a:t>
            </a:r>
          </a:p>
        </p:txBody>
      </p:sp>
      <p:sp>
        <p:nvSpPr>
          <p:cNvPr id="193559" name="Text Box 23"/>
          <p:cNvSpPr txBox="1">
            <a:spLocks noChangeArrowheads="1"/>
          </p:cNvSpPr>
          <p:nvPr/>
        </p:nvSpPr>
        <p:spPr bwMode="auto">
          <a:xfrm>
            <a:off x="4800600" y="3657600"/>
            <a:ext cx="1349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TCP header</a:t>
            </a:r>
          </a:p>
        </p:txBody>
      </p:sp>
      <p:sp>
        <p:nvSpPr>
          <p:cNvPr id="193560" name="Text Box 24"/>
          <p:cNvSpPr txBox="1">
            <a:spLocks noChangeArrowheads="1"/>
          </p:cNvSpPr>
          <p:nvPr/>
        </p:nvSpPr>
        <p:spPr bwMode="auto">
          <a:xfrm>
            <a:off x="6096000" y="4953000"/>
            <a:ext cx="1349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TCP header</a:t>
            </a:r>
          </a:p>
        </p:txBody>
      </p:sp>
      <p:sp>
        <p:nvSpPr>
          <p:cNvPr id="193561" name="Line 25"/>
          <p:cNvSpPr>
            <a:spLocks noChangeShapeType="1"/>
          </p:cNvSpPr>
          <p:nvPr/>
        </p:nvSpPr>
        <p:spPr bwMode="auto">
          <a:xfrm>
            <a:off x="7467600" y="4648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63" name="Text Box 27"/>
          <p:cNvSpPr txBox="1">
            <a:spLocks noChangeArrowheads="1"/>
          </p:cNvSpPr>
          <p:nvPr/>
        </p:nvSpPr>
        <p:spPr bwMode="auto">
          <a:xfrm>
            <a:off x="5029200" y="2362200"/>
            <a:ext cx="62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data</a:t>
            </a:r>
          </a:p>
        </p:txBody>
      </p:sp>
      <p:sp>
        <p:nvSpPr>
          <p:cNvPr id="193564" name="Text Box 28"/>
          <p:cNvSpPr txBox="1">
            <a:spLocks noChangeArrowheads="1"/>
          </p:cNvSpPr>
          <p:nvPr/>
        </p:nvSpPr>
        <p:spPr bwMode="auto">
          <a:xfrm>
            <a:off x="6324600" y="3657600"/>
            <a:ext cx="62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data</a:t>
            </a:r>
          </a:p>
        </p:txBody>
      </p:sp>
      <p:sp>
        <p:nvSpPr>
          <p:cNvPr id="193565" name="Text Box 29"/>
          <p:cNvSpPr txBox="1">
            <a:spLocks noChangeArrowheads="1"/>
          </p:cNvSpPr>
          <p:nvPr/>
        </p:nvSpPr>
        <p:spPr bwMode="auto">
          <a:xfrm>
            <a:off x="7620000" y="4953000"/>
            <a:ext cx="62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data</a:t>
            </a:r>
          </a:p>
        </p:txBody>
      </p:sp>
      <p:sp>
        <p:nvSpPr>
          <p:cNvPr id="193566" name="Text Box 30"/>
          <p:cNvSpPr txBox="1">
            <a:spLocks noChangeArrowheads="1"/>
          </p:cNvSpPr>
          <p:nvPr/>
        </p:nvSpPr>
        <p:spPr bwMode="auto">
          <a:xfrm>
            <a:off x="3200400" y="3657600"/>
            <a:ext cx="1517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IPSec header</a:t>
            </a:r>
          </a:p>
        </p:txBody>
      </p:sp>
      <p:sp>
        <p:nvSpPr>
          <p:cNvPr id="193567" name="Text Box 31"/>
          <p:cNvSpPr txBox="1">
            <a:spLocks noChangeArrowheads="1"/>
          </p:cNvSpPr>
          <p:nvPr/>
        </p:nvSpPr>
        <p:spPr bwMode="auto">
          <a:xfrm>
            <a:off x="3200400" y="4953000"/>
            <a:ext cx="1517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IPSec header</a:t>
            </a:r>
          </a:p>
        </p:txBody>
      </p:sp>
      <p:sp>
        <p:nvSpPr>
          <p:cNvPr id="193568" name="Text Box 32"/>
          <p:cNvSpPr txBox="1">
            <a:spLocks noChangeArrowheads="1"/>
          </p:cNvSpPr>
          <p:nvPr/>
        </p:nvSpPr>
        <p:spPr bwMode="auto">
          <a:xfrm>
            <a:off x="4800600" y="4953000"/>
            <a:ext cx="1165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 header</a:t>
            </a:r>
          </a:p>
        </p:txBody>
      </p:sp>
      <p:sp>
        <p:nvSpPr>
          <p:cNvPr id="193569" name="Text Box 33"/>
          <p:cNvSpPr txBox="1">
            <a:spLocks noChangeArrowheads="1"/>
          </p:cNvSpPr>
          <p:nvPr/>
        </p:nvSpPr>
        <p:spPr bwMode="auto">
          <a:xfrm>
            <a:off x="454025" y="2347913"/>
            <a:ext cx="1120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Original</a:t>
            </a:r>
          </a:p>
        </p:txBody>
      </p:sp>
      <p:sp>
        <p:nvSpPr>
          <p:cNvPr id="193570" name="Text Box 34"/>
          <p:cNvSpPr txBox="1">
            <a:spLocks noChangeArrowheads="1"/>
          </p:cNvSpPr>
          <p:nvPr/>
        </p:nvSpPr>
        <p:spPr bwMode="auto">
          <a:xfrm>
            <a:off x="271463" y="3567113"/>
            <a:ext cx="13779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Transport</a:t>
            </a:r>
          </a:p>
          <a:p>
            <a:r>
              <a:rPr lang="en-US" sz="2000"/>
              <a:t>mode</a:t>
            </a:r>
          </a:p>
        </p:txBody>
      </p:sp>
      <p:sp>
        <p:nvSpPr>
          <p:cNvPr id="193571" name="Text Box 35"/>
          <p:cNvSpPr txBox="1">
            <a:spLocks noChangeArrowheads="1"/>
          </p:cNvSpPr>
          <p:nvPr/>
        </p:nvSpPr>
        <p:spPr bwMode="auto">
          <a:xfrm>
            <a:off x="563563" y="4786313"/>
            <a:ext cx="965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Tunnel</a:t>
            </a:r>
          </a:p>
          <a:p>
            <a:r>
              <a:rPr lang="en-US" sz="2000"/>
              <a:t>mode</a:t>
            </a: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3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collection of protocols (RFC 2401)</a:t>
            </a:r>
          </a:p>
          <a:p>
            <a:pPr lvl="1">
              <a:lnSpc>
                <a:spcPct val="90000"/>
              </a:lnSpc>
            </a:pPr>
            <a:r>
              <a:rPr lang="en-US"/>
              <a:t>Authentication Header (AH)</a:t>
            </a:r>
          </a:p>
          <a:p>
            <a:pPr lvl="2">
              <a:lnSpc>
                <a:spcPct val="90000"/>
              </a:lnSpc>
            </a:pPr>
            <a:r>
              <a:rPr lang="en-US"/>
              <a:t>RFC 2402</a:t>
            </a:r>
          </a:p>
          <a:p>
            <a:pPr lvl="1">
              <a:lnSpc>
                <a:spcPct val="90000"/>
              </a:lnSpc>
            </a:pPr>
            <a:r>
              <a:rPr lang="en-US"/>
              <a:t>Encapsulating Security Payload (ESP)</a:t>
            </a:r>
          </a:p>
          <a:p>
            <a:pPr lvl="2">
              <a:lnSpc>
                <a:spcPct val="90000"/>
              </a:lnSpc>
            </a:pPr>
            <a:r>
              <a:rPr lang="en-US"/>
              <a:t>RFC 2406</a:t>
            </a:r>
          </a:p>
          <a:p>
            <a:pPr lvl="1">
              <a:lnSpc>
                <a:spcPct val="90000"/>
              </a:lnSpc>
            </a:pPr>
            <a:r>
              <a:rPr lang="en-US"/>
              <a:t>Internet Key Exchange (IKE)</a:t>
            </a:r>
          </a:p>
          <a:p>
            <a:pPr lvl="2">
              <a:lnSpc>
                <a:spcPct val="90000"/>
              </a:lnSpc>
            </a:pPr>
            <a:r>
              <a:rPr lang="en-US"/>
              <a:t>RFC 2409</a:t>
            </a:r>
          </a:p>
          <a:p>
            <a:pPr lvl="1">
              <a:lnSpc>
                <a:spcPct val="90000"/>
              </a:lnSpc>
            </a:pPr>
            <a:r>
              <a:rPr lang="en-US"/>
              <a:t>IP Payload Compression (IPcomp)</a:t>
            </a:r>
          </a:p>
          <a:p>
            <a:pPr lvl="2">
              <a:lnSpc>
                <a:spcPct val="90000"/>
              </a:lnSpc>
            </a:pPr>
            <a:r>
              <a:rPr lang="en-US"/>
              <a:t>RFC 3137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of IP</a:t>
            </a:r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IP (Internet Protocol) is a Network Layer Protocol.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  <a:p>
            <a:endParaRPr lang="en-US"/>
          </a:p>
          <a:p>
            <a:r>
              <a:rPr lang="en-US"/>
              <a:t>IP’s current version is Version 4 (IPv4). It is specified in RFC 891.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209800" y="2286000"/>
          <a:ext cx="5791200" cy="2800350"/>
        </p:xfrm>
        <a:graphic>
          <a:graphicData uri="http://schemas.openxmlformats.org/presentationml/2006/ole">
            <p:oleObj spid="_x0000_s1026" name="Visio" r:id="rId3" imgW="7216445" imgH="4034942" progId="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IP: The waist of the hourglass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4724400" cy="4876800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 b="1">
                <a:solidFill>
                  <a:srgbClr val="0000FF"/>
                </a:solidFill>
              </a:rPr>
              <a:t>IP is the waist of the hourglass of the Internet protocol architecture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 b="1">
              <a:solidFill>
                <a:srgbClr val="0000FF"/>
              </a:solidFill>
            </a:endParaRP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>
                <a:solidFill>
                  <a:srgbClr val="0000FF"/>
                </a:solidFill>
              </a:rPr>
              <a:t>Multiple higher-layer protocols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>
                <a:solidFill>
                  <a:srgbClr val="0000FF"/>
                </a:solidFill>
              </a:rPr>
              <a:t>Multiple lower-layer protocols</a:t>
            </a: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endParaRPr lang="en-US">
              <a:solidFill>
                <a:srgbClr val="0000FF"/>
              </a:solidFill>
            </a:endParaRPr>
          </a:p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>
                <a:solidFill>
                  <a:srgbClr val="0000FF"/>
                </a:solidFill>
              </a:rPr>
              <a:t>Only one protocol at the network layer.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576763" y="1447800"/>
          <a:ext cx="3957637" cy="4743450"/>
        </p:xfrm>
        <a:graphic>
          <a:graphicData uri="http://schemas.openxmlformats.org/presentationml/2006/ole">
            <p:oleObj spid="_x0000_s2050" name="Picture" r:id="rId3" imgW="3066288" imgH="3666744" progId="Word.Picture.8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protocol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063750" algn="l"/>
                <a:tab pos="3651250" algn="l"/>
                <a:tab pos="5661025" algn="l"/>
              </a:tabLst>
            </a:pPr>
            <a:r>
              <a:rPr lang="en-US">
                <a:solidFill>
                  <a:srgbClr val="0000FF"/>
                </a:solidFill>
              </a:rPr>
              <a:t>IP is the highest layer protocol which is implemented at both routers and hosts </a:t>
            </a:r>
          </a:p>
        </p:txBody>
      </p:sp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157163" y="2362200"/>
          <a:ext cx="8859837" cy="3305175"/>
        </p:xfrm>
        <a:graphic>
          <a:graphicData uri="http://schemas.openxmlformats.org/presentationml/2006/ole">
            <p:oleObj spid="_x0000_s3074" name="Visio" r:id="rId3" imgW="7506614" imgH="2800502" progId="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Service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15400" cy="3676650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/>
              <a:t>Delivery service of IP is minimal </a:t>
            </a:r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/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/>
              <a:t>IP provide provides an </a:t>
            </a:r>
            <a:r>
              <a:rPr lang="en-US" sz="2000">
                <a:solidFill>
                  <a:srgbClr val="FF0000"/>
                </a:solidFill>
              </a:rPr>
              <a:t>unreliable connectionless</a:t>
            </a:r>
            <a:r>
              <a:rPr lang="en-US" sz="2000"/>
              <a:t> best effort service (also called: “datagram service”).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>
                <a:solidFill>
                  <a:schemeClr val="accent2"/>
                </a:solidFill>
              </a:rPr>
              <a:t>Unreliable:</a:t>
            </a:r>
            <a:r>
              <a:rPr lang="en-US" sz="2000"/>
              <a:t> IP does not make an attempt to recover lost packets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>
                <a:solidFill>
                  <a:schemeClr val="accent2"/>
                </a:solidFill>
              </a:rPr>
              <a:t>Connectionless:</a:t>
            </a: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/>
              <a:t>Each packet (“datagram”) is handled independently. IP is not aware that packets between hosts may be sent in a logical sequence</a:t>
            </a:r>
          </a:p>
          <a:p>
            <a:pPr lvl="1"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 b="1">
                <a:solidFill>
                  <a:schemeClr val="accent2"/>
                </a:solidFill>
              </a:rPr>
              <a:t>Best effort: </a:t>
            </a:r>
            <a:r>
              <a:rPr lang="en-US" sz="2000"/>
              <a:t>IP does not make guarantees on the service (no throughput guarantee, no delay guarantee,…) </a:t>
            </a:r>
            <a:endParaRPr lang="en-US" sz="20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endParaRPr lang="en-US" sz="2000"/>
          </a:p>
          <a:p>
            <a:pPr>
              <a:lnSpc>
                <a:spcPct val="80000"/>
              </a:lnSpc>
              <a:tabLst>
                <a:tab pos="1028700" algn="l"/>
                <a:tab pos="2457450" algn="l"/>
                <a:tab pos="5661025" algn="l"/>
              </a:tabLst>
            </a:pPr>
            <a:r>
              <a:rPr lang="en-US" sz="2000"/>
              <a:t>Consequences: 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81534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>
            <a:spAutoFit/>
          </a:bodyPr>
          <a:lstStyle/>
          <a:p>
            <a:pPr marL="292100" indent="-292100">
              <a:lnSpc>
                <a:spcPct val="90000"/>
              </a:lnSpc>
              <a:spcBef>
                <a:spcPct val="50000"/>
              </a:spcBef>
              <a:spcAft>
                <a:spcPts val="1000"/>
              </a:spcAft>
              <a:buFontTx/>
              <a:buChar char="•"/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Higher layer protocols have to deal with losses or with    duplicate packets</a:t>
            </a:r>
          </a:p>
          <a:p>
            <a:pPr marL="292100" indent="-292100">
              <a:lnSpc>
                <a:spcPct val="90000"/>
              </a:lnSpc>
              <a:spcBef>
                <a:spcPct val="50000"/>
              </a:spcBef>
              <a:spcAft>
                <a:spcPts val="1000"/>
              </a:spcAft>
              <a:buFontTx/>
              <a:buChar char="•"/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 Packets may be delivered out-of-sequence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Service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4114800" algn="l"/>
              </a:tabLst>
            </a:pPr>
            <a:r>
              <a:rPr lang="en-US"/>
              <a:t>IP supports the following services:</a:t>
            </a:r>
          </a:p>
          <a:p>
            <a:pPr lvl="2">
              <a:tabLst>
                <a:tab pos="4114800" algn="l"/>
              </a:tabLst>
            </a:pPr>
            <a:r>
              <a:rPr lang="en-US"/>
              <a:t>one-to-one 	(</a:t>
            </a:r>
            <a:r>
              <a:rPr lang="en-US">
                <a:solidFill>
                  <a:srgbClr val="FF0000"/>
                </a:solidFill>
              </a:rPr>
              <a:t>unicast</a:t>
            </a:r>
            <a:r>
              <a:rPr lang="en-US"/>
              <a:t>)</a:t>
            </a:r>
          </a:p>
          <a:p>
            <a:pPr lvl="2">
              <a:tabLst>
                <a:tab pos="4114800" algn="l"/>
              </a:tabLst>
            </a:pPr>
            <a:r>
              <a:rPr lang="en-US"/>
              <a:t>one-to-all 	(</a:t>
            </a:r>
            <a:r>
              <a:rPr lang="en-US">
                <a:solidFill>
                  <a:srgbClr val="FF0000"/>
                </a:solidFill>
              </a:rPr>
              <a:t>broadcast</a:t>
            </a:r>
            <a:r>
              <a:rPr lang="en-US"/>
              <a:t>)</a:t>
            </a:r>
          </a:p>
          <a:p>
            <a:pPr lvl="2">
              <a:tabLst>
                <a:tab pos="4114800" algn="l"/>
              </a:tabLst>
            </a:pPr>
            <a:r>
              <a:rPr lang="en-US"/>
              <a:t>one-to-several	(</a:t>
            </a:r>
            <a:r>
              <a:rPr lang="en-US">
                <a:solidFill>
                  <a:srgbClr val="FF0000"/>
                </a:solidFill>
              </a:rPr>
              <a:t>multicast</a:t>
            </a:r>
            <a:r>
              <a:rPr lang="en-US"/>
              <a:t>)</a:t>
            </a:r>
          </a:p>
          <a:p>
            <a:pPr>
              <a:tabLst>
                <a:tab pos="4114800" algn="l"/>
              </a:tabLst>
            </a:pPr>
            <a:endParaRPr lang="en-US">
              <a:solidFill>
                <a:srgbClr val="FF00FF"/>
              </a:solidFill>
            </a:endParaRPr>
          </a:p>
          <a:p>
            <a:pPr>
              <a:tabLst>
                <a:tab pos="4114800" algn="l"/>
              </a:tabLst>
            </a:pPr>
            <a:endParaRPr lang="en-US">
              <a:solidFill>
                <a:srgbClr val="FF00FF"/>
              </a:solidFill>
            </a:endParaRPr>
          </a:p>
          <a:p>
            <a:pPr>
              <a:tabLst>
                <a:tab pos="4114800" algn="l"/>
              </a:tabLst>
            </a:pPr>
            <a:endParaRPr lang="en-US">
              <a:solidFill>
                <a:srgbClr val="FF00FF"/>
              </a:solidFill>
            </a:endParaRPr>
          </a:p>
          <a:p>
            <a:pPr>
              <a:tabLst>
                <a:tab pos="4114800" algn="l"/>
              </a:tabLst>
            </a:pPr>
            <a:endParaRPr lang="en-US">
              <a:solidFill>
                <a:srgbClr val="FF00FF"/>
              </a:solidFill>
            </a:endParaRPr>
          </a:p>
          <a:p>
            <a:pPr>
              <a:tabLst>
                <a:tab pos="4114800" algn="l"/>
              </a:tabLst>
            </a:pPr>
            <a:endParaRPr lang="en-US">
              <a:solidFill>
                <a:srgbClr val="FF00FF"/>
              </a:solidFill>
            </a:endParaRPr>
          </a:p>
          <a:p>
            <a:pPr>
              <a:tabLst>
                <a:tab pos="4114800" algn="l"/>
              </a:tabLst>
            </a:pPr>
            <a:r>
              <a:rPr lang="en-US" sz="2000"/>
              <a:t>IP multicast also supports a many-to-many service. </a:t>
            </a:r>
          </a:p>
          <a:p>
            <a:pPr>
              <a:tabLst>
                <a:tab pos="4114800" algn="l"/>
              </a:tabLst>
            </a:pPr>
            <a:r>
              <a:rPr lang="en-US" sz="2000"/>
              <a:t>IP multicast requires support of other protocols (IGMP, multicast routing)</a:t>
            </a:r>
            <a:endParaRPr lang="en-US"/>
          </a:p>
        </p:txBody>
      </p:sp>
      <p:sp>
        <p:nvSpPr>
          <p:cNvPr id="25687" name="Freeform 87"/>
          <p:cNvSpPr>
            <a:spLocks/>
          </p:cNvSpPr>
          <p:nvPr/>
        </p:nvSpPr>
        <p:spPr bwMode="auto">
          <a:xfrm>
            <a:off x="7726363" y="3822700"/>
            <a:ext cx="7937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733" name="Oval 133"/>
          <p:cNvSpPr>
            <a:spLocks noChangeArrowheads="1"/>
          </p:cNvSpPr>
          <p:nvPr/>
        </p:nvSpPr>
        <p:spPr bwMode="auto">
          <a:xfrm>
            <a:off x="685800" y="4038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34" name="Oval 134"/>
          <p:cNvSpPr>
            <a:spLocks noChangeArrowheads="1"/>
          </p:cNvSpPr>
          <p:nvPr/>
        </p:nvSpPr>
        <p:spPr bwMode="auto">
          <a:xfrm>
            <a:off x="1981200" y="3276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35" name="Oval 135"/>
          <p:cNvSpPr>
            <a:spLocks noChangeArrowheads="1"/>
          </p:cNvSpPr>
          <p:nvPr/>
        </p:nvSpPr>
        <p:spPr bwMode="auto">
          <a:xfrm>
            <a:off x="1981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36" name="Oval 136"/>
          <p:cNvSpPr>
            <a:spLocks noChangeArrowheads="1"/>
          </p:cNvSpPr>
          <p:nvPr/>
        </p:nvSpPr>
        <p:spPr bwMode="auto">
          <a:xfrm>
            <a:off x="1981200" y="4038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37" name="Oval 137"/>
          <p:cNvSpPr>
            <a:spLocks noChangeArrowheads="1"/>
          </p:cNvSpPr>
          <p:nvPr/>
        </p:nvSpPr>
        <p:spPr bwMode="auto">
          <a:xfrm>
            <a:off x="1981200" y="4419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38" name="Oval 138"/>
          <p:cNvSpPr>
            <a:spLocks noChangeArrowheads="1"/>
          </p:cNvSpPr>
          <p:nvPr/>
        </p:nvSpPr>
        <p:spPr bwMode="auto">
          <a:xfrm>
            <a:off x="1981200" y="4800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39" name="Line 139"/>
          <p:cNvSpPr>
            <a:spLocks noChangeShapeType="1"/>
          </p:cNvSpPr>
          <p:nvPr/>
        </p:nvSpPr>
        <p:spPr bwMode="auto">
          <a:xfrm flipV="1">
            <a:off x="990600" y="38862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2" name="Oval 142"/>
          <p:cNvSpPr>
            <a:spLocks noChangeArrowheads="1"/>
          </p:cNvSpPr>
          <p:nvPr/>
        </p:nvSpPr>
        <p:spPr bwMode="auto">
          <a:xfrm>
            <a:off x="3657600" y="4038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3" name="Oval 143"/>
          <p:cNvSpPr>
            <a:spLocks noChangeArrowheads="1"/>
          </p:cNvSpPr>
          <p:nvPr/>
        </p:nvSpPr>
        <p:spPr bwMode="auto">
          <a:xfrm>
            <a:off x="4953000" y="3276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4" name="Oval 144"/>
          <p:cNvSpPr>
            <a:spLocks noChangeArrowheads="1"/>
          </p:cNvSpPr>
          <p:nvPr/>
        </p:nvSpPr>
        <p:spPr bwMode="auto">
          <a:xfrm>
            <a:off x="4953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5" name="Oval 145"/>
          <p:cNvSpPr>
            <a:spLocks noChangeArrowheads="1"/>
          </p:cNvSpPr>
          <p:nvPr/>
        </p:nvSpPr>
        <p:spPr bwMode="auto">
          <a:xfrm>
            <a:off x="4953000" y="4038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6" name="Oval 146"/>
          <p:cNvSpPr>
            <a:spLocks noChangeArrowheads="1"/>
          </p:cNvSpPr>
          <p:nvPr/>
        </p:nvSpPr>
        <p:spPr bwMode="auto">
          <a:xfrm>
            <a:off x="49530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7" name="Oval 147"/>
          <p:cNvSpPr>
            <a:spLocks noChangeArrowheads="1"/>
          </p:cNvSpPr>
          <p:nvPr/>
        </p:nvSpPr>
        <p:spPr bwMode="auto">
          <a:xfrm>
            <a:off x="49530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48" name="Line 148"/>
          <p:cNvSpPr>
            <a:spLocks noChangeShapeType="1"/>
          </p:cNvSpPr>
          <p:nvPr/>
        </p:nvSpPr>
        <p:spPr bwMode="auto">
          <a:xfrm flipV="1">
            <a:off x="3962400" y="3886200"/>
            <a:ext cx="914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0" name="Oval 150"/>
          <p:cNvSpPr>
            <a:spLocks noChangeArrowheads="1"/>
          </p:cNvSpPr>
          <p:nvPr/>
        </p:nvSpPr>
        <p:spPr bwMode="auto">
          <a:xfrm>
            <a:off x="6858000" y="4038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1" name="Oval 151"/>
          <p:cNvSpPr>
            <a:spLocks noChangeArrowheads="1"/>
          </p:cNvSpPr>
          <p:nvPr/>
        </p:nvSpPr>
        <p:spPr bwMode="auto">
          <a:xfrm>
            <a:off x="8153400" y="3276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2" name="Oval 152"/>
          <p:cNvSpPr>
            <a:spLocks noChangeArrowheads="1"/>
          </p:cNvSpPr>
          <p:nvPr/>
        </p:nvSpPr>
        <p:spPr bwMode="auto">
          <a:xfrm>
            <a:off x="81534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3" name="Oval 153"/>
          <p:cNvSpPr>
            <a:spLocks noChangeArrowheads="1"/>
          </p:cNvSpPr>
          <p:nvPr/>
        </p:nvSpPr>
        <p:spPr bwMode="auto">
          <a:xfrm>
            <a:off x="8153400" y="40386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4" name="Oval 154"/>
          <p:cNvSpPr>
            <a:spLocks noChangeArrowheads="1"/>
          </p:cNvSpPr>
          <p:nvPr/>
        </p:nvSpPr>
        <p:spPr bwMode="auto">
          <a:xfrm>
            <a:off x="81534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5" name="Oval 155"/>
          <p:cNvSpPr>
            <a:spLocks noChangeArrowheads="1"/>
          </p:cNvSpPr>
          <p:nvPr/>
        </p:nvSpPr>
        <p:spPr bwMode="auto">
          <a:xfrm>
            <a:off x="81534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6" name="Line 156"/>
          <p:cNvSpPr>
            <a:spLocks noChangeShapeType="1"/>
          </p:cNvSpPr>
          <p:nvPr/>
        </p:nvSpPr>
        <p:spPr bwMode="auto">
          <a:xfrm flipV="1">
            <a:off x="7162800" y="3886200"/>
            <a:ext cx="914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57" name="Text Box 157"/>
          <p:cNvSpPr txBox="1">
            <a:spLocks noChangeArrowheads="1"/>
          </p:cNvSpPr>
          <p:nvPr/>
        </p:nvSpPr>
        <p:spPr bwMode="auto">
          <a:xfrm>
            <a:off x="685800" y="44958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unicast</a:t>
            </a:r>
            <a:endParaRPr lang="en-US"/>
          </a:p>
        </p:txBody>
      </p:sp>
      <p:sp>
        <p:nvSpPr>
          <p:cNvPr id="25758" name="Line 158"/>
          <p:cNvSpPr>
            <a:spLocks noChangeShapeType="1"/>
          </p:cNvSpPr>
          <p:nvPr/>
        </p:nvSpPr>
        <p:spPr bwMode="auto">
          <a:xfrm flipV="1">
            <a:off x="3986213" y="3581400"/>
            <a:ext cx="890587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60" name="Line 160"/>
          <p:cNvSpPr>
            <a:spLocks noChangeShapeType="1"/>
          </p:cNvSpPr>
          <p:nvPr/>
        </p:nvSpPr>
        <p:spPr bwMode="auto">
          <a:xfrm flipV="1">
            <a:off x="3962400" y="4191000"/>
            <a:ext cx="947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61" name="Line 161"/>
          <p:cNvSpPr>
            <a:spLocks noChangeShapeType="1"/>
          </p:cNvSpPr>
          <p:nvPr/>
        </p:nvSpPr>
        <p:spPr bwMode="auto">
          <a:xfrm>
            <a:off x="3962400" y="4191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62" name="Line 162"/>
          <p:cNvSpPr>
            <a:spLocks noChangeShapeType="1"/>
          </p:cNvSpPr>
          <p:nvPr/>
        </p:nvSpPr>
        <p:spPr bwMode="auto">
          <a:xfrm>
            <a:off x="3962400" y="4191000"/>
            <a:ext cx="914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63" name="Line 163"/>
          <p:cNvSpPr>
            <a:spLocks noChangeShapeType="1"/>
          </p:cNvSpPr>
          <p:nvPr/>
        </p:nvSpPr>
        <p:spPr bwMode="auto">
          <a:xfrm>
            <a:off x="7162800" y="4191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64" name="Line 164"/>
          <p:cNvSpPr>
            <a:spLocks noChangeShapeType="1"/>
          </p:cNvSpPr>
          <p:nvPr/>
        </p:nvSpPr>
        <p:spPr bwMode="auto">
          <a:xfrm>
            <a:off x="7162800" y="4191000"/>
            <a:ext cx="914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65" name="Text Box 165"/>
          <p:cNvSpPr txBox="1">
            <a:spLocks noChangeArrowheads="1"/>
          </p:cNvSpPr>
          <p:nvPr/>
        </p:nvSpPr>
        <p:spPr bwMode="auto">
          <a:xfrm>
            <a:off x="2895600" y="4648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broadcast</a:t>
            </a:r>
            <a:endParaRPr lang="en-US"/>
          </a:p>
        </p:txBody>
      </p:sp>
      <p:sp>
        <p:nvSpPr>
          <p:cNvPr id="25766" name="Text Box 166"/>
          <p:cNvSpPr txBox="1">
            <a:spLocks noChangeArrowheads="1"/>
          </p:cNvSpPr>
          <p:nvPr/>
        </p:nvSpPr>
        <p:spPr bwMode="auto">
          <a:xfrm>
            <a:off x="6172200" y="4724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multicast</a:t>
            </a:r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3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Datagram Format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5486400"/>
            <a:ext cx="8915400" cy="762000"/>
          </a:xfrm>
        </p:spPr>
        <p:txBody>
          <a:bodyPr/>
          <a:lstStyle/>
          <a:p>
            <a:r>
              <a:rPr lang="en-US" sz="2000"/>
              <a:t>20 bytes </a:t>
            </a:r>
            <a:r>
              <a:rPr lang="en-US" sz="2000">
                <a:cs typeface="Arial" charset="0"/>
                <a:sym typeface="Math3" pitchFamily="2" charset="2"/>
              </a:rPr>
              <a:t>≤</a:t>
            </a:r>
            <a:r>
              <a:rPr lang="en-US" sz="2000">
                <a:sym typeface="Math3" pitchFamily="2" charset="2"/>
              </a:rPr>
              <a:t> </a:t>
            </a:r>
            <a:r>
              <a:rPr lang="en-US" sz="2000">
                <a:solidFill>
                  <a:srgbClr val="0000FF"/>
                </a:solidFill>
              </a:rPr>
              <a:t>Header Size</a:t>
            </a:r>
            <a:r>
              <a:rPr lang="en-US" sz="2000"/>
              <a:t> </a:t>
            </a:r>
            <a:r>
              <a:rPr lang="en-US" sz="2000">
                <a:cs typeface="Arial" charset="0"/>
                <a:sym typeface="Math3" pitchFamily="2" charset="2"/>
              </a:rPr>
              <a:t>&lt;</a:t>
            </a:r>
            <a:r>
              <a:rPr lang="en-US" sz="2000">
                <a:sym typeface="Math3" pitchFamily="2" charset="2"/>
              </a:rPr>
              <a:t> 2</a:t>
            </a:r>
            <a:r>
              <a:rPr lang="en-US" sz="2000" baseline="30000">
                <a:sym typeface="Math3" pitchFamily="2" charset="2"/>
              </a:rPr>
              <a:t>4</a:t>
            </a:r>
            <a:r>
              <a:rPr lang="en-US" sz="2000">
                <a:sym typeface="Math3" pitchFamily="2" charset="2"/>
              </a:rPr>
              <a:t> x 4 bytes = 60 bytes</a:t>
            </a:r>
          </a:p>
          <a:p>
            <a:r>
              <a:rPr lang="en-US" sz="2000">
                <a:sym typeface="Math3" pitchFamily="2" charset="2"/>
              </a:rPr>
              <a:t>20 bytes </a:t>
            </a:r>
            <a:r>
              <a:rPr lang="en-US" sz="2000">
                <a:cs typeface="Arial" charset="0"/>
                <a:sym typeface="Math3" pitchFamily="2" charset="2"/>
              </a:rPr>
              <a:t>≤</a:t>
            </a:r>
            <a:r>
              <a:rPr lang="en-US" sz="2000">
                <a:sym typeface="Math3" pitchFamily="2" charset="2"/>
              </a:rPr>
              <a:t> </a:t>
            </a:r>
            <a:r>
              <a:rPr lang="en-US" sz="2000">
                <a:solidFill>
                  <a:srgbClr val="0000FF"/>
                </a:solidFill>
                <a:sym typeface="Math3" pitchFamily="2" charset="2"/>
              </a:rPr>
              <a:t>Total Length</a:t>
            </a:r>
            <a:r>
              <a:rPr lang="en-US" sz="2000">
                <a:sym typeface="Math3" pitchFamily="2" charset="2"/>
              </a:rPr>
              <a:t> </a:t>
            </a:r>
            <a:r>
              <a:rPr lang="en-US" sz="2000">
                <a:cs typeface="Arial" charset="0"/>
                <a:sym typeface="Math3" pitchFamily="2" charset="2"/>
              </a:rPr>
              <a:t>&lt;</a:t>
            </a:r>
            <a:r>
              <a:rPr lang="en-US" sz="2000">
                <a:sym typeface="Math3" pitchFamily="2" charset="2"/>
              </a:rPr>
              <a:t> 2</a:t>
            </a:r>
            <a:r>
              <a:rPr lang="en-US" sz="2000" baseline="30000">
                <a:sym typeface="Math3" pitchFamily="2" charset="2"/>
              </a:rPr>
              <a:t>16 </a:t>
            </a:r>
            <a:r>
              <a:rPr lang="en-US" sz="2000">
                <a:sym typeface="Math3" pitchFamily="2" charset="2"/>
              </a:rPr>
              <a:t>bytes =  65536 bytes</a:t>
            </a:r>
          </a:p>
          <a:p>
            <a:pPr lvl="3"/>
            <a:endParaRPr lang="en-US" sz="1800">
              <a:sym typeface="Math3" pitchFamily="2" charset="2"/>
            </a:endParaRPr>
          </a:p>
        </p:txBody>
      </p:sp>
      <p:sp>
        <p:nvSpPr>
          <p:cNvPr id="56327" name="Rectangle 1031"/>
          <p:cNvSpPr>
            <a:spLocks noChangeArrowheads="1"/>
          </p:cNvSpPr>
          <p:nvPr/>
        </p:nvSpPr>
        <p:spPr bwMode="auto">
          <a:xfrm>
            <a:off x="0" y="205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6" name="Object 1030"/>
          <p:cNvGraphicFramePr>
            <a:graphicFrameLocks noChangeAspect="1"/>
          </p:cNvGraphicFramePr>
          <p:nvPr/>
        </p:nvGraphicFramePr>
        <p:xfrm>
          <a:off x="533400" y="1143000"/>
          <a:ext cx="8610600" cy="4357688"/>
        </p:xfrm>
        <a:graphic>
          <a:graphicData uri="http://schemas.openxmlformats.org/presentationml/2006/ole">
            <p:oleObj spid="_x0000_s4098" name="Visio" r:id="rId3" imgW="7713161" imgH="3912781" progId="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IPsec</a:t>
            </a:r>
            <a:r>
              <a:rPr lang="en-US" dirty="0" smtClean="0"/>
              <a:t>: overview of </a:t>
            </a:r>
            <a:r>
              <a:rPr lang="en-US" dirty="0" err="1" smtClean="0"/>
              <a:t>IPsec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Datagram Format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915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tabLst>
                <a:tab pos="2222500" algn="l"/>
                <a:tab pos="4921250" algn="l"/>
                <a:tab pos="6508750" algn="l"/>
              </a:tabLst>
            </a:pPr>
            <a:r>
              <a:rPr lang="en-US" b="1">
                <a:solidFill>
                  <a:srgbClr val="FF0000"/>
                </a:solidFill>
              </a:rPr>
              <a:t>Question:</a:t>
            </a:r>
            <a:r>
              <a:rPr lang="en-US"/>
              <a:t> In which order are the bytes of an IP datagram transmitted?</a:t>
            </a:r>
          </a:p>
          <a:p>
            <a:pPr>
              <a:lnSpc>
                <a:spcPct val="90000"/>
              </a:lnSpc>
              <a:tabLst>
                <a:tab pos="2222500" algn="l"/>
                <a:tab pos="4921250" algn="l"/>
                <a:tab pos="6508750" algn="l"/>
              </a:tabLst>
            </a:pPr>
            <a:r>
              <a:rPr lang="en-US" b="1">
                <a:solidFill>
                  <a:srgbClr val="FF0000"/>
                </a:solidFill>
              </a:rPr>
              <a:t>Answer:</a:t>
            </a:r>
            <a:r>
              <a:rPr lang="en-US"/>
              <a:t> </a:t>
            </a:r>
          </a:p>
          <a:p>
            <a:pPr marL="1143000" lvl="2">
              <a:lnSpc>
                <a:spcPct val="90000"/>
              </a:lnSpc>
              <a:spcBef>
                <a:spcPct val="0"/>
              </a:spcBef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Transmission is row by row</a:t>
            </a:r>
          </a:p>
          <a:p>
            <a:pPr marL="1143000" lvl="2">
              <a:lnSpc>
                <a:spcPct val="90000"/>
              </a:lnSpc>
              <a:spcBef>
                <a:spcPct val="0"/>
              </a:spcBef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For each row:</a:t>
            </a:r>
          </a:p>
          <a:p>
            <a:pPr marL="2057400" lvl="4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1. First transmit bits 0-7</a:t>
            </a:r>
          </a:p>
          <a:p>
            <a:pPr marL="2057400" lvl="4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2. Then transmit bits 8-15</a:t>
            </a:r>
          </a:p>
          <a:p>
            <a:pPr marL="2057400" lvl="4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3. Then transmit bits 16-23</a:t>
            </a:r>
          </a:p>
          <a:p>
            <a:pPr marL="2057400" lvl="4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4. Then transmit bits 24-31</a:t>
            </a:r>
          </a:p>
          <a:p>
            <a:pPr>
              <a:lnSpc>
                <a:spcPct val="90000"/>
              </a:lnSpc>
              <a:tabLst>
                <a:tab pos="2222500" algn="l"/>
                <a:tab pos="4921250" algn="l"/>
                <a:tab pos="6508750" algn="l"/>
              </a:tabLst>
            </a:pPr>
            <a:r>
              <a:rPr lang="en-US"/>
              <a:t>This is</a:t>
            </a:r>
            <a:r>
              <a:rPr lang="en-US" b="1"/>
              <a:t> </a:t>
            </a:r>
            <a:r>
              <a:rPr lang="en-US"/>
              <a:t>called</a:t>
            </a:r>
            <a:r>
              <a:rPr lang="en-US" b="1"/>
              <a:t> </a:t>
            </a:r>
            <a:r>
              <a:rPr lang="en-US" b="1">
                <a:solidFill>
                  <a:schemeClr val="accent2"/>
                </a:solidFill>
              </a:rPr>
              <a:t>network byte</a:t>
            </a:r>
            <a:r>
              <a:rPr lang="en-US"/>
              <a:t> order or </a:t>
            </a:r>
            <a:r>
              <a:rPr lang="en-US" b="1">
                <a:solidFill>
                  <a:schemeClr val="accent2"/>
                </a:solidFill>
              </a:rPr>
              <a:t>big endian</a:t>
            </a:r>
            <a:r>
              <a:rPr lang="en-US"/>
              <a:t> byte ordering. 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  <a:tabLst>
                <a:tab pos="2222500" algn="l"/>
                <a:tab pos="4921250" algn="l"/>
                <a:tab pos="6508750" algn="l"/>
              </a:tabLst>
            </a:pPr>
            <a:r>
              <a:rPr lang="en-US" sz="2000" b="1"/>
              <a:t>Note:</a:t>
            </a:r>
            <a:r>
              <a:rPr lang="en-US" sz="2000"/>
              <a:t> Many computers (incl. Intel processors) store 32-bit words in little endian format. Others (incl. Motorola processors) use big endian.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Authentication header (AH)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</a:t>
            </a:r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IPSec?</a:t>
            </a:r>
          </a:p>
          <a:p>
            <a:r>
              <a:rPr lang="en-US"/>
              <a:t>IPSec Architecture</a:t>
            </a:r>
          </a:p>
          <a:p>
            <a:r>
              <a:rPr lang="en-US"/>
              <a:t>Internet Key Exchange (IKE)</a:t>
            </a:r>
          </a:p>
          <a:p>
            <a:r>
              <a:rPr lang="en-US"/>
              <a:t>IPSec Policy</a:t>
            </a:r>
          </a:p>
          <a:p>
            <a:r>
              <a:rPr lang="en-US"/>
              <a:t>discussion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is not Secure!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IP protocol was designed in the late 70s to early 80s</a:t>
            </a:r>
          </a:p>
          <a:p>
            <a:pPr lvl="1"/>
            <a:r>
              <a:rPr lang="en-US"/>
              <a:t>Part of DARPA Internet Project</a:t>
            </a:r>
          </a:p>
          <a:p>
            <a:pPr lvl="1"/>
            <a:r>
              <a:rPr lang="en-US"/>
              <a:t>Very small network</a:t>
            </a:r>
          </a:p>
          <a:p>
            <a:pPr lvl="2"/>
            <a:r>
              <a:rPr lang="en-US"/>
              <a:t>All hosts are known!</a:t>
            </a:r>
          </a:p>
          <a:p>
            <a:pPr lvl="2"/>
            <a:r>
              <a:rPr lang="en-US"/>
              <a:t>So are the users!</a:t>
            </a:r>
          </a:p>
          <a:p>
            <a:pPr lvl="2"/>
            <a:r>
              <a:rPr lang="en-US"/>
              <a:t>Therefore, security was not an issue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Issues in IP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09800"/>
            <a:ext cx="4267200" cy="2667000"/>
          </a:xfrm>
        </p:spPr>
        <p:txBody>
          <a:bodyPr/>
          <a:lstStyle/>
          <a:p>
            <a:r>
              <a:rPr lang="en-US"/>
              <a:t>source spoofing</a:t>
            </a:r>
          </a:p>
          <a:p>
            <a:r>
              <a:rPr lang="en-US"/>
              <a:t>replay packets</a:t>
            </a:r>
          </a:p>
          <a:p>
            <a:r>
              <a:rPr lang="en-US"/>
              <a:t>no data integrity or confidentiality</a:t>
            </a:r>
          </a:p>
        </p:txBody>
      </p:sp>
      <p:sp>
        <p:nvSpPr>
          <p:cNvPr id="136197" name="AutoShape 5"/>
          <p:cNvSpPr>
            <a:spLocks/>
          </p:cNvSpPr>
          <p:nvPr/>
        </p:nvSpPr>
        <p:spPr bwMode="auto">
          <a:xfrm>
            <a:off x="5257800" y="2286000"/>
            <a:ext cx="685800" cy="2362200"/>
          </a:xfrm>
          <a:prstGeom prst="rightBrace">
            <a:avLst>
              <a:gd name="adj1" fmla="val 2870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6019800" y="2971800"/>
            <a:ext cx="2003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>
                <a:solidFill>
                  <a:srgbClr val="FFFF99"/>
                </a:solidFill>
                <a:latin typeface="Tahoma" charset="0"/>
              </a:rPr>
              <a:t> </a:t>
            </a:r>
            <a:r>
              <a:rPr lang="en-US" sz="2000">
                <a:solidFill>
                  <a:srgbClr val="FFFF99"/>
                </a:solidFill>
                <a:latin typeface="Tahoma" charset="0"/>
              </a:rPr>
              <a:t>DOS attacks</a:t>
            </a:r>
          </a:p>
          <a:p>
            <a:pPr algn="l">
              <a:buFontTx/>
              <a:buChar char="•"/>
            </a:pPr>
            <a:r>
              <a:rPr lang="en-US" sz="2000">
                <a:solidFill>
                  <a:srgbClr val="FFFF99"/>
                </a:solidFill>
                <a:latin typeface="Tahoma" charset="0"/>
              </a:rPr>
              <a:t> Replay attacks</a:t>
            </a:r>
          </a:p>
          <a:p>
            <a:pPr algn="l">
              <a:buFontTx/>
              <a:buChar char="•"/>
            </a:pPr>
            <a:r>
              <a:rPr lang="en-US" sz="2000">
                <a:solidFill>
                  <a:srgbClr val="FFFF99"/>
                </a:solidFill>
                <a:latin typeface="Tahoma" charset="0"/>
              </a:rPr>
              <a:t> Spying</a:t>
            </a:r>
          </a:p>
          <a:p>
            <a:pPr algn="l">
              <a:buFontTx/>
              <a:buChar char="•"/>
            </a:pPr>
            <a:r>
              <a:rPr lang="en-US" sz="2000">
                <a:solidFill>
                  <a:srgbClr val="FFFF99"/>
                </a:solidFill>
                <a:latin typeface="Tahoma" charset="0"/>
              </a:rPr>
              <a:t> and more…</a:t>
            </a: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1066800" y="4724400"/>
            <a:ext cx="7823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solidFill>
                  <a:srgbClr val="66FF33"/>
                </a:solidFill>
                <a:latin typeface="Tahoma" charset="0"/>
              </a:rPr>
              <a:t>Fundamental Issue: </a:t>
            </a:r>
          </a:p>
          <a:p>
            <a:pPr algn="l"/>
            <a:r>
              <a:rPr lang="en-US" sz="3200" i="1">
                <a:solidFill>
                  <a:srgbClr val="66FF33"/>
                </a:solidFill>
                <a:latin typeface="Tahoma" charset="0"/>
              </a:rPr>
              <a:t>	Networks are not (and will never be) </a:t>
            </a:r>
            <a:br>
              <a:rPr lang="en-US" sz="3200" i="1">
                <a:solidFill>
                  <a:srgbClr val="66FF33"/>
                </a:solidFill>
                <a:latin typeface="Tahoma" charset="0"/>
              </a:rPr>
            </a:br>
            <a:r>
              <a:rPr lang="en-US" sz="3200" i="1">
                <a:solidFill>
                  <a:srgbClr val="66FF33"/>
                </a:solidFill>
                <a:latin typeface="Tahoma" charset="0"/>
              </a:rPr>
              <a:t> 	fully secure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IPSec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verify sources of IP packets</a:t>
            </a:r>
          </a:p>
          <a:p>
            <a:pPr lvl="1"/>
            <a:r>
              <a:rPr lang="en-US" i="1"/>
              <a:t>authentication</a:t>
            </a:r>
          </a:p>
          <a:p>
            <a:r>
              <a:rPr lang="en-US"/>
              <a:t>to prevent replaying of old packets</a:t>
            </a:r>
          </a:p>
          <a:p>
            <a:r>
              <a:rPr lang="en-US"/>
              <a:t>to protect integrity and/or confidentiality of packets</a:t>
            </a:r>
          </a:p>
          <a:p>
            <a:pPr lvl="1"/>
            <a:r>
              <a:rPr lang="en-US" i="1"/>
              <a:t>data Integrity/Data Encryption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5F5F5F"/>
                </a:solidFill>
              </a:rPr>
              <a:t>Why IPsec?</a:t>
            </a:r>
          </a:p>
          <a:p>
            <a:r>
              <a:rPr lang="en-US"/>
              <a:t>IPSec Architecture</a:t>
            </a:r>
          </a:p>
          <a:p>
            <a:r>
              <a:rPr lang="en-US">
                <a:solidFill>
                  <a:srgbClr val="5F5F5F"/>
                </a:solidFill>
              </a:rPr>
              <a:t>Internet Key Exchange (IKE)</a:t>
            </a:r>
          </a:p>
          <a:p>
            <a:r>
              <a:rPr lang="en-US">
                <a:solidFill>
                  <a:srgbClr val="5F5F5F"/>
                </a:solidFill>
              </a:rPr>
              <a:t>IPsec Policy</a:t>
            </a:r>
          </a:p>
          <a:p>
            <a:r>
              <a:rPr lang="en-US">
                <a:solidFill>
                  <a:srgbClr val="5F5F5F"/>
                </a:solidFill>
              </a:rPr>
              <a:t>Discussion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IPSec Security Model</a:t>
            </a:r>
          </a:p>
        </p:txBody>
      </p:sp>
      <p:pic>
        <p:nvPicPr>
          <p:cNvPr id="138244" name="Picture 4" descr="j0250306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2362200"/>
            <a:ext cx="838200" cy="879475"/>
          </a:xfrm>
          <a:noFill/>
          <a:ln/>
        </p:spPr>
      </p:pic>
      <p:pic>
        <p:nvPicPr>
          <p:cNvPr id="138246" name="Picture 6" descr="j022353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90800" y="3657600"/>
            <a:ext cx="1143000" cy="446088"/>
          </a:xfrm>
          <a:noFill/>
          <a:ln/>
        </p:spPr>
      </p:pic>
      <p:pic>
        <p:nvPicPr>
          <p:cNvPr id="138248" name="Picture 8" descr="j022353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657600"/>
            <a:ext cx="11430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249" name="Picture 9" descr="j02503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286000"/>
            <a:ext cx="8382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8250" name="AutoShape 10"/>
          <p:cNvCxnSpPr>
            <a:cxnSpLocks noChangeShapeType="1"/>
            <a:stCxn id="0" idx="2"/>
            <a:endCxn id="0" idx="1"/>
          </p:cNvCxnSpPr>
          <p:nvPr/>
        </p:nvCxnSpPr>
        <p:spPr bwMode="auto">
          <a:xfrm rot="16200000" flipH="1">
            <a:off x="1718468" y="3009107"/>
            <a:ext cx="639763" cy="1104900"/>
          </a:xfrm>
          <a:prstGeom prst="bentConnector2">
            <a:avLst/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cxnSp>
        <p:nvCxnSpPr>
          <p:cNvPr id="138252" name="AutoShape 12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3733800" y="3881438"/>
            <a:ext cx="1600200" cy="0"/>
          </a:xfrm>
          <a:prstGeom prst="straightConnector1">
            <a:avLst/>
          </a:prstGeom>
          <a:noFill/>
          <a:ln w="19050">
            <a:solidFill>
              <a:srgbClr val="FF9900"/>
            </a:solidFill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138253" name="AutoShape 13"/>
          <p:cNvCxnSpPr>
            <a:cxnSpLocks noChangeShapeType="1"/>
          </p:cNvCxnSpPr>
          <p:nvPr/>
        </p:nvCxnSpPr>
        <p:spPr bwMode="auto">
          <a:xfrm rot="10800000" flipV="1">
            <a:off x="6400800" y="3048000"/>
            <a:ext cx="1295400" cy="838200"/>
          </a:xfrm>
          <a:prstGeom prst="bentConnector3">
            <a:avLst>
              <a:gd name="adj1" fmla="val -245"/>
            </a:avLst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3962400" y="2286000"/>
            <a:ext cx="109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Tahoma" charset="0"/>
              </a:rPr>
              <a:t>Secure</a:t>
            </a:r>
          </a:p>
        </p:txBody>
      </p:sp>
      <p:sp>
        <p:nvSpPr>
          <p:cNvPr id="138256" name="Line 16"/>
          <p:cNvSpPr>
            <a:spLocks noChangeShapeType="1"/>
          </p:cNvSpPr>
          <p:nvPr/>
        </p:nvSpPr>
        <p:spPr bwMode="auto">
          <a:xfrm flipH="1">
            <a:off x="1905000" y="25908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57" name="Line 17"/>
          <p:cNvSpPr>
            <a:spLocks noChangeShapeType="1"/>
          </p:cNvSpPr>
          <p:nvPr/>
        </p:nvSpPr>
        <p:spPr bwMode="auto">
          <a:xfrm flipH="1">
            <a:off x="3352800" y="26670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58" name="Line 18"/>
          <p:cNvSpPr>
            <a:spLocks noChangeShapeType="1"/>
          </p:cNvSpPr>
          <p:nvPr/>
        </p:nvSpPr>
        <p:spPr bwMode="auto">
          <a:xfrm>
            <a:off x="4572000" y="26670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59" name="Line 19"/>
          <p:cNvSpPr>
            <a:spLocks noChangeShapeType="1"/>
          </p:cNvSpPr>
          <p:nvPr/>
        </p:nvSpPr>
        <p:spPr bwMode="auto">
          <a:xfrm>
            <a:off x="4953000" y="2590800"/>
            <a:ext cx="2514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60" name="Text Box 20"/>
          <p:cNvSpPr txBox="1">
            <a:spLocks noChangeArrowheads="1"/>
          </p:cNvSpPr>
          <p:nvPr/>
        </p:nvSpPr>
        <p:spPr bwMode="auto">
          <a:xfrm>
            <a:off x="3886200" y="4419600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  <a:latin typeface="Tahoma" charset="0"/>
              </a:rPr>
              <a:t>Insecure</a:t>
            </a:r>
          </a:p>
        </p:txBody>
      </p:sp>
      <p:cxnSp>
        <p:nvCxnSpPr>
          <p:cNvPr id="138264" name="AutoShape 24"/>
          <p:cNvCxnSpPr>
            <a:cxnSpLocks noChangeShapeType="1"/>
            <a:stCxn id="138260" idx="1"/>
          </p:cNvCxnSpPr>
          <p:nvPr/>
        </p:nvCxnSpPr>
        <p:spPr bwMode="auto">
          <a:xfrm flipH="1" flipV="1">
            <a:off x="1905000" y="3886200"/>
            <a:ext cx="19812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8265" name="AutoShape 25"/>
          <p:cNvCxnSpPr>
            <a:cxnSpLocks noChangeShapeType="1"/>
            <a:stCxn id="138260" idx="0"/>
          </p:cNvCxnSpPr>
          <p:nvPr/>
        </p:nvCxnSpPr>
        <p:spPr bwMode="auto">
          <a:xfrm flipV="1">
            <a:off x="4559300" y="3886200"/>
            <a:ext cx="127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8266" name="AutoShape 26"/>
          <p:cNvCxnSpPr>
            <a:cxnSpLocks noChangeShapeType="1"/>
            <a:stCxn id="138260" idx="3"/>
          </p:cNvCxnSpPr>
          <p:nvPr/>
        </p:nvCxnSpPr>
        <p:spPr bwMode="auto">
          <a:xfrm flipV="1">
            <a:off x="5232400" y="3886200"/>
            <a:ext cx="1930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2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 Architecture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1295400" y="2743200"/>
            <a:ext cx="1676400" cy="5334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ESP</a:t>
            </a: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5943600" y="2743200"/>
            <a:ext cx="1676400" cy="5334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AH</a:t>
            </a: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3657600" y="5105400"/>
            <a:ext cx="1524000" cy="6096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IKE</a:t>
            </a:r>
          </a:p>
        </p:txBody>
      </p:sp>
      <p:sp>
        <p:nvSpPr>
          <p:cNvPr id="143369" name="Rectangle 9"/>
          <p:cNvSpPr>
            <a:spLocks noChangeArrowheads="1"/>
          </p:cNvSpPr>
          <p:nvPr/>
        </p:nvSpPr>
        <p:spPr bwMode="auto">
          <a:xfrm>
            <a:off x="3276600" y="3733800"/>
            <a:ext cx="22860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  <a:latin typeface="Tahoma" charset="0"/>
              </a:rPr>
              <a:t>IPSec Security Policy</a:t>
            </a:r>
          </a:p>
        </p:txBody>
      </p:sp>
      <p:cxnSp>
        <p:nvCxnSpPr>
          <p:cNvPr id="143370" name="AutoShape 10"/>
          <p:cNvCxnSpPr>
            <a:cxnSpLocks noChangeShapeType="1"/>
            <a:stCxn id="143369" idx="0"/>
            <a:endCxn id="143364" idx="3"/>
          </p:cNvCxnSpPr>
          <p:nvPr/>
        </p:nvCxnSpPr>
        <p:spPr bwMode="auto">
          <a:xfrm flipH="1" flipV="1">
            <a:off x="2971800" y="3009900"/>
            <a:ext cx="1447800" cy="723900"/>
          </a:xfrm>
          <a:prstGeom prst="straightConnector1">
            <a:avLst/>
          </a:prstGeom>
          <a:noFill/>
          <a:ln w="22225">
            <a:solidFill>
              <a:srgbClr val="FF99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43371" name="AutoShape 11"/>
          <p:cNvCxnSpPr>
            <a:cxnSpLocks noChangeShapeType="1"/>
            <a:stCxn id="143369" idx="0"/>
            <a:endCxn id="143366" idx="1"/>
          </p:cNvCxnSpPr>
          <p:nvPr/>
        </p:nvCxnSpPr>
        <p:spPr bwMode="auto">
          <a:xfrm flipV="1">
            <a:off x="4419600" y="3009900"/>
            <a:ext cx="1524000" cy="723900"/>
          </a:xfrm>
          <a:prstGeom prst="straightConnector1">
            <a:avLst/>
          </a:prstGeom>
          <a:noFill/>
          <a:ln w="22225">
            <a:solidFill>
              <a:srgbClr val="FF99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43372" name="AutoShape 12"/>
          <p:cNvCxnSpPr>
            <a:cxnSpLocks noChangeShapeType="1"/>
            <a:stCxn id="143369" idx="2"/>
            <a:endCxn id="143367" idx="0"/>
          </p:cNvCxnSpPr>
          <p:nvPr/>
        </p:nvCxnSpPr>
        <p:spPr bwMode="auto">
          <a:xfrm>
            <a:off x="4419600" y="4343400"/>
            <a:ext cx="0" cy="762000"/>
          </a:xfrm>
          <a:prstGeom prst="straightConnector1">
            <a:avLst/>
          </a:prstGeom>
          <a:noFill/>
          <a:ln w="22225">
            <a:solidFill>
              <a:srgbClr val="FF9900"/>
            </a:solidFill>
            <a:round/>
            <a:headEnd/>
            <a:tailEnd type="triangle" w="med" len="med"/>
          </a:ln>
          <a:effectLst/>
        </p:spPr>
      </p:cxn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838200" y="3352800"/>
            <a:ext cx="2452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charset="0"/>
              </a:rPr>
              <a:t>Encapsulating Security</a:t>
            </a:r>
          </a:p>
          <a:p>
            <a:pPr algn="l"/>
            <a:r>
              <a:rPr lang="en-US" sz="1800">
                <a:latin typeface="Tahoma" charset="0"/>
              </a:rPr>
              <a:t>Payload</a:t>
            </a:r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5943600" y="34290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charset="0"/>
              </a:rPr>
              <a:t>Authentication Header</a:t>
            </a:r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3108325" y="5822950"/>
            <a:ext cx="293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charset="0"/>
              </a:rPr>
              <a:t>The Internet Key Exchange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pic>
        <p:nvPicPr>
          <p:cNvPr id="1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775</Words>
  <Application>Microsoft Office PowerPoint</Application>
  <PresentationFormat>On-screen Show (4:3)</PresentationFormat>
  <Paragraphs>197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Visio</vt:lpstr>
      <vt:lpstr>Picture</vt:lpstr>
      <vt:lpstr>   COMPUTER NETWORKS-II / BTCS-3501    </vt:lpstr>
      <vt:lpstr>Topics to be covered</vt:lpstr>
      <vt:lpstr>Basics of IPsec</vt:lpstr>
      <vt:lpstr>IP is not Secure!</vt:lpstr>
      <vt:lpstr>Security Issues in IP</vt:lpstr>
      <vt:lpstr>Goals of IPSec</vt:lpstr>
      <vt:lpstr>Outline</vt:lpstr>
      <vt:lpstr>The IPSec Security Model</vt:lpstr>
      <vt:lpstr>IPSec Architecture</vt:lpstr>
      <vt:lpstr>IPSec Architecture</vt:lpstr>
      <vt:lpstr>IPsec Architecture</vt:lpstr>
      <vt:lpstr>Various Packets</vt:lpstr>
      <vt:lpstr>IPSec</vt:lpstr>
      <vt:lpstr>Orientation of IP</vt:lpstr>
      <vt:lpstr>IP: The waist of the hourglass </vt:lpstr>
      <vt:lpstr>Application protocol </vt:lpstr>
      <vt:lpstr>IP Service</vt:lpstr>
      <vt:lpstr>IP Service</vt:lpstr>
      <vt:lpstr>IP Datagram Format</vt:lpstr>
      <vt:lpstr>IP Datagram Format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 (cont.)</dc:title>
  <dc:creator>Windows 8</dc:creator>
  <cp:lastModifiedBy>Admin</cp:lastModifiedBy>
  <cp:revision>8</cp:revision>
  <dcterms:created xsi:type="dcterms:W3CDTF">2006-08-16T00:00:00Z</dcterms:created>
  <dcterms:modified xsi:type="dcterms:W3CDTF">2023-06-20T06:14:08Z</dcterms:modified>
</cp:coreProperties>
</file>