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ED1DB-6D3D-4F8A-8562-D9E1572B9BED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A373D-1E0B-4035-8409-DE145A6D2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D5E4-D108-483B-B66D-F07D9ED49858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91ABD-50D5-4973-AA77-2D2912C4538A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5D70-129A-4372-A80D-9C9661C7A376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3191-C466-4212-9D91-6DF4E8F027C8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64AE1-F8BA-4E49-BADA-569C7C775F8E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A6EE-DDEC-4477-A686-EA4796F09059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ADF2-BF31-4847-85AB-9C391B090D18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9D08-E317-4E54-8FDB-A44202CCD985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EE8C-5847-4AC9-A655-79333B066972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7AB24-2DF6-461F-8E0B-DD4B8F4F1BAF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1FD3F-32B5-43BE-A291-47C423F27432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D5CCA-4F73-4092-AF8F-C0465EA9325A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/>
              <a:t>Shares individual radio channels and time slots.</a:t>
            </a:r>
          </a:p>
          <a:p>
            <a:pPr lvl="2"/>
            <a:r>
              <a:rPr lang="en-US" altLang="zh-TW" sz="2500"/>
              <a:t>All data is sent as packets.</a:t>
            </a:r>
          </a:p>
          <a:p>
            <a:pPr lvl="2"/>
            <a:r>
              <a:rPr lang="en-US" altLang="zh-TW" sz="2500"/>
              <a:t>Can support many more users, since user traffic is usually bursty.</a:t>
            </a:r>
          </a:p>
          <a:p>
            <a:pPr lvl="3"/>
            <a:r>
              <a:rPr lang="en-US" altLang="zh-TW" sz="2400"/>
              <a:t>Users transmit in short bursts and then are idle.</a:t>
            </a:r>
          </a:p>
          <a:p>
            <a:pPr lvl="1"/>
            <a:r>
              <a:rPr lang="en-US" altLang="zh-TW"/>
              <a:t>Completely redefined air interface to handle packet data.</a:t>
            </a:r>
          </a:p>
          <a:p>
            <a:pPr lvl="1"/>
            <a:r>
              <a:rPr lang="en-US" altLang="zh-TW"/>
              <a:t>GPRS units tune into GPRS radio channels and are "always on" to send data at any time.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981075"/>
            <a:ext cx="8001000" cy="5400675"/>
          </a:xfrm>
        </p:spPr>
        <p:txBody>
          <a:bodyPr/>
          <a:lstStyle/>
          <a:p>
            <a:r>
              <a:rPr lang="en-US" altLang="zh-TW"/>
              <a:t>If all 8 time slots are taken by one user, can achieve 171.2 kbps.</a:t>
            </a:r>
          </a:p>
          <a:p>
            <a:pPr lvl="1"/>
            <a:r>
              <a:rPr lang="en-US" altLang="zh-TW"/>
              <a:t>8 times 21.4 kbps (rate with error coding)</a:t>
            </a:r>
          </a:p>
          <a:p>
            <a:pPr lvl="1"/>
            <a:r>
              <a:rPr lang="en-US" altLang="zh-TW"/>
              <a:t>Applications must provide their own error correction bits.</a:t>
            </a:r>
          </a:p>
          <a:p>
            <a:pPr lvl="2"/>
            <a:r>
              <a:rPr lang="en-US" altLang="zh-TW"/>
              <a:t>Add additional bits (like CRC codes) to be able to detect errors.</a:t>
            </a:r>
          </a:p>
          <a:p>
            <a:pPr lvl="2"/>
            <a:r>
              <a:rPr lang="en-US" altLang="zh-TW"/>
              <a:t>As part of the carried data payload in GPRS.</a:t>
            </a:r>
          </a:p>
          <a:p>
            <a:pPr lvl="1"/>
            <a:r>
              <a:rPr lang="en-US" altLang="zh-TW"/>
              <a:t>Also cannot achieve 171.2 kbps when other users are also sending data, since users share the channel.</a:t>
            </a:r>
          </a:p>
          <a:p>
            <a:endParaRPr lang="en-US" altLang="zh-TW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196975"/>
            <a:ext cx="8001000" cy="5184775"/>
          </a:xfrm>
        </p:spPr>
        <p:txBody>
          <a:bodyPr/>
          <a:lstStyle/>
          <a:p>
            <a:r>
              <a:rPr lang="en-US" altLang="zh-TW"/>
              <a:t>Upgrade requirements</a:t>
            </a:r>
          </a:p>
          <a:p>
            <a:pPr lvl="1"/>
            <a:r>
              <a:rPr lang="en-US" altLang="zh-TW"/>
              <a:t>Need connections of base stations into a data network through routers and Internet gateways.</a:t>
            </a:r>
          </a:p>
          <a:p>
            <a:pPr lvl="2"/>
            <a:r>
              <a:rPr lang="en-US" altLang="zh-TW"/>
              <a:t>New software in base station.</a:t>
            </a:r>
          </a:p>
          <a:p>
            <a:pPr lvl="2"/>
            <a:r>
              <a:rPr lang="en-US" altLang="zh-TW"/>
              <a:t>No change to RF hardware.</a:t>
            </a:r>
          </a:p>
          <a:p>
            <a:pPr lvl="1"/>
            <a:r>
              <a:rPr lang="en-US" altLang="zh-TW"/>
              <a:t>Originally designed for GSM but upgraded to also support IS-136.</a:t>
            </a:r>
          </a:p>
          <a:p>
            <a:endParaRPr lang="en-US" altLang="zh-TW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981075"/>
            <a:ext cx="8001000" cy="5400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/>
              <a:t>3. Enhanced Data Rates for GSM Evolution (EDGE) for GSM and IS-136</a:t>
            </a:r>
          </a:p>
          <a:p>
            <a:pPr lvl="1"/>
            <a:r>
              <a:rPr lang="en-US" altLang="zh-TW"/>
              <a:t>More advanced upgrade to GSM than GPRS.</a:t>
            </a:r>
          </a:p>
          <a:p>
            <a:pPr lvl="2"/>
            <a:r>
              <a:rPr lang="en-US" altLang="zh-TW" sz="2500"/>
              <a:t>Additional new hardware and software at base stations.</a:t>
            </a:r>
          </a:p>
          <a:p>
            <a:pPr lvl="2"/>
            <a:r>
              <a:rPr lang="en-US" altLang="zh-TW" sz="2500"/>
              <a:t>Supports a technology path to 3G.</a:t>
            </a:r>
          </a:p>
          <a:p>
            <a:pPr lvl="2"/>
            <a:r>
              <a:rPr lang="en-US" altLang="zh-TW" sz="2500"/>
              <a:t>Uses new modulation schemes (8-PSK) that is used in addition to GSM’s standard (GMSK).</a:t>
            </a:r>
          </a:p>
          <a:p>
            <a:pPr lvl="1"/>
            <a:r>
              <a:rPr lang="en-US" altLang="zh-TW"/>
              <a:t>Adaptive modulation uses the best modulation for instantaneous conditions of the network.</a:t>
            </a:r>
          </a:p>
          <a:p>
            <a:pPr>
              <a:buFont typeface="Wingdings" pitchFamily="2" charset="2"/>
              <a:buNone/>
            </a:pPr>
            <a:endParaRPr lang="en-US" altLang="zh-TW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zh-TW"/>
              <a:t>Much higher data rates – from the new modulation schemes and the adaptation.</a:t>
            </a:r>
          </a:p>
          <a:p>
            <a:pPr lvl="2"/>
            <a:r>
              <a:rPr lang="en-US" altLang="zh-TW" sz="2500"/>
              <a:t>Practical raw data rates up to 384 kbps.</a:t>
            </a:r>
          </a:p>
          <a:p>
            <a:pPr lvl="3"/>
            <a:r>
              <a:rPr lang="en-US" altLang="zh-TW" sz="2400"/>
              <a:t>For a single user taking a full 200 kHz GSM channel.</a:t>
            </a:r>
          </a:p>
          <a:p>
            <a:pPr lvl="2"/>
            <a:r>
              <a:rPr lang="en-US" altLang="zh-TW" sz="2500"/>
              <a:t>Can achieve several megabits per second by using multiple GSM channels.</a:t>
            </a:r>
          </a:p>
          <a:p>
            <a:r>
              <a:rPr lang="en-US" altLang="zh-TW"/>
              <a:t>Although your textbook considers this a 2.5G service, some service providers call EDGE 3G.</a:t>
            </a:r>
          </a:p>
          <a:p>
            <a:pPr lvl="1"/>
            <a:r>
              <a:rPr lang="en-US" altLang="zh-TW"/>
              <a:t>Carriers who offer this service (for example, Cingular/AT&amp;T) say it offers rates up to 135 kbps.</a:t>
            </a:r>
          </a:p>
          <a:p>
            <a:endParaRPr lang="en-US" altLang="zh-TW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zh-TW"/>
              <a:t>Upgrade path from IS-95A to IS-95B for 2.5G CDMA</a:t>
            </a:r>
          </a:p>
          <a:p>
            <a:pPr lvl="1">
              <a:lnSpc>
                <a:spcPct val="90000"/>
              </a:lnSpc>
            </a:pPr>
            <a:r>
              <a:rPr lang="en-US" altLang="zh-TW"/>
              <a:t>Only one upgrade path for IS-95</a:t>
            </a:r>
          </a:p>
          <a:p>
            <a:pPr lvl="1">
              <a:lnSpc>
                <a:spcPct val="90000"/>
              </a:lnSpc>
            </a:pPr>
            <a:r>
              <a:rPr lang="en-US" altLang="zh-TW"/>
              <a:t>Users can use up to 8 CDMA codes simultaneously.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14.4 kpbs * 8 = 115.2 kbps</a:t>
            </a:r>
          </a:p>
          <a:p>
            <a:pPr lvl="2">
              <a:lnSpc>
                <a:spcPct val="90000"/>
              </a:lnSpc>
            </a:pPr>
            <a:r>
              <a:rPr lang="en-US" altLang="zh-TW"/>
              <a:t>Practical throughput is 64 kbps that can actually be achieved.</a:t>
            </a:r>
          </a:p>
          <a:p>
            <a:pPr lvl="1">
              <a:lnSpc>
                <a:spcPct val="90000"/>
              </a:lnSpc>
            </a:pPr>
            <a:r>
              <a:rPr lang="en-US" altLang="zh-TW"/>
              <a:t>Also changes the method of handoff between base stations.</a:t>
            </a:r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>
              <a:lnSpc>
                <a:spcPct val="90000"/>
              </a:lnSpc>
            </a:pPr>
            <a:r>
              <a:rPr lang="en-US" altLang="zh-TW" sz="2800"/>
              <a:t>What summarizes the difference between 2G and 2.5G?</a:t>
            </a:r>
          </a:p>
          <a:p>
            <a:pPr>
              <a:lnSpc>
                <a:spcPct val="90000"/>
              </a:lnSpc>
            </a:pPr>
            <a:r>
              <a:rPr lang="en-US" altLang="zh-TW" sz="2800"/>
              <a:t>What is </a:t>
            </a:r>
            <a:r>
              <a:rPr lang="en-US" altLang="zh-TW" sz="2800" i="1"/>
              <a:t>not </a:t>
            </a:r>
            <a:r>
              <a:rPr lang="en-US" altLang="zh-TW" sz="2800"/>
              <a:t>different between 2G and 2.5G?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 in 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IS-95B for 2.5G CDMA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Evolution for 2.5G TDMA Standards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 smtClean="0"/>
              <a:t>Evolution </a:t>
            </a:r>
            <a:r>
              <a:rPr lang="en-US" altLang="zh-TW" sz="2800" b="1" dirty="0"/>
              <a:t>to 2.5G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/>
              <a:t>2G Data Transmission Capabilities</a:t>
            </a:r>
          </a:p>
          <a:p>
            <a:pPr lvl="1"/>
            <a:r>
              <a:rPr lang="en-US" altLang="zh-TW"/>
              <a:t>2G transmits data over voice circuits</a:t>
            </a:r>
          </a:p>
          <a:p>
            <a:pPr lvl="2"/>
            <a:r>
              <a:rPr lang="en-US" altLang="zh-TW"/>
              <a:t>Just like a modem</a:t>
            </a:r>
          </a:p>
          <a:p>
            <a:pPr lvl="2"/>
            <a:r>
              <a:rPr lang="en-US" altLang="zh-TW"/>
              <a:t>Data is sent in place of voice over the same channel bandwidth, just like voice coding rates in the table above.</a:t>
            </a:r>
          </a:p>
          <a:p>
            <a:pPr lvl="2"/>
            <a:r>
              <a:rPr lang="en-US" altLang="zh-TW"/>
              <a:t>Capabilities around 10 kbps.</a:t>
            </a:r>
          </a:p>
          <a:p>
            <a:pPr lvl="1"/>
            <a:r>
              <a:rPr lang="en-US" altLang="zh-TW"/>
              <a:t>Applications possible</a:t>
            </a:r>
          </a:p>
          <a:p>
            <a:pPr lvl="2"/>
            <a:r>
              <a:rPr lang="en-US" altLang="zh-TW"/>
              <a:t>Limited Internet Browsing</a:t>
            </a:r>
          </a:p>
          <a:p>
            <a:pPr lvl="2"/>
            <a:r>
              <a:rPr lang="en-US" altLang="zh-TW"/>
              <a:t>Short messaging</a:t>
            </a:r>
          </a:p>
          <a:p>
            <a:pPr lvl="3"/>
            <a:r>
              <a:rPr lang="en-US" altLang="zh-TW"/>
              <a:t>Short messaging service (SMS) in GSM.</a:t>
            </a:r>
          </a:p>
          <a:p>
            <a:pPr lvl="3"/>
            <a:r>
              <a:rPr lang="en-US" altLang="zh-TW"/>
              <a:t>Can send a short message to another subscriber's phone.</a:t>
            </a:r>
          </a:p>
          <a:p>
            <a:pPr lvl="3"/>
            <a:r>
              <a:rPr lang="en-US" altLang="zh-TW"/>
              <a:t>Popular in Europe and Japan.</a:t>
            </a:r>
          </a:p>
          <a:p>
            <a:endParaRPr lang="en-US" altLang="zh-TW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981075"/>
            <a:ext cx="8001000" cy="5400675"/>
          </a:xfrm>
        </p:spPr>
        <p:txBody>
          <a:bodyPr/>
          <a:lstStyle/>
          <a:p>
            <a:r>
              <a:rPr lang="en-US" altLang="zh-TW"/>
              <a:t>New standards for data over 2G</a:t>
            </a:r>
          </a:p>
          <a:p>
            <a:pPr lvl="1"/>
            <a:r>
              <a:rPr lang="en-US" altLang="zh-TW"/>
              <a:t>Called 2.5G technology</a:t>
            </a:r>
          </a:p>
          <a:p>
            <a:pPr lvl="1"/>
            <a:r>
              <a:rPr lang="en-US" altLang="zh-TW"/>
              <a:t>Allows existing 2G equipment to be modified for higher data-rate transmissions.</a:t>
            </a:r>
          </a:p>
          <a:p>
            <a:pPr lvl="1"/>
            <a:r>
              <a:rPr lang="en-US" altLang="zh-TW"/>
              <a:t>More advanced applications are possible.</a:t>
            </a:r>
          </a:p>
          <a:p>
            <a:pPr lvl="2"/>
            <a:r>
              <a:rPr lang="en-US" altLang="zh-TW"/>
              <a:t>Web browsing</a:t>
            </a:r>
          </a:p>
          <a:p>
            <a:pPr lvl="3"/>
            <a:r>
              <a:rPr lang="en-US" altLang="zh-TW"/>
              <a:t>Wireless Application Protocol (WAP) that allows standard web pages to be viewed in a compressed format.</a:t>
            </a:r>
          </a:p>
          <a:p>
            <a:pPr lvl="2"/>
            <a:r>
              <a:rPr lang="en-US" altLang="zh-TW"/>
              <a:t>E-mail</a:t>
            </a:r>
          </a:p>
          <a:p>
            <a:pPr lvl="2"/>
            <a:r>
              <a:rPr lang="en-US" altLang="zh-TW"/>
              <a:t>Mobile commerce</a:t>
            </a:r>
          </a:p>
          <a:p>
            <a:pPr lvl="2"/>
            <a:r>
              <a:rPr lang="en-US" altLang="zh-TW"/>
              <a:t>Location-based services (maps, directions, etc.)</a:t>
            </a:r>
          </a:p>
          <a:p>
            <a:pPr lvl="1"/>
            <a:endParaRPr lang="en-US" altLang="zh-TW"/>
          </a:p>
          <a:p>
            <a:endParaRPr lang="en-US" altLang="zh-TW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052513"/>
            <a:ext cx="8001000" cy="5329237"/>
          </a:xfrm>
        </p:spPr>
        <p:txBody>
          <a:bodyPr/>
          <a:lstStyle/>
          <a:p>
            <a:r>
              <a:rPr lang="en-US" altLang="zh-TW"/>
              <a:t>Japan: First country to have a successful widespread mobile data service.</a:t>
            </a:r>
          </a:p>
          <a:p>
            <a:pPr lvl="1"/>
            <a:r>
              <a:rPr lang="en-US" altLang="zh-TW"/>
              <a:t>From NTT DoCoMo</a:t>
            </a:r>
          </a:p>
          <a:p>
            <a:pPr lvl="1"/>
            <a:r>
              <a:rPr lang="en-US" altLang="zh-TW"/>
              <a:t>I-mode</a:t>
            </a:r>
          </a:p>
          <a:p>
            <a:pPr lvl="2"/>
            <a:r>
              <a:rPr lang="en-US" altLang="zh-TW"/>
              <a:t>Proprietary data service</a:t>
            </a:r>
          </a:p>
          <a:p>
            <a:pPr lvl="2"/>
            <a:r>
              <a:rPr lang="en-US" altLang="zh-TW"/>
              <a:t>Games</a:t>
            </a:r>
          </a:p>
          <a:p>
            <a:pPr lvl="2"/>
            <a:r>
              <a:rPr lang="en-US" altLang="zh-TW"/>
              <a:t>Color graphics</a:t>
            </a:r>
          </a:p>
          <a:p>
            <a:pPr lvl="2"/>
            <a:r>
              <a:rPr lang="en-US" altLang="zh-TW"/>
              <a:t>Interactive web page browsing at 9.6 kbps.</a:t>
            </a:r>
          </a:p>
          <a:p>
            <a:pPr lvl="2"/>
            <a:r>
              <a:rPr lang="en-US" altLang="zh-TW"/>
              <a:t>Surprisingly popular: 25 million subscribers</a:t>
            </a:r>
          </a:p>
          <a:p>
            <a:endParaRPr lang="en-US" altLang="zh-TW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052513"/>
            <a:ext cx="8001000" cy="5329237"/>
          </a:xfrm>
        </p:spPr>
        <p:txBody>
          <a:bodyPr/>
          <a:lstStyle/>
          <a:p>
            <a:r>
              <a:rPr lang="en-US" altLang="zh-TW"/>
              <a:t>Upgrade Path</a:t>
            </a:r>
          </a:p>
          <a:p>
            <a:pPr lvl="1"/>
            <a:r>
              <a:rPr lang="en-US" altLang="zh-TW"/>
              <a:t>A 2.5G technology must match an upgrade path from the 2G technology that is in place.</a:t>
            </a:r>
          </a:p>
          <a:p>
            <a:pPr lvl="1"/>
            <a:r>
              <a:rPr lang="en-US" altLang="zh-TW"/>
              <a:t>Same air interface</a:t>
            </a:r>
          </a:p>
          <a:p>
            <a:pPr lvl="2"/>
            <a:r>
              <a:rPr lang="en-US" altLang="zh-TW"/>
              <a:t>Do not want to require wholesale RF equipment changes at the base stations.</a:t>
            </a:r>
          </a:p>
          <a:p>
            <a:pPr lvl="1"/>
            <a:r>
              <a:rPr lang="en-US" altLang="zh-TW"/>
              <a:t>Only require upgrades to software.</a:t>
            </a:r>
          </a:p>
          <a:p>
            <a:pPr lvl="1"/>
            <a:r>
              <a:rPr lang="en-US" altLang="zh-TW"/>
              <a:t>Plus addition of more equipment to work with base station equipment.</a:t>
            </a:r>
          </a:p>
          <a:p>
            <a:endParaRPr lang="en-US" altLang="zh-TW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25" name="Pict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326437" cy="5473700"/>
          </a:xfrm>
        </p:spPr>
        <p:txBody>
          <a:bodyPr/>
          <a:lstStyle/>
          <a:p>
            <a:r>
              <a:rPr lang="en-US" altLang="zh-TW"/>
              <a:t>TDMA upgrades</a:t>
            </a:r>
          </a:p>
          <a:p>
            <a:pPr lvl="1"/>
            <a:r>
              <a:rPr lang="en-US" altLang="zh-TW"/>
              <a:t>Three upgrade paths for GSM</a:t>
            </a:r>
          </a:p>
          <a:p>
            <a:pPr lvl="1"/>
            <a:r>
              <a:rPr lang="en-US" altLang="zh-TW"/>
              <a:t>Two are also upgrades for IS-136.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1. High Speed Circuit Switched Data (HSCSD) for GSM</a:t>
            </a:r>
          </a:p>
          <a:p>
            <a:pPr lvl="2"/>
            <a:r>
              <a:rPr lang="en-US" altLang="zh-TW"/>
              <a:t>Allows subscriber to use consecutive time slots in TDMA.</a:t>
            </a:r>
          </a:p>
          <a:p>
            <a:pPr lvl="2"/>
            <a:r>
              <a:rPr lang="en-US" altLang="zh-TW"/>
              <a:t>Up to 57.6 kpbs</a:t>
            </a:r>
          </a:p>
          <a:p>
            <a:pPr lvl="3"/>
            <a:r>
              <a:rPr lang="en-US" altLang="zh-TW"/>
              <a:t>Four 14.4 kbps channels.</a:t>
            </a:r>
          </a:p>
          <a:p>
            <a:pPr lvl="2"/>
            <a:r>
              <a:rPr lang="en-US" altLang="zh-TW"/>
              <a:t>Ideal for "voice-like" services.</a:t>
            </a:r>
          </a:p>
          <a:p>
            <a:pPr lvl="3"/>
            <a:r>
              <a:rPr lang="en-US" altLang="zh-TW"/>
              <a:t>Since it still uses voice channel capabilities.</a:t>
            </a:r>
          </a:p>
          <a:p>
            <a:pPr lvl="3"/>
            <a:r>
              <a:rPr lang="en-US" altLang="zh-TW"/>
              <a:t>Streaming voice or low quality video</a:t>
            </a:r>
          </a:p>
          <a:p>
            <a:pPr lvl="3"/>
            <a:r>
              <a:rPr lang="en-US" altLang="zh-TW"/>
              <a:t> Interactive web sessions.</a:t>
            </a:r>
          </a:p>
          <a:p>
            <a:pPr lvl="2"/>
            <a:r>
              <a:rPr lang="en-US" altLang="zh-TW"/>
              <a:t>Only requires a software change at GSM base stations.</a:t>
            </a:r>
          </a:p>
          <a:p>
            <a:endParaRPr lang="en-US" altLang="zh-TW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/>
              <a:t>2. Generalized Packet Radio Service (GPRS) for GSM and IS-136</a:t>
            </a:r>
          </a:p>
          <a:p>
            <a:pPr lvl="1"/>
            <a:r>
              <a:rPr lang="en-US" altLang="zh-TW"/>
              <a:t>Good for data applications</a:t>
            </a:r>
          </a:p>
          <a:p>
            <a:pPr lvl="2"/>
            <a:r>
              <a:rPr lang="en-US" altLang="zh-TW" sz="2500"/>
              <a:t>E-mail, faxes, web browsing</a:t>
            </a:r>
          </a:p>
          <a:p>
            <a:pPr lvl="1"/>
            <a:r>
              <a:rPr lang="en-US" altLang="zh-TW"/>
              <a:t>Sets aside groups of TDMA channels as shared data channels.</a:t>
            </a:r>
          </a:p>
          <a:p>
            <a:pPr lvl="1"/>
            <a:r>
              <a:rPr lang="en-US" altLang="zh-TW"/>
              <a:t>Assumes users download much more than they upload.</a:t>
            </a:r>
          </a:p>
          <a:p>
            <a:pPr lvl="2"/>
            <a:r>
              <a:rPr lang="en-US" altLang="zh-TW" sz="2500"/>
              <a:t>Slower data rate upload than download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858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  COMPUTER NETWORKS-II / BTCS-3501    </vt:lpstr>
      <vt:lpstr>Topics to be covered</vt:lpstr>
      <vt:lpstr>Evolution to 2.5G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 System (cont.)</dc:title>
  <dc:creator>Windows 8</dc:creator>
  <cp:lastModifiedBy>Admin</cp:lastModifiedBy>
  <cp:revision>4</cp:revision>
  <dcterms:created xsi:type="dcterms:W3CDTF">2006-08-16T00:00:00Z</dcterms:created>
  <dcterms:modified xsi:type="dcterms:W3CDTF">2023-06-20T08:11:27Z</dcterms:modified>
</cp:coreProperties>
</file>