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82" r:id="rId3"/>
    <p:sldId id="349" r:id="rId4"/>
    <p:sldId id="352" r:id="rId5"/>
    <p:sldId id="351" r:id="rId6"/>
    <p:sldId id="350" r:id="rId7"/>
    <p:sldId id="358" r:id="rId8"/>
    <p:sldId id="356" r:id="rId9"/>
    <p:sldId id="357" r:id="rId10"/>
    <p:sldId id="3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/>
    <p:restoredTop sz="94729"/>
  </p:normalViewPr>
  <p:slideViewPr>
    <p:cSldViewPr>
      <p:cViewPr>
        <p:scale>
          <a:sx n="72" d="100"/>
          <a:sy n="72" d="100"/>
        </p:scale>
        <p:origin x="-552" y="-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COMMUNICATIVE ENGLISH / BENG-1101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/>
              <a:t> </a:t>
            </a:r>
            <a:r>
              <a:rPr lang="en-US" b="1" dirty="0" smtClean="0"/>
              <a:t>AMIT MOHAN </a:t>
            </a:r>
          </a:p>
          <a:p>
            <a:pPr algn="l"/>
            <a:r>
              <a:rPr lang="en-US" dirty="0" smtClean="0"/>
              <a:t>    </a:t>
            </a:r>
            <a:r>
              <a:rPr lang="en-US" sz="3800" dirty="0" smtClean="0"/>
              <a:t>Head &amp; Assistant Professor </a:t>
            </a:r>
          </a:p>
          <a:p>
            <a:pPr algn="l"/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</a:t>
            </a:r>
            <a:r>
              <a:rPr lang="en-US" sz="4800" dirty="0" smtClean="0">
                <a:latin typeface="+mn-lt"/>
              </a:rPr>
              <a:t>(Common to all branches)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First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/>
              <a:t> </a:t>
            </a:r>
            <a:r>
              <a:rPr lang="en-IN" sz="4000" b="1" dirty="0" smtClean="0"/>
              <a:t>Communication</a:t>
            </a:r>
          </a:p>
          <a:p>
            <a:pPr marL="0" indent="0" algn="ctr">
              <a:buNone/>
            </a:pPr>
            <a:endParaRPr lang="en-IN" sz="4000" b="1" dirty="0" smtClean="0"/>
          </a:p>
          <a:p>
            <a:r>
              <a:rPr lang="en-IN" b="1" smtClean="0"/>
              <a:t>Phonetics</a:t>
            </a:r>
            <a:endParaRPr lang="en-IN" b="1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8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dirty="0" smtClean="0">
                <a:latin typeface="Algerian" pitchFamily="82" charset="0"/>
              </a:rPr>
              <a:t>Communication Skills </a:t>
            </a:r>
          </a:p>
          <a:p>
            <a:pPr marL="0" indent="0" algn="ctr">
              <a:buNone/>
            </a:pPr>
            <a:endParaRPr lang="en-IN" dirty="0" smtClean="0">
              <a:latin typeface="Algerian" pitchFamily="82" charset="0"/>
            </a:endParaRPr>
          </a:p>
          <a:p>
            <a:r>
              <a:rPr lang="en-IN" dirty="0" smtClean="0"/>
              <a:t>Barriers to Communication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Department of English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69"/>
          <a:stretch/>
        </p:blipFill>
        <p:spPr bwMode="auto">
          <a:xfrm>
            <a:off x="7746097" y="957141"/>
            <a:ext cx="4166526" cy="4694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870174" y="1300638"/>
            <a:ext cx="2667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Aparajita"/>
              </a:rPr>
              <a:t>Semantic Barriers 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 smtClean="0">
                <a:solidFill>
                  <a:srgbClr val="404040"/>
                </a:solidFill>
                <a:latin typeface="Aparajita"/>
              </a:rPr>
              <a:t>Emotional </a:t>
            </a:r>
            <a:r>
              <a:rPr lang="en-US" sz="2800" dirty="0">
                <a:solidFill>
                  <a:srgbClr val="404040"/>
                </a:solidFill>
                <a:latin typeface="Aparajita"/>
              </a:rPr>
              <a:t>Barriers 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Aparajita"/>
              </a:rPr>
              <a:t>Environmental Barriers 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Aparajita"/>
              </a:rPr>
              <a:t>Socio-psychological Barriers 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Aparajita"/>
              </a:rPr>
              <a:t>Physiological Barriers ​</a:t>
            </a:r>
            <a:endParaRPr lang="en-US" sz="2800" dirty="0">
              <a:solidFill>
                <a:srgbClr val="000000"/>
              </a:solidFill>
              <a:latin typeface="Arial"/>
            </a:endParaRPr>
          </a:p>
          <a:p>
            <a:pPr fontAlgn="base">
              <a:buFont typeface="Arial"/>
              <a:buChar char="•"/>
            </a:pPr>
            <a:r>
              <a:rPr lang="en-US" sz="2800" dirty="0">
                <a:solidFill>
                  <a:srgbClr val="404040"/>
                </a:solidFill>
                <a:latin typeface="Aparajita"/>
              </a:rPr>
              <a:t>Technical Barriers </a:t>
            </a:r>
            <a:endParaRPr lang="en-US" sz="2800" b="0" i="0" dirty="0">
              <a:solidFill>
                <a:srgbClr val="000000"/>
              </a:solidFill>
              <a:effectLst/>
              <a:latin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985"/>
          <a:stretch/>
        </p:blipFill>
        <p:spPr bwMode="auto">
          <a:xfrm>
            <a:off x="359509" y="953414"/>
            <a:ext cx="4307614" cy="4664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114800" y="171438"/>
            <a:ext cx="5550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Algerian" pitchFamily="82" charset="0"/>
              </a:rPr>
              <a:t>TYPES OF BARRIERS</a:t>
            </a:r>
            <a:endParaRPr lang="en-US" sz="32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9448800" cy="838200"/>
          </a:xfrm>
        </p:spPr>
        <p:txBody>
          <a:bodyPr/>
          <a:lstStyle/>
          <a:p>
            <a:pPr algn="ctr"/>
            <a:r>
              <a:rPr lang="en-IN" b="1" dirty="0" smtClean="0">
                <a:latin typeface="Algerian" pitchFamily="82" charset="0"/>
              </a:rPr>
              <a:t>SEMANTIC BARRIERS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0" y="1371600"/>
            <a:ext cx="41148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Faulty Language</a:t>
            </a:r>
            <a:r>
              <a:rPr lang="en-US" sz="2800" dirty="0" smtClean="0"/>
              <a:t>​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Faulty Pronunciation </a:t>
            </a:r>
            <a:r>
              <a:rPr lang="en-US" sz="2800" dirty="0" smtClean="0"/>
              <a:t>​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Poor Vocabulary </a:t>
            </a:r>
            <a:r>
              <a:rPr lang="en-US" sz="2800" dirty="0" smtClean="0"/>
              <a:t>​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Poor knowledge of Grammar </a:t>
            </a:r>
            <a:r>
              <a:rPr lang="en-US" sz="2800" dirty="0" smtClean="0"/>
              <a:t>​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Usage of unfamiliar words/slang</a:t>
            </a:r>
            <a:r>
              <a:rPr lang="en-US" sz="2800" dirty="0" smtClean="0"/>
              <a:t>​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Weak Communication Skills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226" y="3001617"/>
            <a:ext cx="4657725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5662579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01200" cy="904804"/>
          </a:xfrm>
        </p:spPr>
        <p:txBody>
          <a:bodyPr/>
          <a:lstStyle/>
          <a:p>
            <a:pPr algn="ctr"/>
            <a:r>
              <a:rPr lang="en-IN" b="1" dirty="0" smtClean="0">
                <a:latin typeface="Algerian" pitchFamily="82" charset="0"/>
              </a:rPr>
              <a:t>emotional barriers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47" y="1179442"/>
            <a:ext cx="3810000" cy="4525963"/>
          </a:xfrm>
        </p:spPr>
        <p:txBody>
          <a:bodyPr>
            <a:normAutofit/>
          </a:bodyPr>
          <a:lstStyle/>
          <a:p>
            <a:pPr fontAlgn="base">
              <a:buFont typeface="Wingdings" pitchFamily="2" charset="2"/>
              <a:buChar char="Ø"/>
            </a:pPr>
            <a:r>
              <a:rPr lang="en-US" sz="2400" dirty="0">
                <a:solidFill>
                  <a:srgbClr val="404040"/>
                </a:solidFill>
              </a:rPr>
              <a:t>Sad Memories​</a:t>
            </a:r>
            <a:endParaRPr lang="en-US" sz="2400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400" dirty="0">
                <a:solidFill>
                  <a:srgbClr val="404040"/>
                </a:solidFill>
              </a:rPr>
              <a:t>Fear​</a:t>
            </a:r>
            <a:endParaRPr lang="en-US" sz="2400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400" dirty="0">
                <a:solidFill>
                  <a:srgbClr val="404040"/>
                </a:solidFill>
              </a:rPr>
              <a:t>Past Experiences ​</a:t>
            </a:r>
            <a:endParaRPr lang="en-US" sz="2400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400" dirty="0">
                <a:solidFill>
                  <a:srgbClr val="404040"/>
                </a:solidFill>
              </a:rPr>
              <a:t>Age gap​</a:t>
            </a:r>
            <a:endParaRPr lang="en-US" sz="2400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400" dirty="0">
                <a:solidFill>
                  <a:srgbClr val="404040"/>
                </a:solidFill>
              </a:rPr>
              <a:t>Prejudice &amp; Anger</a:t>
            </a:r>
            <a:endParaRPr 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083" y="1179442"/>
            <a:ext cx="7331740" cy="316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521" y="3657600"/>
            <a:ext cx="539363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597" y="904875"/>
            <a:ext cx="10972800" cy="447675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>
                <a:latin typeface="Algerian" pitchFamily="82" charset="0"/>
              </a:rPr>
              <a:t>          </a:t>
            </a:r>
            <a:r>
              <a:rPr lang="en-IN" sz="4900" b="1" dirty="0" smtClean="0">
                <a:latin typeface="Algerian" pitchFamily="82" charset="0"/>
              </a:rPr>
              <a:t>environmental barriers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7313" y="1752600"/>
            <a:ext cx="3014887" cy="4079229"/>
          </a:xfrm>
        </p:spPr>
        <p:txBody>
          <a:bodyPr>
            <a:normAutofit/>
          </a:bodyPr>
          <a:lstStyle/>
          <a:p>
            <a:pPr fontAlgn="base"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Noise​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dirty="0" smtClean="0">
                <a:solidFill>
                  <a:srgbClr val="404040"/>
                </a:solidFill>
              </a:rPr>
              <a:t>Time</a:t>
            </a:r>
            <a:r>
              <a:rPr lang="en-US" dirty="0">
                <a:solidFill>
                  <a:srgbClr val="404040"/>
                </a:solidFill>
              </a:rPr>
              <a:t>​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Place​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Distance​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Climate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4183879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14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095" y="948359"/>
            <a:ext cx="10972800" cy="447675"/>
          </a:xfrm>
        </p:spPr>
        <p:txBody>
          <a:bodyPr>
            <a:normAutofit fontScale="90000"/>
          </a:bodyPr>
          <a:lstStyle/>
          <a:p>
            <a:pPr algn="l"/>
            <a:r>
              <a:rPr lang="en-IN" sz="3600" b="1" dirty="0" smtClean="0">
                <a:latin typeface="Algerian" pitchFamily="82" charset="0"/>
              </a:rPr>
              <a:t>    </a:t>
            </a:r>
            <a:r>
              <a:rPr lang="en-IN" sz="4900" b="1" dirty="0" smtClean="0">
                <a:latin typeface="Algerian" pitchFamily="82" charset="0"/>
              </a:rPr>
              <a:t>socio-Psychological barriers</a:t>
            </a:r>
            <a:r>
              <a:rPr lang="en-IN" b="1" dirty="0"/>
              <a:t/>
            </a:r>
            <a:br>
              <a:rPr lang="en-IN" b="1" dirty="0"/>
            </a:b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67219" y="1792453"/>
            <a:ext cx="450461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Premature Evaluation​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Inattentiveness 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Status Barrier​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Distrust​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Difference in Perception 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Close mindedness ​</a:t>
            </a:r>
            <a:endParaRPr lang="en-US" sz="3000" dirty="0">
              <a:solidFill>
                <a:srgbClr val="000000"/>
              </a:solidFill>
            </a:endParaRPr>
          </a:p>
          <a:p>
            <a:pPr fontAlgn="base">
              <a:buFont typeface="Arial"/>
              <a:buChar char="•"/>
            </a:pPr>
            <a:r>
              <a:rPr lang="en-US" sz="3000" dirty="0">
                <a:solidFill>
                  <a:srgbClr val="404040"/>
                </a:solidFill>
              </a:rPr>
              <a:t>Cultural Differences</a:t>
            </a:r>
            <a:endParaRPr lang="en-US" sz="3000" b="0" i="0" dirty="0">
              <a:solidFill>
                <a:srgbClr val="000000"/>
              </a:solidFill>
              <a:effectLst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57984" y="1792453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Socio-psychological communication obstacles may be defined as the source of issues encountered during the execution </a:t>
            </a:r>
            <a:r>
              <a:rPr lang="en-US" sz="2800" dirty="0" smtClean="0"/>
              <a:t>of communication </a:t>
            </a:r>
            <a:r>
              <a:rPr lang="en-US" sz="2800" dirty="0"/>
              <a:t>procedures. Individual psychology is </a:t>
            </a:r>
            <a:r>
              <a:rPr lang="en-US" sz="2800" dirty="0" smtClean="0"/>
              <a:t>recognized </a:t>
            </a:r>
            <a:r>
              <a:rPr lang="en-US" sz="2800" dirty="0"/>
              <a:t>as the key component that gives birth to </a:t>
            </a:r>
            <a:r>
              <a:rPr lang="en-US" sz="2800" dirty="0" smtClean="0"/>
              <a:t>socio-psychological </a:t>
            </a:r>
            <a:r>
              <a:rPr lang="en-US" sz="2800" dirty="0"/>
              <a:t>obstacles. </a:t>
            </a:r>
          </a:p>
        </p:txBody>
      </p:sp>
    </p:spTree>
    <p:extLst>
      <p:ext uri="{BB962C8B-B14F-4D97-AF65-F5344CB8AC3E}">
        <p14:creationId xmlns:p14="http://schemas.microsoft.com/office/powerpoint/2010/main" val="23803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676275"/>
          </a:xfrm>
        </p:spPr>
        <p:txBody>
          <a:bodyPr>
            <a:noAutofit/>
          </a:bodyPr>
          <a:lstStyle/>
          <a:p>
            <a:pPr algn="ctr"/>
            <a:r>
              <a:rPr lang="en-IN" b="1" dirty="0" smtClean="0">
                <a:latin typeface="Algerian" pitchFamily="82" charset="0"/>
              </a:rPr>
              <a:t>PHYSIOLOGICAL barriers</a:t>
            </a:r>
            <a:endParaRPr lang="en-IN" b="1" dirty="0">
              <a:latin typeface="Algerian" pitchFamily="82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19200"/>
            <a:ext cx="6019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Physiological barriers to communication are related with the limitations of human body and human mind (memory, attention, and perception).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Such barriers may result from individuals’ personal discomfort, caused by ill-health, poor eye-sight, or hearing difficulties.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424513" y="1447800"/>
            <a:ext cx="6096000" cy="38164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>
                <a:solidFill>
                  <a:srgbClr val="404040"/>
                </a:solidFill>
              </a:rPr>
              <a:t>Hunger​</a:t>
            </a:r>
            <a:endParaRPr lang="en-US" sz="3200" dirty="0">
              <a:solidFill>
                <a:srgbClr val="000000"/>
              </a:solidFill>
            </a:endParaRP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>
                <a:solidFill>
                  <a:srgbClr val="404040"/>
                </a:solidFill>
              </a:rPr>
              <a:t>Tiredness​</a:t>
            </a:r>
            <a:endParaRPr lang="en-US" sz="3200" dirty="0">
              <a:solidFill>
                <a:srgbClr val="000000"/>
              </a:solidFill>
            </a:endParaRP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>
                <a:solidFill>
                  <a:srgbClr val="404040"/>
                </a:solidFill>
              </a:rPr>
              <a:t>Boredom​</a:t>
            </a:r>
            <a:endParaRPr lang="en-US" sz="3200" dirty="0">
              <a:solidFill>
                <a:srgbClr val="000000"/>
              </a:solidFill>
            </a:endParaRP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>
                <a:solidFill>
                  <a:srgbClr val="404040"/>
                </a:solidFill>
              </a:rPr>
              <a:t>Physical disability ​</a:t>
            </a:r>
            <a:endParaRPr lang="en-US" sz="3200" dirty="0">
              <a:solidFill>
                <a:srgbClr val="000000"/>
              </a:solidFill>
            </a:endParaRP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>
                <a:solidFill>
                  <a:srgbClr val="404040"/>
                </a:solidFill>
              </a:rPr>
              <a:t>Day </a:t>
            </a:r>
            <a:r>
              <a:rPr lang="en-US" sz="3200" dirty="0" smtClean="0">
                <a:solidFill>
                  <a:srgbClr val="404040"/>
                </a:solidFill>
              </a:rPr>
              <a:t>Dreaming</a:t>
            </a: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404040"/>
                </a:solidFill>
              </a:rPr>
              <a:t>Poor listening</a:t>
            </a:r>
          </a:p>
          <a:p>
            <a:pPr marL="457200" indent="-457200" fontAlgn="base"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404040"/>
                </a:solidFill>
              </a:rPr>
              <a:t>Egotism</a:t>
            </a:r>
          </a:p>
          <a:p>
            <a:pPr fontAlgn="base">
              <a:buFont typeface="Arial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18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prstClr val="white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prstClr val="white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b="1" dirty="0" smtClean="0">
                <a:solidFill>
                  <a:prstClr val="black"/>
                </a:solidFill>
              </a:rPr>
              <a:t>Department of English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29400" y="1762539"/>
            <a:ext cx="4953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Week Network</a:t>
            </a:r>
            <a:r>
              <a:rPr lang="en-US" dirty="0" smtClean="0"/>
              <a:t>​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Wrong choice of Media</a:t>
            </a:r>
            <a:r>
              <a:rPr lang="en-US" dirty="0" smtClean="0"/>
              <a:t>​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Virus</a:t>
            </a:r>
            <a:r>
              <a:rPr lang="en-US" dirty="0" smtClean="0"/>
              <a:t>​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Defective Speakers / </a:t>
            </a:r>
            <a:r>
              <a:rPr lang="en-US" dirty="0" err="1"/>
              <a:t>Mics</a:t>
            </a:r>
            <a:r>
              <a:rPr lang="en-US" dirty="0"/>
              <a:t> </a:t>
            </a:r>
            <a:r>
              <a:rPr lang="en-US" dirty="0" smtClean="0"/>
              <a:t>​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Poor knowledge of Technology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73562" y="662609"/>
            <a:ext cx="596830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latin typeface="Algerian" pitchFamily="82" charset="0"/>
              </a:rPr>
              <a:t>Technical barriers</a:t>
            </a:r>
            <a:endParaRPr lang="en-US" sz="4400" b="1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4305" y="1762539"/>
            <a:ext cx="513851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The technology is developing fast and as a result, It becomes difficult to keep up with the newest developments. Hence sometimes the technological advance may become a barrier to effective communication.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189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288</Words>
  <Application>Microsoft Office PowerPoint</Application>
  <PresentationFormat>Custom</PresentationFormat>
  <Paragraphs>87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  COMMUNICATIVE ENGLISH / BENG-1101    </vt:lpstr>
      <vt:lpstr>Topic Discussed</vt:lpstr>
      <vt:lpstr>PowerPoint Presentation</vt:lpstr>
      <vt:lpstr>SEMANTIC BARRIERS</vt:lpstr>
      <vt:lpstr>emotional barriers</vt:lpstr>
      <vt:lpstr>          environmental barriers </vt:lpstr>
      <vt:lpstr>    socio-Psychological barriers </vt:lpstr>
      <vt:lpstr>PHYSIOLOGICAL barriers</vt:lpstr>
      <vt:lpstr>PowerPoint Presentation</vt:lpstr>
      <vt:lpstr>Topics Discussed in Next Lecture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amit</cp:lastModifiedBy>
  <cp:revision>121</cp:revision>
  <dcterms:created xsi:type="dcterms:W3CDTF">2020-11-12T04:35:12Z</dcterms:created>
  <dcterms:modified xsi:type="dcterms:W3CDTF">2023-07-28T10:47:49Z</dcterms:modified>
</cp:coreProperties>
</file>