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4B84-E270-40A2-8F2E-0B970CE51F0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E22B4-C21C-4F3A-8F74-53079C8B42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Discrete Structures (BTCS-2402)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971550" y="6330244"/>
            <a:ext cx="64389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/>
              <a:t>Prepared by</a:t>
            </a:r>
            <a:r>
              <a:rPr lang="en-IN" sz="7200" dirty="0" smtClean="0"/>
              <a:t>:</a:t>
            </a:r>
          </a:p>
          <a:p>
            <a:pPr algn="l"/>
            <a:endParaRPr lang="en-IN" sz="7200" dirty="0" smtClean="0"/>
          </a:p>
          <a:p>
            <a:pPr algn="l"/>
            <a:r>
              <a:rPr lang="en-IN" sz="7200" dirty="0" smtClean="0"/>
              <a:t>Dr. </a:t>
            </a:r>
            <a:r>
              <a:rPr lang="en-IN" sz="7200" dirty="0" err="1" smtClean="0"/>
              <a:t>Ankit</a:t>
            </a:r>
            <a:endParaRPr lang="en-IN" sz="7200" dirty="0" smtClean="0"/>
          </a:p>
          <a:p>
            <a:pPr algn="l"/>
            <a:r>
              <a:rPr lang="en-IN" sz="7200" dirty="0" smtClean="0"/>
              <a:t>Assistant Professor</a:t>
            </a:r>
          </a:p>
          <a:p>
            <a:pPr algn="l"/>
            <a:r>
              <a:rPr lang="en-IN" sz="7200" dirty="0" err="1" smtClean="0"/>
              <a:t>Departement</a:t>
            </a:r>
            <a:r>
              <a:rPr lang="en-IN" sz="7200" dirty="0" smtClean="0"/>
              <a:t> of Mathematics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Intersection: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343150" y="6248400"/>
            <a:ext cx="2171700" cy="457200"/>
          </a:xfrm>
        </p:spPr>
        <p:txBody>
          <a:bodyPr/>
          <a:lstStyle/>
          <a:p>
            <a:r>
              <a:rPr lang="en-US"/>
              <a:t>© Discrete Mathematical Structures:  Theory and Applications 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914900" y="6248400"/>
            <a:ext cx="1600200" cy="457200"/>
          </a:xfrm>
        </p:spPr>
        <p:txBody>
          <a:bodyPr/>
          <a:lstStyle/>
          <a:p>
            <a:fld id="{5E5A32BA-9E02-4E31-A091-9E042FF14408}" type="slidenum">
              <a:rPr lang="en-US"/>
              <a:pPr/>
              <a:t>2</a:t>
            </a:fld>
            <a:endParaRPr lang="en-US"/>
          </a:p>
        </p:txBody>
      </p:sp>
      <p:pic>
        <p:nvPicPr>
          <p:cNvPr id="11" name="Picture 3" descr="fig01-0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>
          <a:xfrm>
            <a:off x="3086100" y="3352800"/>
            <a:ext cx="2062163" cy="1854200"/>
          </a:xfrm>
          <a:prstGeom prst="rect">
            <a:avLst/>
          </a:prstGeom>
        </p:spPr>
      </p:pic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2114550" y="1143000"/>
            <a:ext cx="171450" cy="53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42950" y="2286001"/>
            <a:ext cx="6172200" cy="1055687"/>
          </a:xfrm>
          <a:prstGeom prst="rect">
            <a:avLst/>
          </a:prstGeom>
          <a:noFill/>
          <a:ln/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0" y="5257800"/>
            <a:ext cx="6629400" cy="10592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/>
            <a:r>
              <a:rPr lang="en-US" dirty="0" smtClean="0">
                <a:latin typeface="Arial" pitchFamily="34" charset="0"/>
              </a:rPr>
              <a:t>         Example</a:t>
            </a:r>
            <a:r>
              <a:rPr lang="en-US" dirty="0">
                <a:latin typeface="Arial" pitchFamily="34" charset="0"/>
              </a:rPr>
              <a:t>: If X = {1,2,3,4,5} and Y = {5,6,7,8,9}, then X ∩ Y = {5}</a:t>
            </a:r>
            <a:endParaRPr lang="en-US" dirty="0">
              <a:latin typeface="Arial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solidFill>
                  <a:srgbClr val="C00000"/>
                </a:solidFill>
              </a:rPr>
              <a:t>Disjoint Sets:</a:t>
            </a:r>
            <a:endParaRPr lang="en-IN" dirty="0">
              <a:solidFill>
                <a:srgbClr val="C00000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343150" y="6248400"/>
            <a:ext cx="2171700" cy="457200"/>
          </a:xfrm>
        </p:spPr>
        <p:txBody>
          <a:bodyPr/>
          <a:lstStyle/>
          <a:p>
            <a:r>
              <a:rPr lang="en-US" dirty="0"/>
              <a:t>© Discrete Mathematical Structures:  Theory and Applications 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914900" y="6248400"/>
            <a:ext cx="1600200" cy="457200"/>
          </a:xfrm>
        </p:spPr>
        <p:txBody>
          <a:bodyPr/>
          <a:lstStyle/>
          <a:p>
            <a:fld id="{E23776C3-A9AE-450A-A7FF-BEBED7F3DE8B}" type="slidenum">
              <a:rPr lang="en-US"/>
              <a:pPr/>
              <a:t>3</a:t>
            </a:fld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27510" y="301625"/>
            <a:ext cx="5485209" cy="839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3" descr="fig01-04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>
          <a:xfrm>
            <a:off x="2571750" y="3048000"/>
            <a:ext cx="2314575" cy="1627187"/>
          </a:xfrm>
          <a:prstGeom prst="rect">
            <a:avLst/>
          </a:prstGeom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550" y="2438400"/>
            <a:ext cx="4572000" cy="420688"/>
          </a:xfrm>
          <a:prstGeom prst="rect">
            <a:avLst/>
          </a:prstGeom>
          <a:noFill/>
          <a:ln/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14300" y="4953000"/>
            <a:ext cx="6400800" cy="10592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/>
            <a:r>
              <a:rPr lang="en-US" dirty="0">
                <a:latin typeface="Arial" pitchFamily="34" charset="0"/>
              </a:rPr>
              <a:t>Example: If X = {1,2,3,4,} and Y = {6,7,8,9}, then  X ∩ Y = </a:t>
            </a:r>
            <a:r>
              <a:rPr lang="en-US" dirty="0">
                <a:latin typeface="Arial" pitchFamily="34" charset="0"/>
                <a:sym typeface="Symbol" pitchFamily="18" charset="2"/>
              </a:rPr>
              <a:t></a:t>
            </a:r>
          </a:p>
          <a:p>
            <a:pPr>
              <a:spcBef>
                <a:spcPct val="50000"/>
              </a:spcBef>
            </a:pPr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83166"/>
          </a:xfrm>
        </p:spPr>
        <p:txBody>
          <a:bodyPr>
            <a:normAutofit/>
          </a:bodyPr>
          <a:lstStyle/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 flipH="1">
            <a:off x="2171700" y="5334000"/>
            <a:ext cx="171450" cy="609600"/>
          </a:xfrm>
        </p:spPr>
        <p:txBody>
          <a:bodyPr/>
          <a:lstStyle/>
          <a:p>
            <a:r>
              <a:rPr lang="en-US" dirty="0" smtClean="0"/>
              <a:t>©</a:t>
            </a:r>
            <a:endParaRPr lang="en-US" dirty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914900" y="6248400"/>
            <a:ext cx="1600200" cy="457200"/>
          </a:xfrm>
        </p:spPr>
        <p:txBody>
          <a:bodyPr/>
          <a:lstStyle/>
          <a:p>
            <a:fld id="{B9AE0429-9D85-4F9D-97F9-CF040FA62E61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27510" y="533400"/>
            <a:ext cx="320159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3" descr="fig01-06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>
          <a:xfrm>
            <a:off x="5772150" y="3657600"/>
            <a:ext cx="2400300" cy="2362200"/>
          </a:xfrm>
          <a:prstGeom prst="rect">
            <a:avLst/>
          </a:prstGeom>
        </p:spPr>
      </p:pic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628650" y="1676400"/>
            <a:ext cx="5943600" cy="60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Difference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NewBaskerville-Roman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wBaskerville-Roman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wBaskerville-Roman" charset="0"/>
              <a:ea typeface="+mn-ea"/>
              <a:cs typeface="+mn-cs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71550" y="2209801"/>
            <a:ext cx="5029200" cy="1133475"/>
          </a:xfrm>
          <a:prstGeom prst="rect">
            <a:avLst/>
          </a:prstGeom>
          <a:noFill/>
          <a:ln/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71450" y="4267200"/>
            <a:ext cx="3771900" cy="1767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>
              <a:buFontTx/>
              <a:buChar char="•"/>
            </a:pPr>
            <a:r>
              <a:rPr lang="en-US" sz="2800" dirty="0">
                <a:latin typeface="Arial" pitchFamily="34" charset="0"/>
              </a:rPr>
              <a:t> </a:t>
            </a:r>
            <a:r>
              <a:rPr lang="en-US" dirty="0">
                <a:latin typeface="Arial" pitchFamily="34" charset="0"/>
              </a:rPr>
              <a:t>Example:    </a:t>
            </a:r>
            <a:endParaRPr lang="en-US" dirty="0" smtClean="0">
              <a:latin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</a:rPr>
              <a:t>If </a:t>
            </a:r>
            <a:r>
              <a:rPr lang="en-US" dirty="0">
                <a:latin typeface="Arial" pitchFamily="34" charset="0"/>
              </a:rPr>
              <a:t>X = {</a:t>
            </a:r>
            <a:r>
              <a:rPr lang="en-US" dirty="0" err="1">
                <a:latin typeface="Arial" pitchFamily="34" charset="0"/>
              </a:rPr>
              <a:t>a,b,c,d</a:t>
            </a:r>
            <a:r>
              <a:rPr lang="en-US" dirty="0">
                <a:latin typeface="Arial" pitchFamily="34" charset="0"/>
              </a:rPr>
              <a:t>} and Y = {</a:t>
            </a:r>
            <a:r>
              <a:rPr lang="en-US" dirty="0" err="1">
                <a:latin typeface="Arial" pitchFamily="34" charset="0"/>
              </a:rPr>
              <a:t>c,d,e,f</a:t>
            </a:r>
            <a:r>
              <a:rPr lang="en-US" dirty="0">
                <a:latin typeface="Arial" pitchFamily="34" charset="0"/>
              </a:rPr>
              <a:t>}, then X – Y = {</a:t>
            </a:r>
            <a:r>
              <a:rPr lang="en-US" dirty="0" err="1">
                <a:latin typeface="Arial" pitchFamily="34" charset="0"/>
              </a:rPr>
              <a:t>a,b</a:t>
            </a:r>
            <a:r>
              <a:rPr lang="en-US" dirty="0">
                <a:latin typeface="Arial" pitchFamily="34" charset="0"/>
              </a:rPr>
              <a:t>} and Y – X </a:t>
            </a:r>
            <a:r>
              <a:rPr lang="en-US" dirty="0" smtClean="0">
                <a:latin typeface="Arial" pitchFamily="34" charset="0"/>
              </a:rPr>
              <a:t>={</a:t>
            </a:r>
            <a:r>
              <a:rPr lang="en-US" dirty="0" err="1">
                <a:latin typeface="Arial" pitchFamily="34" charset="0"/>
              </a:rPr>
              <a:t>e,f</a:t>
            </a:r>
            <a:r>
              <a:rPr lang="en-US" dirty="0">
                <a:latin typeface="Arial" pitchFamily="34" charset="0"/>
              </a:rPr>
              <a:t>}</a:t>
            </a:r>
            <a:endParaRPr lang="en-US" dirty="0">
              <a:latin typeface="Arial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343150" y="6248400"/>
            <a:ext cx="2171700" cy="457200"/>
          </a:xfrm>
        </p:spPr>
        <p:txBody>
          <a:bodyPr/>
          <a:lstStyle/>
          <a:p>
            <a:r>
              <a:rPr lang="en-US"/>
              <a:t>© Discrete Mathematical Structures:  Theory and Applications 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914900" y="6248400"/>
            <a:ext cx="1600200" cy="457200"/>
          </a:xfrm>
        </p:spPr>
        <p:txBody>
          <a:bodyPr/>
          <a:lstStyle/>
          <a:p>
            <a:fld id="{449636E6-DF9B-4E55-A0B7-BB36B40EBF5C}" type="slidenum">
              <a:rPr lang="en-US"/>
              <a:pPr/>
              <a:t>5</a:t>
            </a:fld>
            <a:endParaRPr lang="en-US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00050" y="1905000"/>
            <a:ext cx="6629400" cy="685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complement of a set X with respect to a universal set U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denoted by 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defined to be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= {x |x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Symbol" pitchFamily="18" charset="2"/>
              </a:rPr>
              <a:t>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U, but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Symbol" pitchFamily="18" charset="2"/>
              </a:rPr>
              <a:t>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X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wBaskerville-Roman" charset="0"/>
                <a:ea typeface="+mn-ea"/>
                <a:cs typeface="+mn-cs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NewBaskerville-Roman" charset="0"/>
              <a:ea typeface="+mn-ea"/>
              <a:cs typeface="+mn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27510" y="301625"/>
            <a:ext cx="5485209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Object 9"/>
          <p:cNvGraphicFramePr>
            <a:graphicFrameLocks noGrp="1" noChangeAspect="1"/>
          </p:cNvGraphicFramePr>
          <p:nvPr/>
        </p:nvGraphicFramePr>
        <p:xfrm>
          <a:off x="4457700" y="4295775"/>
          <a:ext cx="233363" cy="355600"/>
        </p:xfrm>
        <a:graphic>
          <a:graphicData uri="http://schemas.openxmlformats.org/presentationml/2006/ole">
            <p:oleObj spid="_x0000_s1026" name="Equation" r:id="rId4" imgW="177480" imgH="203040" progId="Equation.3">
              <p:embed/>
            </p:oleObj>
          </a:graphicData>
        </a:graphic>
      </p:graphicFrame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1450" y="4343401"/>
            <a:ext cx="6515100" cy="10592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/>
            <a:r>
              <a:rPr lang="en-US" dirty="0">
                <a:latin typeface="Arial" pitchFamily="34" charset="0"/>
              </a:rPr>
              <a:t>Example:  If U = {</a:t>
            </a:r>
            <a:r>
              <a:rPr lang="en-US" dirty="0" err="1">
                <a:latin typeface="Arial" pitchFamily="34" charset="0"/>
              </a:rPr>
              <a:t>a,b,c,d,e,f</a:t>
            </a:r>
            <a:r>
              <a:rPr lang="en-US" dirty="0">
                <a:latin typeface="Arial" pitchFamily="34" charset="0"/>
              </a:rPr>
              <a:t>} and X = {</a:t>
            </a:r>
            <a:r>
              <a:rPr lang="en-US" dirty="0" err="1">
                <a:latin typeface="Arial" pitchFamily="34" charset="0"/>
              </a:rPr>
              <a:t>c,d,e,f</a:t>
            </a:r>
            <a:r>
              <a:rPr lang="en-US" dirty="0">
                <a:latin typeface="Arial" pitchFamily="34" charset="0"/>
              </a:rPr>
              <a:t>}, </a:t>
            </a:r>
            <a:r>
              <a:rPr lang="en-US" smtClean="0">
                <a:latin typeface="Arial" pitchFamily="34" charset="0"/>
              </a:rPr>
              <a:t>then </a:t>
            </a:r>
            <a:r>
              <a:rPr lang="en-US" smtClean="0"/>
              <a:t>X</a:t>
            </a:r>
            <a:r>
              <a:rPr lang="en-US" baseline="30000" smtClean="0"/>
              <a:t>c</a:t>
            </a:r>
            <a:r>
              <a:rPr lang="en-US" smtClean="0">
                <a:latin typeface="Arial" pitchFamily="34" charset="0"/>
              </a:rPr>
              <a:t>    </a:t>
            </a:r>
            <a:r>
              <a:rPr lang="en-US" dirty="0" smtClean="0">
                <a:latin typeface="Arial" pitchFamily="34" charset="0"/>
              </a:rPr>
              <a:t>= </a:t>
            </a:r>
            <a:r>
              <a:rPr lang="en-US" dirty="0">
                <a:latin typeface="Arial" pitchFamily="34" charset="0"/>
              </a:rPr>
              <a:t>{</a:t>
            </a:r>
            <a:r>
              <a:rPr lang="en-US" dirty="0" err="1">
                <a:latin typeface="Arial" pitchFamily="34" charset="0"/>
              </a:rPr>
              <a:t>a,b</a:t>
            </a:r>
            <a:r>
              <a:rPr lang="en-US" dirty="0">
                <a:latin typeface="Arial" pitchFamily="34" charset="0"/>
              </a:rPr>
              <a:t>}</a:t>
            </a:r>
          </a:p>
          <a:p>
            <a:pPr>
              <a:spcBef>
                <a:spcPct val="50000"/>
              </a:spcBef>
            </a:pPr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ph idx="1"/>
          </p:nvPr>
        </p:nvGraphicFramePr>
        <p:xfrm>
          <a:off x="1828800" y="1981201"/>
          <a:ext cx="4946452" cy="3331243"/>
        </p:xfrm>
        <a:graphic>
          <a:graphicData uri="http://schemas.openxmlformats.org/presentationml/2006/ole">
            <p:oleObj spid="_x0000_s2050" name="Clip" r:id="rId4" imgW="3894157" imgH="196613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Ordered Pair:</a:t>
            </a:r>
          </a:p>
          <a:p>
            <a:pPr>
              <a:lnSpc>
                <a:spcPct val="7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</a:t>
            </a:r>
            <a:r>
              <a:rPr lang="en-US" sz="2400" dirty="0" smtClean="0"/>
              <a:t>X and Y are sets. If x </a:t>
            </a:r>
            <a:r>
              <a:rPr lang="en-US" sz="2400" dirty="0" smtClean="0">
                <a:cs typeface="Arial" pitchFamily="34" charset="0"/>
                <a:sym typeface="Symbol" pitchFamily="18" charset="2"/>
              </a:rPr>
              <a:t></a:t>
            </a:r>
            <a:r>
              <a:rPr lang="en-US" sz="2400" dirty="0" smtClean="0">
                <a:cs typeface="Arial" pitchFamily="34" charset="0"/>
              </a:rPr>
              <a:t> X and </a:t>
            </a:r>
            <a:r>
              <a:rPr lang="en-US" sz="2400" dirty="0" smtClean="0"/>
              <a:t>y </a:t>
            </a:r>
            <a:r>
              <a:rPr lang="en-US" sz="2400" dirty="0" smtClean="0">
                <a:cs typeface="Arial" pitchFamily="34" charset="0"/>
                <a:sym typeface="Symbol" pitchFamily="18" charset="2"/>
              </a:rPr>
              <a:t>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smtClean="0">
                <a:sym typeface="Symbol" pitchFamily="18" charset="2"/>
              </a:rPr>
              <a:t>Y, then an </a:t>
            </a:r>
            <a:r>
              <a:rPr lang="en-US" sz="2400" b="1" dirty="0" smtClean="0">
                <a:sym typeface="Symbol" pitchFamily="18" charset="2"/>
              </a:rPr>
              <a:t>ordered pair </a:t>
            </a:r>
            <a:r>
              <a:rPr lang="en-US" sz="2400" dirty="0" smtClean="0">
                <a:sym typeface="Symbol" pitchFamily="18" charset="2"/>
              </a:rPr>
              <a:t>is written as (</a:t>
            </a:r>
            <a:r>
              <a:rPr lang="en-US" sz="2400" dirty="0" err="1" smtClean="0">
                <a:sym typeface="Symbol" pitchFamily="18" charset="2"/>
              </a:rPr>
              <a:t>x,y</a:t>
            </a:r>
            <a:r>
              <a:rPr lang="en-US" sz="2400" dirty="0" smtClean="0"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70000"/>
              </a:lnSpc>
              <a:buNone/>
            </a:pPr>
            <a:endParaRPr lang="en-US" sz="2400" dirty="0" smtClean="0">
              <a:sym typeface="Symbol" pitchFamily="18" charset="2"/>
            </a:endParaRPr>
          </a:p>
          <a:p>
            <a:pPr marL="914400" lvl="1" indent="-457200">
              <a:lnSpc>
                <a:spcPct val="70000"/>
              </a:lnSpc>
              <a:buNone/>
            </a:pPr>
            <a:r>
              <a:rPr lang="en-US" sz="2400" dirty="0" smtClean="0">
                <a:sym typeface="Symbol" pitchFamily="18" charset="2"/>
              </a:rPr>
              <a:t>       </a:t>
            </a: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Remark</a:t>
            </a:r>
            <a:r>
              <a:rPr lang="en-US" sz="2400" dirty="0" smtClean="0">
                <a:sym typeface="Symbol" pitchFamily="18" charset="2"/>
              </a:rPr>
              <a:t>: Order of elements is important. (x, y) is not necessarily equal to (y, x).</a:t>
            </a:r>
          </a:p>
          <a:p>
            <a:pPr marL="914400" lvl="1" indent="-457200">
              <a:lnSpc>
                <a:spcPct val="70000"/>
              </a:lnSpc>
              <a:buNone/>
            </a:pPr>
            <a:endParaRPr lang="en-US" sz="2400" dirty="0" smtClean="0"/>
          </a:p>
          <a:p>
            <a:pPr>
              <a:lnSpc>
                <a:spcPct val="7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Cartesian Product: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2000" dirty="0" smtClean="0">
                <a:latin typeface="NewBaskerville-Roman" charset="0"/>
                <a:sym typeface="Symbol" pitchFamily="18" charset="2"/>
              </a:rPr>
              <a:t>The </a:t>
            </a:r>
            <a:r>
              <a:rPr lang="en-US" sz="2000" b="1" dirty="0" smtClean="0">
                <a:latin typeface="NewBaskerville-Bold" charset="0"/>
                <a:sym typeface="Symbol" pitchFamily="18" charset="2"/>
              </a:rPr>
              <a:t>Cartesian product </a:t>
            </a:r>
            <a:r>
              <a:rPr lang="en-US" sz="2000" dirty="0" smtClean="0">
                <a:latin typeface="NewBaskerville-Roman" charset="0"/>
                <a:sym typeface="Symbol" pitchFamily="18" charset="2"/>
              </a:rPr>
              <a:t>of two sets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X </a:t>
            </a:r>
            <a:r>
              <a:rPr lang="en-US" sz="2000" dirty="0" smtClean="0">
                <a:latin typeface="NewBaskerville-Roman" charset="0"/>
                <a:sym typeface="Symbol" pitchFamily="18" charset="2"/>
              </a:rPr>
              <a:t>and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Y </a:t>
            </a:r>
            <a:r>
              <a:rPr lang="en-US" sz="2000" dirty="0" smtClean="0">
                <a:latin typeface="NewBaskerville-Roman" charset="0"/>
                <a:sym typeface="Symbol" pitchFamily="18" charset="2"/>
              </a:rPr>
              <a:t>, written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X 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×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Y </a:t>
            </a:r>
            <a:r>
              <a:rPr lang="en-US" sz="2000" dirty="0" smtClean="0">
                <a:latin typeface="NewBaskerville-Roman" charset="0"/>
                <a:sym typeface="Symbol" pitchFamily="18" charset="2"/>
              </a:rPr>
              <a:t>, is the set</a:t>
            </a:r>
          </a:p>
          <a:p>
            <a:pPr lvl="1">
              <a:lnSpc>
                <a:spcPct val="70000"/>
              </a:lnSpc>
              <a:buNone/>
            </a:pP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        </a:t>
            </a:r>
          </a:p>
          <a:p>
            <a:pPr lvl="1">
              <a:lnSpc>
                <a:spcPct val="70000"/>
              </a:lnSpc>
              <a:buNone/>
            </a:pP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                        X 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×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Y 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={</a:t>
            </a:r>
            <a:r>
              <a:rPr lang="en-US" sz="2000" dirty="0" smtClean="0">
                <a:latin typeface="MTMI" charset="-95"/>
                <a:sym typeface="Symbol" pitchFamily="18" charset="2"/>
              </a:rPr>
              <a:t>(</a:t>
            </a:r>
            <a:r>
              <a:rPr lang="en-US" sz="2000" i="1" dirty="0" err="1" smtClean="0">
                <a:latin typeface="NewBaskerville-Italic" charset="0"/>
                <a:sym typeface="Symbol" pitchFamily="18" charset="2"/>
              </a:rPr>
              <a:t>x</a:t>
            </a:r>
            <a:r>
              <a:rPr lang="en-US" sz="2000" dirty="0" err="1" smtClean="0">
                <a:latin typeface="NewBaskerville-Roman" charset="0"/>
                <a:sym typeface="Symbol" pitchFamily="18" charset="2"/>
              </a:rPr>
              <a:t>,</a:t>
            </a:r>
            <a:r>
              <a:rPr lang="en-US" sz="2000" i="1" dirty="0" err="1" smtClean="0">
                <a:latin typeface="NewBaskerville-Italic" charset="0"/>
                <a:sym typeface="Symbol" pitchFamily="18" charset="2"/>
              </a:rPr>
              <a:t>y</a:t>
            </a:r>
            <a:r>
              <a:rPr lang="en-US" sz="2000" dirty="0" smtClean="0">
                <a:latin typeface="MTMI" charset="-95"/>
                <a:sym typeface="Symbol" pitchFamily="18" charset="2"/>
              </a:rPr>
              <a:t>)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|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x 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∈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X </a:t>
            </a:r>
            <a:r>
              <a:rPr lang="en-US" sz="2000" dirty="0" smtClean="0">
                <a:latin typeface="NewBaskerville-Roman" charset="0"/>
                <a:sym typeface="Symbol" pitchFamily="18" charset="2"/>
              </a:rPr>
              <a:t>,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y 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∈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Y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}</a:t>
            </a:r>
          </a:p>
          <a:p>
            <a:pPr lvl="1">
              <a:lnSpc>
                <a:spcPct val="70000"/>
              </a:lnSpc>
              <a:buNone/>
            </a:pPr>
            <a:endParaRPr lang="en-US" sz="2000" dirty="0" smtClean="0">
              <a:latin typeface="MTSYN" charset="-128"/>
              <a:sym typeface="Symbol" pitchFamily="18" charset="2"/>
            </a:endParaRPr>
          </a:p>
          <a:p>
            <a:pPr lvl="2">
              <a:lnSpc>
                <a:spcPct val="70000"/>
              </a:lnSpc>
            </a:pPr>
            <a:r>
              <a:rPr lang="en-US" sz="2000" dirty="0" smtClean="0">
                <a:latin typeface="NewBaskerville-Roman" charset="0"/>
                <a:sym typeface="Symbol" pitchFamily="18" charset="2"/>
              </a:rPr>
              <a:t>For any set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X</a:t>
            </a:r>
            <a:r>
              <a:rPr lang="en-US" sz="2000" dirty="0" smtClean="0">
                <a:latin typeface="NewBaskerville-Roman" charset="0"/>
                <a:sym typeface="Symbol" pitchFamily="18" charset="2"/>
              </a:rPr>
              <a:t>, 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X 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× </a:t>
            </a:r>
            <a:r>
              <a:rPr lang="en-US" sz="2000" dirty="0" smtClean="0">
                <a:sym typeface="Symbol" pitchFamily="18" charset="2"/>
              </a:rPr>
              <a:t> 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= </a:t>
            </a:r>
            <a:r>
              <a:rPr lang="en-US" sz="2000" dirty="0" smtClean="0">
                <a:sym typeface="Symbol" pitchFamily="18" charset="2"/>
              </a:rPr>
              <a:t>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  = </a:t>
            </a:r>
            <a:r>
              <a:rPr lang="en-US" sz="2000" dirty="0" smtClean="0">
                <a:sym typeface="Symbol" pitchFamily="18" charset="2"/>
              </a:rPr>
              <a:t></a:t>
            </a:r>
            <a:r>
              <a:rPr lang="en-US" sz="2000" dirty="0" smtClean="0">
                <a:latin typeface="MTSYN" charset="-128"/>
                <a:sym typeface="Symbol" pitchFamily="18" charset="2"/>
              </a:rPr>
              <a:t> × </a:t>
            </a:r>
            <a:r>
              <a:rPr lang="en-US" sz="2000" i="1" dirty="0" smtClean="0">
                <a:latin typeface="NewBaskerville-Italic" charset="0"/>
                <a:sym typeface="Symbol" pitchFamily="18" charset="2"/>
              </a:rPr>
              <a:t>X.</a:t>
            </a:r>
          </a:p>
          <a:p>
            <a:pPr lvl="2">
              <a:lnSpc>
                <a:spcPct val="70000"/>
              </a:lnSpc>
              <a:buNone/>
            </a:pPr>
            <a:endParaRPr lang="en-US" sz="2000" dirty="0" smtClean="0">
              <a:sym typeface="Symbol" pitchFamily="18" charset="2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2000" dirty="0" smtClean="0">
                <a:sym typeface="Symbol" pitchFamily="18" charset="2"/>
              </a:rPr>
              <a:t>Example: </a:t>
            </a:r>
            <a:r>
              <a:rPr lang="en-US" sz="2000" dirty="0" smtClean="0"/>
              <a:t> X = {</a:t>
            </a:r>
            <a:r>
              <a:rPr lang="en-US" sz="2000" dirty="0" err="1" smtClean="0"/>
              <a:t>a,b</a:t>
            </a:r>
            <a:r>
              <a:rPr lang="en-US" sz="2000" dirty="0" smtClean="0"/>
              <a:t>}, Y = {</a:t>
            </a:r>
            <a:r>
              <a:rPr lang="en-US" sz="2000" dirty="0" err="1" smtClean="0"/>
              <a:t>c,d</a:t>
            </a:r>
            <a:r>
              <a:rPr lang="en-US" sz="2000" dirty="0" smtClean="0"/>
              <a:t>} </a:t>
            </a:r>
          </a:p>
          <a:p>
            <a:pPr lvl="3">
              <a:lnSpc>
                <a:spcPct val="70000"/>
              </a:lnSpc>
              <a:buNone/>
            </a:pPr>
            <a:r>
              <a:rPr lang="en-US" b="1" dirty="0" smtClean="0">
                <a:latin typeface="NewBaskerville-Italic" charset="0"/>
                <a:sym typeface="Symbol" pitchFamily="18" charset="2"/>
              </a:rPr>
              <a:t>X </a:t>
            </a:r>
            <a:r>
              <a:rPr lang="en-US" b="1" dirty="0" smtClean="0">
                <a:latin typeface="MTSYN" charset="-128"/>
                <a:sym typeface="Symbol" pitchFamily="18" charset="2"/>
              </a:rPr>
              <a:t>× </a:t>
            </a:r>
            <a:r>
              <a:rPr lang="en-US" b="1" dirty="0" smtClean="0">
                <a:latin typeface="NewBaskerville-Italic" charset="0"/>
                <a:sym typeface="Symbol" pitchFamily="18" charset="2"/>
              </a:rPr>
              <a:t>Y 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= {(</a:t>
            </a:r>
            <a:r>
              <a:rPr lang="en-US" dirty="0" err="1" smtClean="0">
                <a:latin typeface="NewBaskerville-Italic" charset="0"/>
                <a:sym typeface="Symbol" pitchFamily="18" charset="2"/>
              </a:rPr>
              <a:t>a,c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), (</a:t>
            </a:r>
            <a:r>
              <a:rPr lang="en-US" dirty="0" err="1" smtClean="0">
                <a:latin typeface="NewBaskerville-Italic" charset="0"/>
                <a:sym typeface="Symbol" pitchFamily="18" charset="2"/>
              </a:rPr>
              <a:t>a,d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), (</a:t>
            </a:r>
            <a:r>
              <a:rPr lang="en-US" dirty="0" err="1" smtClean="0">
                <a:latin typeface="NewBaskerville-Italic" charset="0"/>
                <a:sym typeface="Symbol" pitchFamily="18" charset="2"/>
              </a:rPr>
              <a:t>b,c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), (</a:t>
            </a:r>
            <a:r>
              <a:rPr lang="en-US" dirty="0" err="1" smtClean="0">
                <a:latin typeface="NewBaskerville-Italic" charset="0"/>
                <a:sym typeface="Symbol" pitchFamily="18" charset="2"/>
              </a:rPr>
              <a:t>b,d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)}</a:t>
            </a:r>
            <a:endParaRPr lang="en-US" dirty="0" smtClean="0"/>
          </a:p>
          <a:p>
            <a:pPr lvl="3">
              <a:lnSpc>
                <a:spcPct val="70000"/>
              </a:lnSpc>
              <a:buNone/>
            </a:pPr>
            <a:r>
              <a:rPr lang="en-US" b="1" dirty="0" smtClean="0">
                <a:latin typeface="NewBaskerville-Italic" charset="0"/>
                <a:sym typeface="Symbol" pitchFamily="18" charset="2"/>
              </a:rPr>
              <a:t>Y </a:t>
            </a:r>
            <a:r>
              <a:rPr lang="en-US" b="1" dirty="0" smtClean="0">
                <a:latin typeface="MTSYN" charset="-128"/>
                <a:sym typeface="Symbol" pitchFamily="18" charset="2"/>
              </a:rPr>
              <a:t>× </a:t>
            </a:r>
            <a:r>
              <a:rPr lang="en-US" b="1" dirty="0" smtClean="0">
                <a:latin typeface="NewBaskerville-Italic" charset="0"/>
                <a:sym typeface="Symbol" pitchFamily="18" charset="2"/>
              </a:rPr>
              <a:t>X 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= {(</a:t>
            </a:r>
            <a:r>
              <a:rPr lang="en-US" dirty="0" err="1" smtClean="0">
                <a:latin typeface="NewBaskerville-Italic" charset="0"/>
                <a:sym typeface="Symbol" pitchFamily="18" charset="2"/>
              </a:rPr>
              <a:t>c,a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), (</a:t>
            </a:r>
            <a:r>
              <a:rPr lang="en-US" dirty="0" err="1" smtClean="0">
                <a:latin typeface="NewBaskerville-Italic" charset="0"/>
                <a:sym typeface="Symbol" pitchFamily="18" charset="2"/>
              </a:rPr>
              <a:t>d,a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), (</a:t>
            </a:r>
            <a:r>
              <a:rPr lang="en-US" dirty="0" err="1" smtClean="0">
                <a:latin typeface="NewBaskerville-Italic" charset="0"/>
                <a:sym typeface="Symbol" pitchFamily="18" charset="2"/>
              </a:rPr>
              <a:t>c,b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), (</a:t>
            </a:r>
            <a:r>
              <a:rPr lang="en-US" dirty="0" err="1" smtClean="0">
                <a:latin typeface="NewBaskerville-Italic" charset="0"/>
                <a:sym typeface="Symbol" pitchFamily="18" charset="2"/>
              </a:rPr>
              <a:t>d,b</a:t>
            </a:r>
            <a:r>
              <a:rPr lang="en-US" dirty="0" smtClean="0">
                <a:latin typeface="NewBaskerville-Italic" charset="0"/>
                <a:sym typeface="Symbol" pitchFamily="18" charset="2"/>
              </a:rPr>
              <a:t>)}</a:t>
            </a:r>
            <a:endParaRPr lang="en-US" dirty="0" smtClean="0"/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47000" y="1672125"/>
            <a:ext cx="5250000" cy="4382112"/>
          </a:xfrm>
          <a:noFill/>
          <a:ln/>
        </p:spPr>
      </p:pic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Next Topic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next lecture, we will discussed relation and functions.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Equation</vt:lpstr>
      <vt:lpstr>Clip</vt:lpstr>
      <vt:lpstr>   Discrete Structures (BTCS-2402)    </vt:lpstr>
      <vt:lpstr>Slide 2</vt:lpstr>
      <vt:lpstr>Slide 3</vt:lpstr>
      <vt:lpstr>Slide 4</vt:lpstr>
      <vt:lpstr>Slide 5</vt:lpstr>
      <vt:lpstr>Slide 6</vt:lpstr>
      <vt:lpstr>Slide 7</vt:lpstr>
      <vt:lpstr>Slide 8</vt:lpstr>
      <vt:lpstr>Next Topic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Discrete Structures (BTCS-2402)    </dc:title>
  <dc:creator>$RIMT@123</dc:creator>
  <cp:lastModifiedBy>$RIMT@123</cp:lastModifiedBy>
  <cp:revision>1</cp:revision>
  <dcterms:created xsi:type="dcterms:W3CDTF">2023-07-18T06:09:10Z</dcterms:created>
  <dcterms:modified xsi:type="dcterms:W3CDTF">2023-07-18T06:10:03Z</dcterms:modified>
</cp:coreProperties>
</file>