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0F1A5-3077-4901-915E-EDE7C819A48D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85E5D-3A02-4EDF-8DEA-41A45F491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B428-6B7E-4994-AD8D-DA8534CEA12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1CA55-E4B9-4059-9E5A-ADE9E37F2122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49AB-699C-4D39-9CFE-AD24849619C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78DEFC-E0A8-4285-87CC-055D850584F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D2EBE7-C2B3-474D-A3CB-922AFFD72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1005-83A8-4647-9C1A-CC7D72A90AB3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9B42-5A51-4FBD-82B5-D41BB5A08B0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F10B-13E3-4544-BDF5-3BD9D897E49B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E53F-5015-4725-8820-FE9451FD09A6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E70D-8687-4250-8860-7ED290A6C9A7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CC41-4FEB-4ED8-9D10-F7E4C6D9C31A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D49D-5772-4E7B-8FBD-50005E2E1731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E1A5-7D0D-4419-B38E-11EEF612E214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008B-A936-4374-B989-E3BF6AD07C4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Developed vs. Developing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Developed: Wireline service</a:t>
            </a:r>
          </a:p>
          <a:p>
            <a:pPr lvl="1"/>
            <a:r>
              <a:rPr lang="en-US"/>
              <a:t>Firmly established, cellular penetration is relatively high</a:t>
            </a:r>
          </a:p>
          <a:p>
            <a:pPr lvl="1"/>
            <a:r>
              <a:rPr lang="en-US"/>
              <a:t>Incumbent operator would use it to install 2</a:t>
            </a:r>
            <a:r>
              <a:rPr lang="en-US" baseline="30000"/>
              <a:t>nd</a:t>
            </a:r>
            <a:r>
              <a:rPr lang="en-US"/>
              <a:t>, 3</a:t>
            </a:r>
            <a:r>
              <a:rPr lang="en-US" baseline="30000"/>
              <a:t>rd</a:t>
            </a:r>
            <a:r>
              <a:rPr lang="en-US"/>
              <a:t> lines, coverage to rural areas</a:t>
            </a:r>
          </a:p>
          <a:p>
            <a:pPr lvl="1"/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or 3</a:t>
            </a:r>
            <a:r>
              <a:rPr lang="en-US" baseline="30000"/>
              <a:t>rd</a:t>
            </a:r>
            <a:r>
              <a:rPr lang="en-US"/>
              <a:t> competitive operator deploy it for fast &amp; cost effective deployment</a:t>
            </a:r>
          </a:p>
          <a:p>
            <a:pPr lvl="1"/>
            <a:r>
              <a:rPr lang="en-US"/>
              <a:t>Quick way to establish market presence</a:t>
            </a:r>
          </a:p>
          <a:p>
            <a:pPr lvl="1"/>
            <a:r>
              <a:rPr lang="en-US"/>
              <a:t>cellular complement to their offerings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Developed vs. Developing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Developing</a:t>
            </a:r>
          </a:p>
          <a:p>
            <a:pPr lvl="1"/>
            <a:r>
              <a:rPr lang="en-US"/>
              <a:t>Quick &amp; easy to deploy in countries with little copper line service, so as to accommodate people on enormous waiting lists for basic service</a:t>
            </a:r>
          </a:p>
          <a:p>
            <a:pPr lvl="1"/>
            <a:r>
              <a:rPr lang="en-US"/>
              <a:t>Low maintenance costs</a:t>
            </a:r>
          </a:p>
          <a:p>
            <a:pPr lvl="1"/>
            <a:r>
              <a:rPr lang="en-US"/>
              <a:t>Allows more competition in provider market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150 PTOs have licenses for wireless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Focus on regional networks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WLL Commercial services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Ionica, Atlantic Telecom, Scottish Telecom</a:t>
            </a:r>
          </a:p>
          <a:p>
            <a:pPr>
              <a:lnSpc>
                <a:spcPct val="90000"/>
              </a:lnSpc>
            </a:pPr>
            <a:r>
              <a:rPr lang="en-US" sz="2800"/>
              <a:t>Poland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Most exciting market in eastern Europe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Local loop is the bottleneck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150,000 WLL lines since 1996 (15% of new)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Ericsson, Motorola contracts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/>
              <a:t>Connection Setup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381000" y="2362200"/>
            <a:ext cx="1143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PSTN</a:t>
            </a: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2362200" y="2362200"/>
            <a:ext cx="1295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Switch </a:t>
            </a:r>
          </a:p>
          <a:p>
            <a:pPr algn="ctr"/>
            <a:r>
              <a:rPr lang="en-US" sz="1800"/>
              <a:t>function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114800" y="2286000"/>
            <a:ext cx="1295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WLL</a:t>
            </a:r>
          </a:p>
          <a:p>
            <a:pPr algn="ctr"/>
            <a:r>
              <a:rPr lang="en-US" sz="1800"/>
              <a:t>Controller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15000" y="2286000"/>
            <a:ext cx="533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AM</a:t>
            </a:r>
          </a:p>
          <a:p>
            <a:pPr algn="ctr"/>
            <a:r>
              <a:rPr lang="en-US" sz="2000"/>
              <a:t>HLR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495800" y="160020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Transceiver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886200" y="1371600"/>
            <a:ext cx="2514600" cy="1905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7086600" y="1371600"/>
            <a:ext cx="914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WASU</a:t>
            </a:r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514600"/>
            <a:ext cx="137160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600200" y="2286000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Trunk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1524000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657600" y="266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4800600" y="190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5410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5638800" y="1828800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6324600" y="1828800"/>
            <a:ext cx="76200" cy="304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6324600" y="1752600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7848600" y="2057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6324600" y="2057400"/>
            <a:ext cx="1555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chemeClr val="accent1"/>
                </a:solidFill>
                <a:latin typeface="MingLiU" pitchFamily="49" charset="-120"/>
              </a:rPr>
              <a:t>Air </a:t>
            </a:r>
          </a:p>
          <a:p>
            <a:r>
              <a:rPr lang="en-US" b="1" i="1">
                <a:solidFill>
                  <a:schemeClr val="accent1"/>
                </a:solidFill>
                <a:latin typeface="MingLiU" pitchFamily="49" charset="-120"/>
              </a:rPr>
              <a:t>Interface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6096000" y="914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WLL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8077200" y="2057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WLL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09600" y="47244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0" y="3733800"/>
            <a:ext cx="548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/>
              <a:t> </a:t>
            </a:r>
            <a:r>
              <a:rPr lang="en-US" sz="1800" b="1"/>
              <a:t>Wireless Access Network Unit(WANU)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/>
              <a:t>Interface between underlying telephone 	network and wireless link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/>
              <a:t>consists of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Base Station Transceivers (BTS)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Radio Controller(RPCU)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Access Manager(AM)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Home Location Register(HLR)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2743200" y="1371600"/>
            <a:ext cx="113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WANU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4648200" y="3733800"/>
            <a:ext cx="4495800" cy="2549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Wireless Access Subscriber Unit(WASU)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located at the subscriber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translates wireless link into a traditional 	telephone connection</a:t>
            </a:r>
          </a:p>
        </p:txBody>
      </p:sp>
      <p:pic>
        <p:nvPicPr>
          <p:cNvPr id="2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Important Results of Fixed to Fixed Propagation in WLLs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Signal channel is not a Rayleigh fading channel:</a:t>
            </a:r>
          </a:p>
          <a:p>
            <a:pPr lvl="1"/>
            <a:r>
              <a:rPr lang="en-US" sz="2400"/>
              <a:t>Power control algorithms are simpler and can be utilized more effectively</a:t>
            </a:r>
          </a:p>
          <a:p>
            <a:r>
              <a:rPr lang="en-US" sz="2800"/>
              <a:t>Channel Randomness is lost:</a:t>
            </a:r>
          </a:p>
          <a:p>
            <a:pPr lvl="1"/>
            <a:r>
              <a:rPr lang="en-US" sz="2400"/>
              <a:t>Makes analysis difficult</a:t>
            </a:r>
          </a:p>
          <a:p>
            <a:r>
              <a:rPr lang="en-US" sz="2800"/>
              <a:t>Pathloss exponent is considerably smaller </a:t>
            </a:r>
            <a:r>
              <a:rPr lang="en-US" sz="2400"/>
              <a:t>(Why?):</a:t>
            </a:r>
          </a:p>
          <a:p>
            <a:pPr lvl="1"/>
            <a:r>
              <a:rPr lang="en-US" sz="2400"/>
              <a:t>20dB/dec compared to 40dB/dec</a:t>
            </a:r>
          </a:p>
          <a:p>
            <a:pPr lvl="1"/>
            <a:r>
              <a:rPr lang="en-US" sz="2400"/>
              <a:t>Decreases cell capacity</a:t>
            </a:r>
          </a:p>
          <a:p>
            <a:pPr lvl="1"/>
            <a:r>
              <a:rPr lang="en-US" sz="2400"/>
              <a:t>Allows for larger coverage area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Fixed to Fixed Propagation(cont’d)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No handoffs necessary:</a:t>
            </a:r>
          </a:p>
          <a:p>
            <a:pPr lvl="1"/>
            <a:r>
              <a:rPr lang="en-US" sz="2000"/>
              <a:t>Decreases hardware costs and system complexity</a:t>
            </a:r>
          </a:p>
          <a:p>
            <a:pPr lvl="1"/>
            <a:r>
              <a:rPr lang="en-US" sz="2000"/>
              <a:t>Increases quality of service through accurate traffic predictions</a:t>
            </a:r>
          </a:p>
          <a:p>
            <a:r>
              <a:rPr lang="en-US" sz="2000"/>
              <a:t>Allows usage of directional antennas:</a:t>
            </a:r>
          </a:p>
          <a:p>
            <a:pPr lvl="1"/>
            <a:r>
              <a:rPr lang="en-US" sz="2000"/>
              <a:t>Can greatly reduce interference and increase cell capacity</a:t>
            </a:r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752600" y="5334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1752600" y="4038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5105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-30dB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066800" y="40386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30dB</a:t>
            </a:r>
          </a:p>
        </p:txBody>
      </p:sp>
      <p:sp>
        <p:nvSpPr>
          <p:cNvPr id="27657" name="Freeform 9"/>
          <p:cNvSpPr>
            <a:spLocks/>
          </p:cNvSpPr>
          <p:nvPr/>
        </p:nvSpPr>
        <p:spPr bwMode="auto">
          <a:xfrm>
            <a:off x="1828800" y="4191000"/>
            <a:ext cx="914400" cy="1143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144"/>
              </a:cxn>
              <a:cxn ang="0">
                <a:pos x="576" y="720"/>
              </a:cxn>
            </a:cxnLst>
            <a:rect l="0" t="0" r="r" b="b"/>
            <a:pathLst>
              <a:path w="576" h="720">
                <a:moveTo>
                  <a:pt x="0" y="0"/>
                </a:moveTo>
                <a:cubicBezTo>
                  <a:pt x="120" y="12"/>
                  <a:pt x="240" y="24"/>
                  <a:pt x="336" y="144"/>
                </a:cubicBezTo>
                <a:cubicBezTo>
                  <a:pt x="432" y="264"/>
                  <a:pt x="544" y="584"/>
                  <a:pt x="576" y="7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40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  <a:r>
              <a:rPr lang="en-US" sz="1800" baseline="30000"/>
              <a:t>o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514600" y="53340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60</a:t>
            </a:r>
            <a:r>
              <a:rPr lang="en-US" sz="1800" baseline="30000"/>
              <a:t>o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4953000" y="5334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V="1">
            <a:off x="4953000" y="4038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4267200" y="5105400"/>
            <a:ext cx="75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-40dB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267200" y="4038600"/>
            <a:ext cx="73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10dB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876800" y="53340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  <a:r>
              <a:rPr lang="en-US" sz="1800" baseline="30000"/>
              <a:t>o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6019800" y="5334000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120</a:t>
            </a:r>
            <a:r>
              <a:rPr lang="en-US" sz="1800" baseline="30000"/>
              <a:t>o</a:t>
            </a:r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029200" y="4114800"/>
            <a:ext cx="2098675" cy="121285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151" y="18"/>
              </a:cxn>
              <a:cxn ang="0">
                <a:pos x="208" y="56"/>
              </a:cxn>
              <a:cxn ang="0">
                <a:pos x="246" y="141"/>
              </a:cxn>
              <a:cxn ang="0">
                <a:pos x="255" y="339"/>
              </a:cxn>
              <a:cxn ang="0">
                <a:pos x="265" y="367"/>
              </a:cxn>
              <a:cxn ang="0">
                <a:pos x="293" y="358"/>
              </a:cxn>
              <a:cxn ang="0">
                <a:pos x="331" y="301"/>
              </a:cxn>
              <a:cxn ang="0">
                <a:pos x="369" y="245"/>
              </a:cxn>
              <a:cxn ang="0">
                <a:pos x="435" y="207"/>
              </a:cxn>
              <a:cxn ang="0">
                <a:pos x="501" y="320"/>
              </a:cxn>
              <a:cxn ang="0">
                <a:pos x="548" y="471"/>
              </a:cxn>
              <a:cxn ang="0">
                <a:pos x="595" y="613"/>
              </a:cxn>
              <a:cxn ang="0">
                <a:pos x="652" y="471"/>
              </a:cxn>
              <a:cxn ang="0">
                <a:pos x="661" y="443"/>
              </a:cxn>
              <a:cxn ang="0">
                <a:pos x="746" y="405"/>
              </a:cxn>
              <a:cxn ang="0">
                <a:pos x="822" y="434"/>
              </a:cxn>
              <a:cxn ang="0">
                <a:pos x="831" y="462"/>
              </a:cxn>
              <a:cxn ang="0">
                <a:pos x="888" y="575"/>
              </a:cxn>
              <a:cxn ang="0">
                <a:pos x="963" y="764"/>
              </a:cxn>
              <a:cxn ang="0">
                <a:pos x="1096" y="670"/>
              </a:cxn>
              <a:cxn ang="0">
                <a:pos x="1256" y="707"/>
              </a:cxn>
              <a:cxn ang="0">
                <a:pos x="1322" y="717"/>
              </a:cxn>
            </a:cxnLst>
            <a:rect l="0" t="0" r="r" b="b"/>
            <a:pathLst>
              <a:path w="1322" h="764">
                <a:moveTo>
                  <a:pt x="0" y="18"/>
                </a:moveTo>
                <a:cubicBezTo>
                  <a:pt x="54" y="11"/>
                  <a:pt x="95" y="0"/>
                  <a:pt x="151" y="18"/>
                </a:cubicBezTo>
                <a:cubicBezTo>
                  <a:pt x="173" y="25"/>
                  <a:pt x="208" y="56"/>
                  <a:pt x="208" y="56"/>
                </a:cubicBezTo>
                <a:cubicBezTo>
                  <a:pt x="218" y="87"/>
                  <a:pt x="235" y="110"/>
                  <a:pt x="246" y="141"/>
                </a:cubicBezTo>
                <a:cubicBezTo>
                  <a:pt x="249" y="207"/>
                  <a:pt x="249" y="273"/>
                  <a:pt x="255" y="339"/>
                </a:cubicBezTo>
                <a:cubicBezTo>
                  <a:pt x="256" y="349"/>
                  <a:pt x="256" y="363"/>
                  <a:pt x="265" y="367"/>
                </a:cubicBezTo>
                <a:cubicBezTo>
                  <a:pt x="274" y="371"/>
                  <a:pt x="284" y="361"/>
                  <a:pt x="293" y="358"/>
                </a:cubicBezTo>
                <a:cubicBezTo>
                  <a:pt x="310" y="305"/>
                  <a:pt x="290" y="353"/>
                  <a:pt x="331" y="301"/>
                </a:cubicBezTo>
                <a:cubicBezTo>
                  <a:pt x="345" y="283"/>
                  <a:pt x="369" y="245"/>
                  <a:pt x="369" y="245"/>
                </a:cubicBezTo>
                <a:cubicBezTo>
                  <a:pt x="383" y="200"/>
                  <a:pt x="388" y="191"/>
                  <a:pt x="435" y="207"/>
                </a:cubicBezTo>
                <a:cubicBezTo>
                  <a:pt x="460" y="245"/>
                  <a:pt x="476" y="283"/>
                  <a:pt x="501" y="320"/>
                </a:cubicBezTo>
                <a:cubicBezTo>
                  <a:pt x="517" y="370"/>
                  <a:pt x="532" y="421"/>
                  <a:pt x="548" y="471"/>
                </a:cubicBezTo>
                <a:cubicBezTo>
                  <a:pt x="568" y="643"/>
                  <a:pt x="522" y="662"/>
                  <a:pt x="595" y="613"/>
                </a:cubicBezTo>
                <a:cubicBezTo>
                  <a:pt x="612" y="564"/>
                  <a:pt x="635" y="521"/>
                  <a:pt x="652" y="471"/>
                </a:cubicBezTo>
                <a:cubicBezTo>
                  <a:pt x="655" y="462"/>
                  <a:pt x="653" y="448"/>
                  <a:pt x="661" y="443"/>
                </a:cubicBezTo>
                <a:cubicBezTo>
                  <a:pt x="689" y="424"/>
                  <a:pt x="714" y="416"/>
                  <a:pt x="746" y="405"/>
                </a:cubicBezTo>
                <a:cubicBezTo>
                  <a:pt x="771" y="410"/>
                  <a:pt x="804" y="411"/>
                  <a:pt x="822" y="434"/>
                </a:cubicBezTo>
                <a:cubicBezTo>
                  <a:pt x="828" y="442"/>
                  <a:pt x="827" y="453"/>
                  <a:pt x="831" y="462"/>
                </a:cubicBezTo>
                <a:cubicBezTo>
                  <a:pt x="850" y="500"/>
                  <a:pt x="874" y="535"/>
                  <a:pt x="888" y="575"/>
                </a:cubicBezTo>
                <a:cubicBezTo>
                  <a:pt x="895" y="637"/>
                  <a:pt x="891" y="741"/>
                  <a:pt x="963" y="764"/>
                </a:cubicBezTo>
                <a:cubicBezTo>
                  <a:pt x="1017" y="747"/>
                  <a:pt x="1034" y="689"/>
                  <a:pt x="1096" y="670"/>
                </a:cubicBezTo>
                <a:cubicBezTo>
                  <a:pt x="1155" y="677"/>
                  <a:pt x="1200" y="689"/>
                  <a:pt x="1256" y="707"/>
                </a:cubicBezTo>
                <a:cubicBezTo>
                  <a:pt x="1277" y="714"/>
                  <a:pt x="1322" y="717"/>
                  <a:pt x="1322" y="7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6705600" y="5334000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180</a:t>
            </a:r>
            <a:r>
              <a:rPr lang="en-US" sz="1800" baseline="30000"/>
              <a:t>o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1660525" y="5832475"/>
            <a:ext cx="157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BS antenna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4937125" y="5832475"/>
            <a:ext cx="2509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Subscriber antenna</a:t>
            </a:r>
          </a:p>
        </p:txBody>
      </p:sp>
      <p:pic>
        <p:nvPicPr>
          <p:cNvPr id="2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In-Cell Interference (CDMA)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= (N</a:t>
            </a:r>
            <a:r>
              <a:rPr lang="en-US" baseline="-25000"/>
              <a:t>h </a:t>
            </a:r>
            <a:r>
              <a:rPr lang="en-US"/>
              <a:t>– 1)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S </a:t>
            </a:r>
            <a:r>
              <a:rPr lang="en-US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  <a:sym typeface="Symbol" pitchFamily="18" charset="2"/>
              </a:rPr>
              <a:t></a:t>
            </a:r>
            <a:r>
              <a:rPr lang="en-US"/>
              <a:t> N</a:t>
            </a:r>
            <a:r>
              <a:rPr lang="en-US" baseline="-25000"/>
              <a:t>h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S</a:t>
            </a:r>
          </a:p>
          <a:p>
            <a:pPr lvl="2">
              <a:buFont typeface="Symbol" pitchFamily="18" charset="2"/>
              <a:buNone/>
            </a:pPr>
            <a:r>
              <a:rPr lang="en-US">
                <a:latin typeface="Symbol" pitchFamily="18" charset="2"/>
              </a:rPr>
              <a:t>a = </a:t>
            </a:r>
            <a:r>
              <a:rPr lang="en-US"/>
              <a:t>voice activity factor</a:t>
            </a:r>
          </a:p>
          <a:p>
            <a:pPr lvl="1">
              <a:buFont typeface="Symbol" pitchFamily="18" charset="2"/>
              <a:buNone/>
            </a:pPr>
            <a:r>
              <a:rPr lang="en-US">
                <a:latin typeface="Symbol" pitchFamily="18" charset="2"/>
              </a:rPr>
              <a:t>		</a:t>
            </a:r>
            <a:r>
              <a:rPr lang="en-US" sz="2400">
                <a:latin typeface="Symbol" pitchFamily="18" charset="2"/>
              </a:rPr>
              <a:t>N</a:t>
            </a:r>
            <a:r>
              <a:rPr lang="en-US" sz="2400" baseline="-25000"/>
              <a:t>h</a:t>
            </a:r>
            <a:r>
              <a:rPr lang="en-US" sz="2400"/>
              <a:t> = total # of houses</a:t>
            </a:r>
          </a:p>
          <a:p>
            <a:pPr lvl="2">
              <a:buFont typeface="Symbol" pitchFamily="18" charset="2"/>
              <a:buNone/>
            </a:pPr>
            <a:r>
              <a:rPr lang="en-US"/>
              <a:t>S = power received at cell site from every house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Out-of-Cell Interference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Pathloss: 20dB/dec as opposed to 40dB/dec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sym typeface="Symbol" pitchFamily="18" charset="2"/>
              </a:rPr>
              <a:t> need to take in account more tiers</a:t>
            </a:r>
            <a:endParaRPr lang="en-US"/>
          </a:p>
          <a:p>
            <a:r>
              <a:rPr lang="en-US"/>
              <a:t>Only from houses whose antennas are directed at the center cell base station</a:t>
            </a:r>
          </a:p>
          <a:p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724400" y="1752600"/>
          <a:ext cx="3810000" cy="4264025"/>
        </p:xfrm>
        <a:graphic>
          <a:graphicData uri="http://schemas.openxmlformats.org/presentationml/2006/ole">
            <p:oleObj spid="_x0000_s2050" name="Bitmap Image" r:id="rId3" imgW="2534004" imgH="2619048" progId="PBrush">
              <p:embed/>
            </p:oleObj>
          </a:graphicData>
        </a:graphic>
      </p:graphicFrame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Interference from Another Cell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41475"/>
            <a:ext cx="4191000" cy="4454525"/>
          </a:xfrm>
        </p:spPr>
        <p:txBody>
          <a:bodyPr/>
          <a:lstStyle/>
          <a:p>
            <a:r>
              <a:rPr lang="en-US" sz="2400" b="1">
                <a:solidFill>
                  <a:srgbClr val="9966FF"/>
                </a:solidFill>
              </a:rPr>
              <a:t>Blue area</a:t>
            </a:r>
            <a:r>
              <a:rPr lang="en-US" sz="2000"/>
              <a:t> is region of interferers for C</a:t>
            </a:r>
          </a:p>
          <a:p>
            <a:r>
              <a:rPr lang="en-US" sz="2000"/>
              <a:t>It is Not a perfect pie shape</a:t>
            </a:r>
          </a:p>
          <a:p>
            <a:r>
              <a:rPr lang="en-US" sz="2000"/>
              <a:t>If w = (1/2)*(antenna width)</a:t>
            </a:r>
          </a:p>
          <a:p>
            <a:pPr>
              <a:buFont typeface="Wingdings" pitchFamily="2" charset="2"/>
              <a:buNone/>
            </a:pPr>
            <a:r>
              <a:rPr lang="en-US" sz="2000" i="1"/>
              <a:t>      (in radians)</a:t>
            </a:r>
          </a:p>
          <a:p>
            <a:r>
              <a:rPr lang="en-US" sz="2000"/>
              <a:t>W = w+2sin</a:t>
            </a:r>
            <a:r>
              <a:rPr lang="en-US" sz="2000" baseline="30000"/>
              <a:t>-1</a:t>
            </a:r>
            <a:r>
              <a:rPr lang="en-US" sz="2000"/>
              <a:t>((R/D)sin(w/2))</a:t>
            </a:r>
            <a:endParaRPr lang="en-US" sz="2000" baseline="30000"/>
          </a:p>
          <a:p>
            <a:r>
              <a:rPr lang="en-US" sz="2000"/>
              <a:t>If w&lt;&lt;1 and R&lt;&lt;D: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		W = w (1+(R/D))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             is the “pie” arc length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Per-Tier Interference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Integration over W and all the cells at tier n yields: </a:t>
            </a:r>
          </a:p>
          <a:p>
            <a:pPr lvl="1">
              <a:buFontTx/>
              <a:buNone/>
            </a:pPr>
            <a:r>
              <a:rPr lang="en-US" sz="2400"/>
              <a:t>	I</a:t>
            </a:r>
            <a:r>
              <a:rPr lang="en-US" sz="2400" baseline="-25000"/>
              <a:t>n</a:t>
            </a:r>
            <a:r>
              <a:rPr lang="en-US" sz="2400"/>
              <a:t> = [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N</a:t>
            </a:r>
            <a:r>
              <a:rPr lang="en-US" sz="2400" baseline="-25000"/>
              <a:t>h</a:t>
            </a:r>
            <a:r>
              <a:rPr lang="en-US" sz="2400"/>
              <a:t>Sw/(3sqrt(3))][1/n]</a:t>
            </a:r>
          </a:p>
          <a:p>
            <a:pPr lvl="1">
              <a:buFontTx/>
              <a:buNone/>
            </a:pPr>
            <a:r>
              <a:rPr lang="en-US" sz="2400"/>
              <a:t>			for n&gt;4</a:t>
            </a:r>
          </a:p>
          <a:p>
            <a:r>
              <a:rPr lang="en-US" sz="2400"/>
              <a:t>Interference is proportional to antenna width w and inversely proportional to the tier number.</a:t>
            </a:r>
          </a:p>
          <a:p>
            <a:r>
              <a:rPr lang="en-US" sz="2400"/>
              <a:t>Decreasing the antenna width can greatly reduce interference.</a:t>
            </a:r>
          </a:p>
          <a:p>
            <a:r>
              <a:rPr lang="en-US" sz="2400"/>
              <a:t>As the number of tiers approaches infinity, so does the total interference.  Therefore, system capacity is a function of the total number of tiers in the system.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wireless local loop (WLL)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sz="3600"/>
              <a:t>Capacity comparison</a:t>
            </a:r>
            <a:r>
              <a:rPr lang="en-US"/>
              <a:t> </a:t>
            </a:r>
            <a:br>
              <a:rPr lang="en-US"/>
            </a:br>
            <a:r>
              <a:rPr lang="en-US" sz="2400"/>
              <a:t>for 5 MHz spectrum allocation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052888" y="2247900"/>
            <a:ext cx="518001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4985" name="Group 169"/>
          <p:cNvGraphicFramePr>
            <a:graphicFrameLocks noGrp="1"/>
          </p:cNvGraphicFramePr>
          <p:nvPr/>
        </p:nvGraphicFramePr>
        <p:xfrm>
          <a:off x="381000" y="1397000"/>
          <a:ext cx="8153400" cy="3803904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904875"/>
                <a:gridCol w="1162050"/>
                <a:gridCol w="1166813"/>
                <a:gridCol w="1163637"/>
                <a:gridCol w="1165225"/>
              </a:tblGrid>
              <a:tr h="3127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Detail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IS-95 CDMA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IS-136 TDMA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ETSI (GSM)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Mobile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Mobile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Mobile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Chan. BW (kHz)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# channels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/N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 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18dB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14dB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Freq. Reuse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Effective Chan. Per sect.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13.92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Erlangs per cell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Per MHz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48.7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Comparison</a:t>
            </a:r>
          </a:p>
        </p:txBody>
      </p:sp>
      <p:graphicFrame>
        <p:nvGraphicFramePr>
          <p:cNvPr id="53251" name="Group 3"/>
          <p:cNvGraphicFramePr>
            <a:graphicFrameLocks noGrp="1"/>
          </p:cNvGraphicFramePr>
          <p:nvPr/>
        </p:nvGraphicFramePr>
        <p:xfrm>
          <a:off x="1447800" y="685800"/>
          <a:ext cx="5867400" cy="557784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789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Mobile Wireless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Wireline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Good LOS component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Mainly diffuse components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 diffuse components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Rician fading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Rayleigh fading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 fading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Narrowbeam directed antennas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Omnidirectional antennas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Expensive wires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High Channel reuse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Less Channel reuse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Reuse Limited by wiring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Simple design, constant channel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Expensive DSPs, power 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Expensive to build and maintain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0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Low in-premises mobility only, easy access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High mobility allowed, easy 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Low in-premises mobility, wiring of distant areas cumbersome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Weather conditions effects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Not very reliable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Very reliable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services provided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b="1"/>
              <a:t>Marconi WipLL</a:t>
            </a:r>
            <a:r>
              <a:rPr lang="en-US" sz="2800"/>
              <a:t> (wireless IP local loop)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Based on Frequency hopping CDMA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Internet Protocol 64kbps to 2.4Mbps rates Committed Information Rate or best effort service</a:t>
            </a:r>
          </a:p>
          <a:p>
            <a:pPr>
              <a:lnSpc>
                <a:spcPct val="90000"/>
              </a:lnSpc>
            </a:pPr>
            <a:r>
              <a:rPr lang="en-US" sz="2800" b="1"/>
              <a:t>Lucent WSS</a:t>
            </a:r>
            <a:r>
              <a:rPr lang="en-US" sz="2800"/>
              <a:t> (wireless subscriber system)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800 to 5000 subscribers per switch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Uses FDMA/FDD 12 Km to 40Km coverage</a:t>
            </a:r>
          </a:p>
          <a:p>
            <a:pPr>
              <a:lnSpc>
                <a:spcPct val="90000"/>
              </a:lnSpc>
            </a:pPr>
            <a:r>
              <a:rPr lang="en-US" sz="2800" b="1"/>
              <a:t>GoodWin </a:t>
            </a:r>
            <a:r>
              <a:rPr lang="en-US" sz="2800"/>
              <a:t>WLL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DECT standards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9.6 kbps rate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Specified conditions -5°С...+55°С, 20...75% humidity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Future of WLL / Overview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Depends on</a:t>
            </a:r>
          </a:p>
          <a:p>
            <a:pPr lvl="1"/>
            <a:r>
              <a:rPr lang="en-US"/>
              <a:t>economic development</a:t>
            </a:r>
          </a:p>
          <a:p>
            <a:pPr lvl="1"/>
            <a:r>
              <a:rPr lang="en-US"/>
              <a:t>existing infrastructure of a region</a:t>
            </a:r>
          </a:p>
          <a:p>
            <a:r>
              <a:rPr lang="en-US"/>
              <a:t>Offers</a:t>
            </a:r>
          </a:p>
          <a:p>
            <a:pPr lvl="1"/>
            <a:r>
              <a:rPr lang="en-US"/>
              <a:t>market competition</a:t>
            </a:r>
          </a:p>
          <a:p>
            <a:pPr lvl="1"/>
            <a:r>
              <a:rPr lang="en-US"/>
              <a:t>quick deployment</a:t>
            </a:r>
          </a:p>
          <a:p>
            <a:pPr lvl="1"/>
            <a:r>
              <a:rPr lang="en-US"/>
              <a:t>relatively reliable service at low costs</a:t>
            </a:r>
          </a:p>
          <a:p>
            <a:pPr lvl="1">
              <a:buFontTx/>
              <a:buNone/>
            </a:pPr>
            <a:endParaRPr lang="en-US"/>
          </a:p>
          <a:p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Topics to be covered in next lecture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Local Multipoint Distribution System (LMDS)</a:t>
            </a:r>
          </a:p>
          <a:p>
            <a:endParaRPr lang="en-US" dirty="0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What is WLL?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- </a:t>
            </a:r>
            <a:r>
              <a:rPr lang="en-US" sz="2800" b="1"/>
              <a:t>WLL is a system that connects subscribers         to the local telephone station wirelessly.</a:t>
            </a:r>
            <a:r>
              <a:rPr lang="en-US" sz="2800"/>
              <a:t>  </a:t>
            </a:r>
          </a:p>
          <a:p>
            <a:pPr>
              <a:lnSpc>
                <a:spcPct val="90000"/>
              </a:lnSpc>
            </a:pPr>
            <a:r>
              <a:rPr lang="en-US" sz="2800"/>
              <a:t>Systems WLL is based 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Cellular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Satellite (specific and adjunct)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Microcellular</a:t>
            </a:r>
          </a:p>
          <a:p>
            <a:pPr>
              <a:lnSpc>
                <a:spcPct val="90000"/>
              </a:lnSpc>
            </a:pPr>
            <a:r>
              <a:rPr lang="en-US" sz="2800"/>
              <a:t>Other names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Radio In The Loop (RITL)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Fixed-Radio Access (FRA).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12800"/>
          </a:xfrm>
        </p:spPr>
        <p:txBody>
          <a:bodyPr/>
          <a:lstStyle/>
          <a:p>
            <a:r>
              <a:rPr lang="en-US"/>
              <a:t>A general WLL setup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049588" y="4125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447800" y="1600200"/>
          <a:ext cx="5534025" cy="4362450"/>
        </p:xfrm>
        <a:graphic>
          <a:graphicData uri="http://schemas.openxmlformats.org/presentationml/2006/ole">
            <p:oleObj spid="_x0000_s1026" name="Bitmap Image" r:id="rId3" imgW="5533333" imgH="4361905" progId="PBrush">
              <p:embed/>
            </p:oleObj>
          </a:graphicData>
        </a:graphic>
      </p:graphicFrame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WLL services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Desirable: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Wireless feature should be transparent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Wireline Custom features</a:t>
            </a:r>
          </a:p>
          <a:p>
            <a:pPr>
              <a:lnSpc>
                <a:spcPct val="90000"/>
              </a:lnSpc>
            </a:pPr>
            <a:r>
              <a:rPr lang="en-US" sz="2800"/>
              <a:t>Other: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Business related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Hunt groups,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Call transfers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Conference calling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Calling cards, coin phones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V.29 (9600bps)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ISDN (64kbps)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WLL should provide…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Toll-quality service</a:t>
            </a:r>
          </a:p>
          <a:p>
            <a:r>
              <a:rPr lang="en-US"/>
              <a:t>Expand from a central office to about 5 miles</a:t>
            </a:r>
          </a:p>
          <a:p>
            <a:r>
              <a:rPr lang="en-US"/>
              <a:t>Low license cost</a:t>
            </a:r>
          </a:p>
          <a:p>
            <a:r>
              <a:rPr lang="en-US"/>
              <a:t>Subscriber costs equivalent or better than copper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Ideas for U.S. market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Supplement Copper Lines</a:t>
            </a:r>
          </a:p>
          <a:p>
            <a:pPr lvl="1">
              <a:lnSpc>
                <a:spcPct val="90000"/>
              </a:lnSpc>
            </a:pPr>
            <a:r>
              <a:rPr lang="en-US"/>
              <a:t>Easier third telephone line</a:t>
            </a:r>
          </a:p>
          <a:p>
            <a:pPr lvl="1">
              <a:lnSpc>
                <a:spcPct val="90000"/>
              </a:lnSpc>
            </a:pPr>
            <a:r>
              <a:rPr lang="en-US"/>
              <a:t>Data service  </a:t>
            </a:r>
          </a:p>
          <a:p>
            <a:pPr>
              <a:lnSpc>
                <a:spcPct val="90000"/>
              </a:lnSpc>
            </a:pPr>
            <a:r>
              <a:rPr lang="en-US"/>
              <a:t>Fixed Mobile Users</a:t>
            </a:r>
          </a:p>
          <a:p>
            <a:pPr lvl="1">
              <a:lnSpc>
                <a:spcPct val="90000"/>
              </a:lnSpc>
            </a:pPr>
            <a:r>
              <a:rPr lang="en-US"/>
              <a:t>Take phone wherever you want / charged on 2 levels</a:t>
            </a:r>
          </a:p>
          <a:p>
            <a:pPr lvl="1">
              <a:lnSpc>
                <a:spcPct val="90000"/>
              </a:lnSpc>
            </a:pPr>
            <a:r>
              <a:rPr lang="en-US"/>
              <a:t>“home” could mean neighborhood</a:t>
            </a:r>
          </a:p>
          <a:p>
            <a:pPr lvl="1">
              <a:lnSpc>
                <a:spcPct val="90000"/>
              </a:lnSpc>
            </a:pPr>
            <a:r>
              <a:rPr lang="en-US"/>
              <a:t>Charged regular mobile rate if you’re on the road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Considerations</a:t>
            </a:r>
          </a:p>
        </p:txBody>
      </p:sp>
      <p:pic>
        <p:nvPicPr>
          <p:cNvPr id="54275" name="Picture 3" descr="Fig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086600" cy="3243263"/>
          </a:xfrm>
          <a:prstGeom prst="rect">
            <a:avLst/>
          </a:prstGeom>
          <a:noFill/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85800" y="5257800"/>
            <a:ext cx="6226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Wireless cost is constant over distance for WLL</a:t>
            </a:r>
          </a:p>
          <a:p>
            <a:pPr>
              <a:buFontTx/>
              <a:buChar char="•"/>
            </a:pPr>
            <a:r>
              <a:rPr lang="en-US"/>
              <a:t> Wireline depends on distance AND terrain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Situations “made” for WLL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Environments where 3</a:t>
            </a:r>
            <a:r>
              <a:rPr lang="en-US" baseline="30000"/>
              <a:t>rd</a:t>
            </a:r>
            <a:r>
              <a:rPr lang="en-US"/>
              <a:t> line is degraded might be cheaper to go wireless</a:t>
            </a:r>
          </a:p>
          <a:p>
            <a:r>
              <a:rPr lang="en-US"/>
              <a:t>Where it’s impossible to lay copper (3</a:t>
            </a:r>
            <a:r>
              <a:rPr lang="en-US" baseline="30000"/>
              <a:t>rd</a:t>
            </a:r>
            <a:r>
              <a:rPr lang="en-US"/>
              <a:t> world, small islands)</a:t>
            </a:r>
          </a:p>
          <a:p>
            <a:r>
              <a:rPr lang="en-US"/>
              <a:t>Business parks, industrial areas</a:t>
            </a:r>
          </a:p>
          <a:p>
            <a:r>
              <a:rPr lang="en-US"/>
              <a:t>Speedy deployment, stop gap application till wireline is in</a:t>
            </a:r>
          </a:p>
          <a:p>
            <a:pPr lvl="1"/>
            <a:r>
              <a:rPr lang="en-US"/>
              <a:t>90-120 days for activation</a:t>
            </a:r>
          </a:p>
          <a:p>
            <a:pPr lvl="1">
              <a:buFontTx/>
              <a:buNone/>
            </a:pPr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946</Words>
  <Application>Microsoft Office PowerPoint</Application>
  <PresentationFormat>On-screen Show (4:3)</PresentationFormat>
  <Paragraphs>277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Bitmap Image</vt:lpstr>
      <vt:lpstr>   COMPUTER NETWORKS-II / BTCS-3501    </vt:lpstr>
      <vt:lpstr>Topics to be covered</vt:lpstr>
      <vt:lpstr>Definition</vt:lpstr>
      <vt:lpstr>A general WLL setup</vt:lpstr>
      <vt:lpstr>WLL services</vt:lpstr>
      <vt:lpstr>WLL should provide…</vt:lpstr>
      <vt:lpstr>Ideas for U.S. market</vt:lpstr>
      <vt:lpstr>Cost Considerations</vt:lpstr>
      <vt:lpstr>Situations “made” for WLL</vt:lpstr>
      <vt:lpstr>Developed vs. Developing</vt:lpstr>
      <vt:lpstr>Developed vs. Developing</vt:lpstr>
      <vt:lpstr>Examples</vt:lpstr>
      <vt:lpstr>Connection Setup</vt:lpstr>
      <vt:lpstr>Important Results of Fixed to Fixed Propagation in WLLs</vt:lpstr>
      <vt:lpstr>Fixed to Fixed Propagation(cont’d)</vt:lpstr>
      <vt:lpstr>In-Cell Interference (CDMA)</vt:lpstr>
      <vt:lpstr>Out-of-Cell Interference</vt:lpstr>
      <vt:lpstr>Interference from Another Cell</vt:lpstr>
      <vt:lpstr>Per-Tier Interference</vt:lpstr>
      <vt:lpstr>Capacity comparison  for 5 MHz spectrum allocation</vt:lpstr>
      <vt:lpstr>Comparison</vt:lpstr>
      <vt:lpstr>Examples of services provided</vt:lpstr>
      <vt:lpstr>Future of WLL / Overview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 Wireless Networks (cont.)</dc:title>
  <dc:creator>Windows 8</dc:creator>
  <cp:lastModifiedBy>Admin</cp:lastModifiedBy>
  <cp:revision>6</cp:revision>
  <dcterms:created xsi:type="dcterms:W3CDTF">2006-08-16T00:00:00Z</dcterms:created>
  <dcterms:modified xsi:type="dcterms:W3CDTF">2023-06-20T08:21:34Z</dcterms:modified>
</cp:coreProperties>
</file>