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82" r:id="rId3"/>
    <p:sldId id="349" r:id="rId4"/>
    <p:sldId id="352" r:id="rId5"/>
    <p:sldId id="351" r:id="rId6"/>
    <p:sldId id="350" r:id="rId7"/>
    <p:sldId id="388"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41"/>
    <p:restoredTop sz="94729"/>
  </p:normalViewPr>
  <p:slideViewPr>
    <p:cSldViewPr>
      <p:cViewPr>
        <p:scale>
          <a:sx n="72" d="100"/>
          <a:sy n="72" d="100"/>
        </p:scale>
        <p:origin x="-552" y="2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5E0460-E654-42CE-A030-2BB41F913000}" type="datetimeFigureOut">
              <a:rPr lang="en-US" smtClean="0"/>
              <a:pPr/>
              <a:t>7/31/2023</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093022-06E1-473B-909F-B1570F971297}" type="slidenum">
              <a:rPr lang="en-US" smtClean="0"/>
              <a:pPr/>
              <a:t>‹#›</a:t>
            </a:fld>
            <a:endParaRPr lang="en-US" dirty="0"/>
          </a:p>
        </p:txBody>
      </p:sp>
    </p:spTree>
    <p:extLst>
      <p:ext uri="{BB962C8B-B14F-4D97-AF65-F5344CB8AC3E}">
        <p14:creationId xmlns:p14="http://schemas.microsoft.com/office/powerpoint/2010/main" val="3403562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7/31/2023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7/31/2023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7/31/2023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7/31/2023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DB4388-F365-43A6-8496-C4CC9C5DDCA0}" type="datetimeFigureOut">
              <a:rPr lang="en-US" smtClean="0"/>
              <a:pPr/>
              <a:t>7/31/2023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DB4388-F365-43A6-8496-C4CC9C5DDCA0}" type="datetimeFigureOut">
              <a:rPr lang="en-US" smtClean="0"/>
              <a:pPr/>
              <a:t>7/31/2023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DB4388-F365-43A6-8496-C4CC9C5DDCA0}" type="datetimeFigureOut">
              <a:rPr lang="en-US" smtClean="0"/>
              <a:pPr/>
              <a:t>7/31/2023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FC20909-B731-40E6-B40D-2B16F2863567}"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DB4388-F365-43A6-8496-C4CC9C5DDCA0}" type="datetimeFigureOut">
              <a:rPr lang="en-US" smtClean="0"/>
              <a:pPr/>
              <a:t>7/31/2023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FC20909-B731-40E6-B40D-2B16F2863567}"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DB4388-F365-43A6-8496-C4CC9C5DDCA0}" type="datetimeFigureOut">
              <a:rPr lang="en-US" smtClean="0"/>
              <a:pPr/>
              <a:t>7/31/2023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FC20909-B731-40E6-B40D-2B16F2863567}"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7/31/2023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7/31/2023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DB4388-F365-43A6-8496-C4CC9C5DDCA0}" type="datetimeFigureOut">
              <a:rPr lang="en-US" smtClean="0"/>
              <a:pPr/>
              <a:t>7/31/2023</a:t>
            </a:fld>
            <a:endParaRPr lang="en-US" dirty="0"/>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C20909-B731-40E6-B40D-2B16F2863567}"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762000"/>
            <a:ext cx="10513168" cy="2286000"/>
          </a:xfrm>
        </p:spPr>
        <p:txBody>
          <a:bodyPr>
            <a:normAutofit fontScale="90000"/>
          </a:bodyPr>
          <a:lstStyle/>
          <a:p>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solidFill>
                  <a:srgbClr val="7030A0"/>
                </a:solidFill>
                <a:latin typeface="American Typewriter" panose="02090604020004020304" pitchFamily="18" charset="77"/>
              </a:rPr>
              <a:t/>
            </a:r>
            <a:br>
              <a:rPr lang="en-IN" sz="4000" dirty="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COMMUNICATIVE ENGLISH / BENG-1101</a:t>
            </a:r>
            <a:r>
              <a:rPr lang="en-IN" b="1" dirty="0" smtClean="0"/>
              <a:t/>
            </a:r>
            <a:br>
              <a:rPr lang="en-IN" b="1" dirty="0" smtClean="0"/>
            </a:br>
            <a:r>
              <a:rPr lang="en-US" dirty="0" smtClean="0"/>
              <a:t/>
            </a:r>
            <a:br>
              <a:rPr lang="en-US" dirty="0" smtClean="0"/>
            </a:br>
            <a:r>
              <a:rPr lang="en-US" dirty="0" smtClean="0"/>
              <a:t/>
            </a:r>
            <a:br>
              <a:rPr lang="en-US" dirty="0" smtClean="0"/>
            </a:br>
            <a:r>
              <a:rPr lang="en-US" dirty="0"/>
              <a:t/>
            </a:r>
            <a:br>
              <a:rPr lang="en-US" dirty="0"/>
            </a:br>
            <a:endParaRPr lang="en-US" dirty="0"/>
          </a:p>
        </p:txBody>
      </p:sp>
      <p:sp>
        <p:nvSpPr>
          <p:cNvPr id="14" name="Footer Placeholder 4">
            <a:extLst>
              <a:ext uri="{FF2B5EF4-FFF2-40B4-BE49-F238E27FC236}">
                <a16:creationId xmlns:a16="http://schemas.microsoft.com/office/drawing/2014/main" xmlns="" id="{9DF95F34-A162-CA4C-889B-0891699B6A5A}"/>
              </a:ext>
            </a:extLst>
          </p:cNvPr>
          <p:cNvSpPr>
            <a:spLocks noGrp="1"/>
          </p:cNvSpPr>
          <p:nvPr>
            <p:ph type="ftr" sz="quarter" idx="11"/>
          </p:nvPr>
        </p:nvSpPr>
        <p:spPr>
          <a:xfrm>
            <a:off x="3175000" y="6365229"/>
            <a:ext cx="4114800" cy="365125"/>
          </a:xfrm>
        </p:spPr>
        <p:txBody>
          <a:bodyPr/>
          <a:lstStyle/>
          <a:p>
            <a:r>
              <a:rPr lang="en-US" b="1" dirty="0" err="1">
                <a:solidFill>
                  <a:schemeClr val="bg1"/>
                </a:solidFill>
              </a:rPr>
              <a:t>Dr.Nitin</a:t>
            </a:r>
            <a:r>
              <a:rPr lang="en-US" b="1" dirty="0">
                <a:solidFill>
                  <a:schemeClr val="bg1"/>
                </a:solidFill>
              </a:rPr>
              <a:t> </a:t>
            </a:r>
            <a:r>
              <a:rPr lang="en-US" b="1" dirty="0" err="1">
                <a:solidFill>
                  <a:schemeClr val="bg1"/>
                </a:solidFill>
              </a:rPr>
              <a:t>Thapar_SOMC_ITFM</a:t>
            </a:r>
            <a:endParaRPr lang="en-US" b="1" dirty="0">
              <a:solidFill>
                <a:schemeClr val="bg1"/>
              </a:solidFill>
            </a:endParaRPr>
          </a:p>
        </p:txBody>
      </p:sp>
      <p:sp>
        <p:nvSpPr>
          <p:cNvPr id="13" name="Slide Number Placeholder 5">
            <a:extLst>
              <a:ext uri="{FF2B5EF4-FFF2-40B4-BE49-F238E27FC236}">
                <a16:creationId xmlns:a16="http://schemas.microsoft.com/office/drawing/2014/main" xmlns="" id="{C3EF51EB-3DA5-4842-B82C-4F75593C592D}"/>
              </a:ext>
            </a:extLst>
          </p:cNvPr>
          <p:cNvSpPr>
            <a:spLocks noGrp="1"/>
          </p:cNvSpPr>
          <p:nvPr>
            <p:ph type="sldNum" sz="quarter" idx="12"/>
          </p:nvPr>
        </p:nvSpPr>
        <p:spPr>
          <a:xfrm>
            <a:off x="8610600" y="6356350"/>
            <a:ext cx="2743200" cy="365125"/>
          </a:xfrm>
        </p:spPr>
        <p:txBody>
          <a:bodyPr/>
          <a:lstStyle/>
          <a:p>
            <a:fld id="{4074E40B-79F9-F74D-8D9E-1BC4B8F861E8}" type="slidenum">
              <a:rPr lang="en-US" smtClean="0"/>
              <a:pPr/>
              <a:t>1</a:t>
            </a:fld>
            <a:endParaRPr lang="en-US" dirty="0"/>
          </a:p>
        </p:txBody>
      </p:sp>
      <p:pic>
        <p:nvPicPr>
          <p:cNvPr id="12"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xmlns="" id="{10D8ABEA-F2E3-8B43-9C07-09D62BFBF7A6}"/>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6" name="Rectangle 15">
            <a:extLst>
              <a:ext uri="{FF2B5EF4-FFF2-40B4-BE49-F238E27FC236}">
                <a16:creationId xmlns:a16="http://schemas.microsoft.com/office/drawing/2014/main" xmlns="" id="{64FE491C-50AE-C347-9BEA-9FF9A5452B72}"/>
              </a:ext>
            </a:extLst>
          </p:cNvPr>
          <p:cNvSpPr/>
          <p:nvPr/>
        </p:nvSpPr>
        <p:spPr>
          <a:xfrm>
            <a:off x="-1295400" y="6330244"/>
            <a:ext cx="8585200" cy="400110"/>
          </a:xfrm>
          <a:prstGeom prst="rect">
            <a:avLst/>
          </a:prstGeom>
          <a:noFill/>
        </p:spPr>
        <p:txBody>
          <a:bodyPr wrap="square" lIns="91440" tIns="45720" rIns="91440" bIns="45720">
            <a:spAutoFit/>
          </a:bodyPr>
          <a:lstStyle/>
          <a:p>
            <a:pPr algn="ctr"/>
            <a:r>
              <a:rPr lang="en-GB" sz="2000" b="1" cap="none" spc="0" dirty="0">
                <a:ln w="22225">
                  <a:noFill/>
                  <a:prstDash val="solid"/>
                </a:ln>
                <a:solidFill>
                  <a:schemeClr val="bg1"/>
                </a:solidFill>
              </a:rPr>
              <a:t>education for life                                          </a:t>
            </a:r>
            <a:r>
              <a:rPr lang="en-GB" b="1" cap="none" spc="0" dirty="0">
                <a:ln w="22225">
                  <a:noFill/>
                  <a:prstDash val="solid"/>
                </a:ln>
                <a:solidFill>
                  <a:schemeClr val="bg1"/>
                </a:solidFill>
              </a:rPr>
              <a:t>www.rimt.ac.in</a:t>
            </a:r>
            <a:endParaRPr lang="en-GB" sz="2400" b="1" cap="none" spc="0" dirty="0">
              <a:ln w="22225">
                <a:noFill/>
                <a:prstDash val="solid"/>
              </a:ln>
              <a:solidFill>
                <a:schemeClr val="bg1"/>
              </a:solidFill>
            </a:endParaRPr>
          </a:p>
        </p:txBody>
      </p:sp>
      <p:sp>
        <p:nvSpPr>
          <p:cNvPr id="17"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400" b="1" dirty="0" smtClean="0">
                <a:solidFill>
                  <a:schemeClr val="tx1"/>
                </a:solidFill>
              </a:rPr>
              <a:t>Department of English</a:t>
            </a:r>
            <a:endParaRPr lang="en-US" sz="1400" b="1" dirty="0">
              <a:solidFill>
                <a:schemeClr val="tx1"/>
              </a:solidFill>
            </a:endParaRPr>
          </a:p>
        </p:txBody>
      </p:sp>
      <p:sp>
        <p:nvSpPr>
          <p:cNvPr id="10" name="Title 3"/>
          <p:cNvSpPr txBox="1">
            <a:spLocks/>
          </p:cNvSpPr>
          <p:nvPr/>
        </p:nvSpPr>
        <p:spPr>
          <a:xfrm>
            <a:off x="7289800" y="4038600"/>
            <a:ext cx="4626154" cy="1447800"/>
          </a:xfrm>
          <a:prstGeom prst="rect">
            <a:avLst/>
          </a:prstGeom>
        </p:spPr>
        <p:txBody>
          <a:bodyPr vert="horz" lIns="91440" tIns="45720" rIns="91440" bIns="45720" rtlCol="0" anchor="ctr">
            <a:normAutofit fontScale="5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t>Prepared by</a:t>
            </a:r>
            <a:r>
              <a:rPr lang="en-IN" sz="4000" dirty="0" smtClean="0"/>
              <a:t>:</a:t>
            </a:r>
            <a:r>
              <a:rPr lang="en-US" dirty="0"/>
              <a:t> </a:t>
            </a:r>
            <a:r>
              <a:rPr lang="en-US" b="1" dirty="0" smtClean="0"/>
              <a:t>AMIT MOHAN </a:t>
            </a:r>
          </a:p>
          <a:p>
            <a:pPr algn="l"/>
            <a:r>
              <a:rPr lang="en-US" dirty="0" smtClean="0"/>
              <a:t>    </a:t>
            </a:r>
            <a:r>
              <a:rPr lang="en-US" sz="3800" dirty="0" smtClean="0"/>
              <a:t>Head &amp; Assistant Professor </a:t>
            </a:r>
          </a:p>
          <a:p>
            <a:pPr algn="l"/>
            <a:r>
              <a:rPr lang="en-US" dirty="0" smtClean="0"/>
              <a:t>   </a:t>
            </a:r>
            <a:endParaRPr lang="en-US" dirty="0"/>
          </a:p>
        </p:txBody>
      </p:sp>
      <p:sp>
        <p:nvSpPr>
          <p:cNvPr id="11" name="Title 3"/>
          <p:cNvSpPr txBox="1">
            <a:spLocks/>
          </p:cNvSpPr>
          <p:nvPr/>
        </p:nvSpPr>
        <p:spPr>
          <a:xfrm>
            <a:off x="990600" y="2590800"/>
            <a:ext cx="4626154" cy="1447800"/>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9600" dirty="0" smtClean="0">
                <a:solidFill>
                  <a:srgbClr val="7030A0"/>
                </a:solidFill>
                <a:latin typeface="+mn-lt"/>
              </a:rPr>
              <a:t/>
            </a:r>
            <a:br>
              <a:rPr lang="en-IN" sz="9600" dirty="0" smtClean="0">
                <a:solidFill>
                  <a:srgbClr val="7030A0"/>
                </a:solidFill>
                <a:latin typeface="+mn-lt"/>
              </a:rPr>
            </a:br>
            <a:r>
              <a:rPr lang="en-US" sz="9600" dirty="0">
                <a:latin typeface="+mn-lt"/>
              </a:rPr>
              <a:t>Course Name: </a:t>
            </a:r>
            <a:r>
              <a:rPr lang="en-US" sz="9600" dirty="0" err="1" smtClean="0">
                <a:latin typeface="+mn-lt"/>
              </a:rPr>
              <a:t>B.Tech</a:t>
            </a:r>
            <a:r>
              <a:rPr lang="en-US" sz="9600" dirty="0" smtClean="0">
                <a:latin typeface="+mn-lt"/>
              </a:rPr>
              <a:t> </a:t>
            </a:r>
            <a:r>
              <a:rPr lang="en-US" sz="4800" dirty="0" smtClean="0">
                <a:latin typeface="+mn-lt"/>
              </a:rPr>
              <a:t>(Common to all branches)</a:t>
            </a:r>
            <a:r>
              <a:rPr lang="en-US" sz="9600" dirty="0">
                <a:latin typeface="+mn-lt"/>
              </a:rPr>
              <a:t/>
            </a:r>
            <a:br>
              <a:rPr lang="en-US" sz="9600" dirty="0">
                <a:latin typeface="+mn-lt"/>
              </a:rPr>
            </a:br>
            <a:r>
              <a:rPr lang="en-US" sz="9600" dirty="0">
                <a:latin typeface="+mn-lt"/>
              </a:rPr>
              <a:t>Semester</a:t>
            </a:r>
            <a:r>
              <a:rPr lang="en-US" sz="9600" dirty="0" smtClean="0">
                <a:latin typeface="+mn-lt"/>
              </a:rPr>
              <a:t>: First</a:t>
            </a:r>
            <a:r>
              <a:rPr lang="en-US" dirty="0" smtClean="0"/>
              <a:t/>
            </a:r>
            <a:br>
              <a:rPr lang="en-US" dirty="0" smtClean="0"/>
            </a:b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Topic Discussed</a:t>
            </a:r>
            <a:endParaRPr lang="en-IN" b="1" dirty="0"/>
          </a:p>
        </p:txBody>
      </p:sp>
      <p:sp>
        <p:nvSpPr>
          <p:cNvPr id="3" name="Content Placeholder 2"/>
          <p:cNvSpPr>
            <a:spLocks noGrp="1"/>
          </p:cNvSpPr>
          <p:nvPr>
            <p:ph idx="1"/>
          </p:nvPr>
        </p:nvSpPr>
        <p:spPr/>
        <p:txBody>
          <a:bodyPr>
            <a:normAutofit/>
          </a:bodyPr>
          <a:lstStyle/>
          <a:p>
            <a:pPr marL="0" indent="0" algn="ctr">
              <a:buNone/>
            </a:pPr>
            <a:r>
              <a:rPr lang="en-IN" dirty="0" smtClean="0">
                <a:latin typeface="Algerian" pitchFamily="82" charset="0"/>
              </a:rPr>
              <a:t>phonetics</a:t>
            </a:r>
            <a:endParaRPr lang="en-IN" dirty="0" smtClean="0">
              <a:latin typeface="Algerian" pitchFamily="82" charset="0"/>
            </a:endParaRPr>
          </a:p>
          <a:p>
            <a:pPr marL="0" indent="0" algn="ctr">
              <a:buNone/>
            </a:pPr>
            <a:endParaRPr lang="en-IN" dirty="0" smtClean="0">
              <a:latin typeface="Algerian" pitchFamily="82" charset="0"/>
            </a:endParaRPr>
          </a:p>
          <a:p>
            <a:r>
              <a:rPr lang="en-IN" dirty="0" smtClean="0"/>
              <a:t>What is Phonetics?</a:t>
            </a:r>
          </a:p>
          <a:p>
            <a:r>
              <a:rPr lang="en-IN" dirty="0" smtClean="0"/>
              <a:t>Airstream Mechanism</a:t>
            </a:r>
            <a:endParaRPr lang="en-IN" dirty="0" smtClean="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400" b="1" dirty="0" smtClean="0">
                <a:solidFill>
                  <a:schemeClr val="tx1"/>
                </a:solidFill>
              </a:rPr>
              <a:t>Department of English</a:t>
            </a:r>
            <a:endParaRPr lang="en-US" sz="1400" b="1" dirty="0">
              <a:solidFill>
                <a:schemeClr val="tx1"/>
              </a:solidFill>
            </a:endParaRPr>
          </a:p>
        </p:txBody>
      </p:sp>
    </p:spTree>
    <p:extLst>
      <p:ext uri="{BB962C8B-B14F-4D97-AF65-F5344CB8AC3E}">
        <p14:creationId xmlns:p14="http://schemas.microsoft.com/office/powerpoint/2010/main" val="12128776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prstClr val="white"/>
                </a:solidFill>
              </a:rPr>
              <a:t>education for life                                          www.rimt.ac.in</a:t>
            </a:r>
            <a:endParaRPr lang="en-GB" sz="2000" b="1" dirty="0">
              <a:ln w="22225">
                <a:noFill/>
                <a:prstDash val="solid"/>
              </a:ln>
              <a:solidFill>
                <a:prstClr val="white"/>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400" b="1" dirty="0" smtClean="0">
                <a:solidFill>
                  <a:prstClr val="black"/>
                </a:solidFill>
              </a:rPr>
              <a:t>Department of English</a:t>
            </a:r>
            <a:endParaRPr lang="en-US" sz="1400" b="1" dirty="0">
              <a:solidFill>
                <a:prstClr val="black"/>
              </a:solidFill>
            </a:endParaRPr>
          </a:p>
        </p:txBody>
      </p:sp>
      <p:sp>
        <p:nvSpPr>
          <p:cNvPr id="10" name="Rectangle 9"/>
          <p:cNvSpPr/>
          <p:nvPr/>
        </p:nvSpPr>
        <p:spPr>
          <a:xfrm>
            <a:off x="565516" y="1086320"/>
            <a:ext cx="6324600" cy="2677656"/>
          </a:xfrm>
          <a:prstGeom prst="rect">
            <a:avLst/>
          </a:prstGeom>
        </p:spPr>
        <p:txBody>
          <a:bodyPr wrap="square">
            <a:spAutoFit/>
          </a:bodyPr>
          <a:lstStyle/>
          <a:p>
            <a:pPr marL="457200" indent="-457200" algn="just" fontAlgn="base">
              <a:buFont typeface="Wingdings" pitchFamily="2" charset="2"/>
              <a:buChar char="Ø"/>
            </a:pPr>
            <a:r>
              <a:rPr lang="en-US" sz="2800" dirty="0" smtClean="0">
                <a:solidFill>
                  <a:srgbClr val="404040"/>
                </a:solidFill>
                <a:latin typeface="Aparajita"/>
              </a:rPr>
              <a:t>Phonetics is the study of the production, transmission and reception of speech sounds.</a:t>
            </a:r>
            <a:r>
              <a:rPr lang="en-US" sz="2800" dirty="0">
                <a:solidFill>
                  <a:srgbClr val="000000"/>
                </a:solidFill>
                <a:latin typeface="Arial"/>
              </a:rPr>
              <a:t> </a:t>
            </a:r>
            <a:r>
              <a:rPr lang="en-US" sz="2800" dirty="0" smtClean="0">
                <a:solidFill>
                  <a:srgbClr val="404040"/>
                </a:solidFill>
                <a:latin typeface="Aparajita"/>
              </a:rPr>
              <a:t>It studies speech organs, sound wave; the </a:t>
            </a:r>
            <a:r>
              <a:rPr lang="en-US" sz="2800" dirty="0">
                <a:solidFill>
                  <a:srgbClr val="404040"/>
                </a:solidFill>
                <a:latin typeface="Aparajita"/>
              </a:rPr>
              <a:t>p</a:t>
            </a:r>
            <a:r>
              <a:rPr lang="en-US" sz="2800" dirty="0" smtClean="0">
                <a:solidFill>
                  <a:srgbClr val="404040"/>
                </a:solidFill>
                <a:latin typeface="Aparajita"/>
              </a:rPr>
              <a:t>hysical way in which sound is transmitted through air from one person to another.​</a:t>
            </a:r>
          </a:p>
          <a:p>
            <a:pPr fontAlgn="base">
              <a:buFont typeface="Arial"/>
              <a:buChar char="•"/>
            </a:pPr>
            <a:endParaRPr lang="en-US" sz="2800" dirty="0">
              <a:solidFill>
                <a:srgbClr val="000000"/>
              </a:solidFill>
              <a:latin typeface="Arial"/>
            </a:endParaRPr>
          </a:p>
        </p:txBody>
      </p:sp>
      <p:sp>
        <p:nvSpPr>
          <p:cNvPr id="11" name="TextBox 10"/>
          <p:cNvSpPr txBox="1"/>
          <p:nvPr/>
        </p:nvSpPr>
        <p:spPr>
          <a:xfrm>
            <a:off x="4114800" y="171438"/>
            <a:ext cx="5550632" cy="584775"/>
          </a:xfrm>
          <a:prstGeom prst="rect">
            <a:avLst/>
          </a:prstGeom>
          <a:noFill/>
        </p:spPr>
        <p:txBody>
          <a:bodyPr wrap="square" rtlCol="0">
            <a:spAutoFit/>
          </a:bodyPr>
          <a:lstStyle/>
          <a:p>
            <a:r>
              <a:rPr lang="en-US" sz="3200" dirty="0" smtClean="0">
                <a:latin typeface="Algerian" pitchFamily="82" charset="0"/>
              </a:rPr>
              <a:t>What is Phonetics?</a:t>
            </a:r>
            <a:endParaRPr lang="en-US" sz="3200" dirty="0">
              <a:latin typeface="Algerian" pitchFamily="82" charset="0"/>
            </a:endParaRPr>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1177" y="1066800"/>
            <a:ext cx="432435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00863" y="3581400"/>
            <a:ext cx="7345680"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81366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3713" y="152400"/>
            <a:ext cx="9448800" cy="838200"/>
          </a:xfrm>
        </p:spPr>
        <p:txBody>
          <a:bodyPr/>
          <a:lstStyle/>
          <a:p>
            <a:pPr algn="ctr"/>
            <a:r>
              <a:rPr lang="en-IN" b="1" dirty="0" smtClean="0">
                <a:latin typeface="Algerian" pitchFamily="82" charset="0"/>
              </a:rPr>
              <a:t>Airstream mechanism</a:t>
            </a:r>
            <a:endParaRPr lang="en-IN" b="1" dirty="0">
              <a:latin typeface="Algerian" pitchFamily="82" charset="0"/>
            </a:endParaRPr>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prstClr val="white"/>
                </a:solidFill>
              </a:rPr>
              <a:t>education for life                                          www.rimt.ac.in</a:t>
            </a:r>
            <a:endParaRPr lang="en-GB" sz="2000" b="1" dirty="0">
              <a:ln w="22225">
                <a:noFill/>
                <a:prstDash val="solid"/>
              </a:ln>
              <a:solidFill>
                <a:prstClr val="white"/>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400" b="1" dirty="0" smtClean="0">
                <a:solidFill>
                  <a:prstClr val="black"/>
                </a:solidFill>
              </a:rPr>
              <a:t>Department of English</a:t>
            </a:r>
            <a:endParaRPr lang="en-US" sz="1400" b="1" dirty="0">
              <a:solidFill>
                <a:prstClr val="black"/>
              </a:solidFill>
            </a:endParaRPr>
          </a:p>
        </p:txBody>
      </p:sp>
      <p:sp>
        <p:nvSpPr>
          <p:cNvPr id="3" name="Content Placeholder 2"/>
          <p:cNvSpPr>
            <a:spLocks noGrp="1"/>
          </p:cNvSpPr>
          <p:nvPr>
            <p:ph idx="1"/>
          </p:nvPr>
        </p:nvSpPr>
        <p:spPr>
          <a:xfrm>
            <a:off x="609600" y="1219200"/>
            <a:ext cx="11201400" cy="4525963"/>
          </a:xfrm>
        </p:spPr>
        <p:txBody>
          <a:bodyPr>
            <a:normAutofit fontScale="92500" lnSpcReduction="10000"/>
          </a:bodyPr>
          <a:lstStyle/>
          <a:p>
            <a:pPr algn="just">
              <a:buFont typeface="Wingdings" pitchFamily="2" charset="2"/>
              <a:buChar char="Ø"/>
            </a:pPr>
            <a:r>
              <a:rPr lang="en-US" sz="2800" dirty="0"/>
              <a:t>In phonetics, the airstream mechanism is </a:t>
            </a:r>
            <a:r>
              <a:rPr lang="en-US" sz="2800" dirty="0">
                <a:solidFill>
                  <a:srgbClr val="00B050"/>
                </a:solidFill>
              </a:rPr>
              <a:t>the method by which airflow is created in the vocal tract</a:t>
            </a:r>
            <a:r>
              <a:rPr lang="en-US" sz="2800" dirty="0"/>
              <a:t>. It means the air that we produced by our lungs. There are different airstream for different sounds. There are three types of airstream mechanisms are used in human speech and each mechanism has a different initiator. All the three mechanisms may be used to push air out (i.e. called egressive) or to pull it in (i.e. called ingressive). </a:t>
            </a:r>
            <a:endParaRPr lang="en-US" sz="2800" dirty="0" smtClean="0"/>
          </a:p>
          <a:p>
            <a:pPr marL="0" indent="0">
              <a:buNone/>
            </a:pPr>
            <a:endParaRPr lang="en-US" sz="2800" dirty="0"/>
          </a:p>
          <a:p>
            <a:pPr marL="0" indent="0">
              <a:buNone/>
            </a:pPr>
            <a:r>
              <a:rPr lang="en-US" sz="2800" dirty="0" smtClean="0"/>
              <a:t>The </a:t>
            </a:r>
            <a:r>
              <a:rPr lang="en-US" sz="2800" dirty="0"/>
              <a:t>different types of airstream mechanism are: </a:t>
            </a:r>
          </a:p>
          <a:p>
            <a:pPr marL="0" indent="0">
              <a:buNone/>
            </a:pPr>
            <a:r>
              <a:rPr lang="en-US" sz="2800" dirty="0" smtClean="0"/>
              <a:t>a. Pulmonic </a:t>
            </a:r>
            <a:r>
              <a:rPr lang="en-US" sz="2800" dirty="0"/>
              <a:t>Airstream Mechanism</a:t>
            </a:r>
          </a:p>
          <a:p>
            <a:pPr marL="0" indent="0">
              <a:buNone/>
            </a:pPr>
            <a:r>
              <a:rPr lang="en-US" sz="2800" dirty="0" smtClean="0"/>
              <a:t>b. Glottalic </a:t>
            </a:r>
            <a:r>
              <a:rPr lang="en-US" sz="2800" dirty="0"/>
              <a:t>Airstream Mechanism</a:t>
            </a:r>
          </a:p>
          <a:p>
            <a:pPr marL="0" indent="0">
              <a:buNone/>
            </a:pPr>
            <a:r>
              <a:rPr lang="en-US" sz="2800" dirty="0" smtClean="0"/>
              <a:t>c. Velaric </a:t>
            </a:r>
            <a:r>
              <a:rPr lang="en-US" sz="2800" dirty="0"/>
              <a:t>Airstream Mechanism</a:t>
            </a:r>
          </a:p>
          <a:p>
            <a:pPr marL="0" indent="0">
              <a:buNone/>
            </a:pPr>
            <a:endParaRPr lang="en-US" sz="2800" dirty="0"/>
          </a:p>
        </p:txBody>
      </p:sp>
    </p:spTree>
    <p:extLst>
      <p:ext uri="{BB962C8B-B14F-4D97-AF65-F5344CB8AC3E}">
        <p14:creationId xmlns:p14="http://schemas.microsoft.com/office/powerpoint/2010/main" val="14961465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601200" cy="904804"/>
          </a:xfrm>
        </p:spPr>
        <p:txBody>
          <a:bodyPr/>
          <a:lstStyle/>
          <a:p>
            <a:pPr algn="ctr"/>
            <a:r>
              <a:rPr lang="en-IN" b="1" dirty="0" smtClean="0">
                <a:latin typeface="Algerian" pitchFamily="82" charset="0"/>
              </a:rPr>
              <a:t>airstream mechanism</a:t>
            </a:r>
            <a:endParaRPr lang="en-IN" b="1" dirty="0">
              <a:latin typeface="Algerian" pitchFamily="82" charset="0"/>
            </a:endParaRPr>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prstClr val="white"/>
                </a:solidFill>
              </a:rPr>
              <a:t>education for life                                          www.rimt.ac.in</a:t>
            </a:r>
            <a:endParaRPr lang="en-GB" sz="2000" b="1" dirty="0">
              <a:ln w="22225">
                <a:noFill/>
                <a:prstDash val="solid"/>
              </a:ln>
              <a:solidFill>
                <a:prstClr val="white"/>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400" b="1" dirty="0" smtClean="0">
                <a:solidFill>
                  <a:prstClr val="black"/>
                </a:solidFill>
              </a:rPr>
              <a:t>Department of English</a:t>
            </a:r>
            <a:endParaRPr lang="en-US" sz="1400" b="1" dirty="0">
              <a:solidFill>
                <a:prstClr val="black"/>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16672" y="1616766"/>
            <a:ext cx="6122358"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2338" y="3321326"/>
            <a:ext cx="5001365" cy="2243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9" name="Straight Arrow Connector 8"/>
          <p:cNvCxnSpPr/>
          <p:nvPr/>
        </p:nvCxnSpPr>
        <p:spPr>
          <a:xfrm>
            <a:off x="5519530" y="1066800"/>
            <a:ext cx="0" cy="498199"/>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2" name="Straight Arrow Connector 11"/>
          <p:cNvCxnSpPr/>
          <p:nvPr/>
        </p:nvCxnSpPr>
        <p:spPr>
          <a:xfrm flipH="1">
            <a:off x="1676400" y="1066800"/>
            <a:ext cx="1506314" cy="225452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pic>
        <p:nvPicPr>
          <p:cNvPr id="2052"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40389" y="3172388"/>
            <a:ext cx="5085504" cy="3192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4" name="Straight Arrow Connector 13"/>
          <p:cNvCxnSpPr/>
          <p:nvPr/>
        </p:nvCxnSpPr>
        <p:spPr>
          <a:xfrm>
            <a:off x="8534400" y="1066800"/>
            <a:ext cx="1295400" cy="20574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4961465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693" y="681037"/>
            <a:ext cx="10972800" cy="447675"/>
          </a:xfrm>
        </p:spPr>
        <p:txBody>
          <a:bodyPr>
            <a:normAutofit fontScale="90000"/>
          </a:bodyPr>
          <a:lstStyle/>
          <a:p>
            <a:r>
              <a:rPr lang="en-IN" sz="3600" b="1" dirty="0" smtClean="0">
                <a:latin typeface="Algerian" pitchFamily="82" charset="0"/>
              </a:rPr>
              <a:t>          </a:t>
            </a:r>
            <a:r>
              <a:rPr lang="en-IN" sz="4900" b="1" dirty="0" smtClean="0">
                <a:latin typeface="Algerian" pitchFamily="82" charset="0"/>
              </a:rPr>
              <a:t>Classification</a:t>
            </a:r>
            <a:r>
              <a:rPr lang="en-IN" b="1" dirty="0"/>
              <a:t/>
            </a:r>
            <a:br>
              <a:rPr lang="en-IN" b="1" dirty="0"/>
            </a:br>
            <a:endParaRPr lang="en-IN" b="1"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prstClr val="white"/>
                </a:solidFill>
              </a:rPr>
              <a:t>education for life                                          www.rimt.ac.in</a:t>
            </a:r>
            <a:endParaRPr lang="en-GB" sz="2000" b="1" dirty="0">
              <a:ln w="22225">
                <a:noFill/>
                <a:prstDash val="solid"/>
              </a:ln>
              <a:solidFill>
                <a:prstClr val="white"/>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400" b="1" dirty="0" smtClean="0">
                <a:solidFill>
                  <a:prstClr val="black"/>
                </a:solidFill>
              </a:rPr>
              <a:t>Department of English</a:t>
            </a:r>
            <a:endParaRPr lang="en-US" sz="1400" b="1" dirty="0">
              <a:solidFill>
                <a:prstClr val="black"/>
              </a:solidFill>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799" y="1066800"/>
            <a:ext cx="9296399" cy="47172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961465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Topics Discussed in Next Lecture</a:t>
            </a:r>
            <a:endParaRPr lang="en-IN" b="1" dirty="0"/>
          </a:p>
        </p:txBody>
      </p:sp>
      <p:sp>
        <p:nvSpPr>
          <p:cNvPr id="3" name="Content Placeholder 2"/>
          <p:cNvSpPr>
            <a:spLocks noGrp="1"/>
          </p:cNvSpPr>
          <p:nvPr>
            <p:ph idx="1"/>
          </p:nvPr>
        </p:nvSpPr>
        <p:spPr/>
        <p:txBody>
          <a:bodyPr>
            <a:normAutofit/>
          </a:bodyPr>
          <a:lstStyle/>
          <a:p>
            <a:pPr marL="0" indent="0" algn="ctr">
              <a:buNone/>
            </a:pPr>
            <a:r>
              <a:rPr lang="en-IN" dirty="0" smtClean="0"/>
              <a:t> </a:t>
            </a:r>
            <a:r>
              <a:rPr lang="en-IN" sz="4000" b="1" dirty="0" smtClean="0"/>
              <a:t>Phonetics</a:t>
            </a:r>
            <a:endParaRPr lang="en-IN" sz="4000" b="1" dirty="0" smtClean="0"/>
          </a:p>
          <a:p>
            <a:pPr marL="0" indent="0" algn="ctr">
              <a:buNone/>
            </a:pPr>
            <a:endParaRPr lang="en-IN" sz="4000" b="1" dirty="0" smtClean="0"/>
          </a:p>
          <a:p>
            <a:r>
              <a:rPr lang="en-IN" b="1" dirty="0" smtClean="0"/>
              <a:t>Organs of Speech</a:t>
            </a:r>
            <a:endParaRPr lang="en-IN" b="1" dirty="0" smtClean="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prstClr val="white"/>
                </a:solidFill>
              </a:rPr>
              <a:t>education for life                                          www.rimt.ac.in</a:t>
            </a:r>
            <a:endParaRPr lang="en-GB" sz="2000" b="1" dirty="0">
              <a:ln w="22225">
                <a:noFill/>
                <a:prstDash val="solid"/>
              </a:ln>
              <a:solidFill>
                <a:prstClr val="white"/>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400" b="1" dirty="0" smtClean="0">
                <a:solidFill>
                  <a:prstClr val="black"/>
                </a:solidFill>
              </a:rPr>
              <a:t>Department of English</a:t>
            </a:r>
            <a:endParaRPr lang="en-US" sz="1400" b="1" dirty="0">
              <a:solidFill>
                <a:prstClr val="black"/>
              </a:solidFill>
            </a:endParaRPr>
          </a:p>
        </p:txBody>
      </p:sp>
    </p:spTree>
    <p:extLst>
      <p:ext uri="{BB962C8B-B14F-4D97-AF65-F5344CB8AC3E}">
        <p14:creationId xmlns:p14="http://schemas.microsoft.com/office/powerpoint/2010/main" val="40462894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794</TotalTime>
  <Words>230</Words>
  <Application>Microsoft Office PowerPoint</Application>
  <PresentationFormat>Custom</PresentationFormat>
  <Paragraphs>41</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  COMMUNICATIVE ENGLISH / BENG-1101    </vt:lpstr>
      <vt:lpstr>Topic Discussed</vt:lpstr>
      <vt:lpstr>PowerPoint Presentation</vt:lpstr>
      <vt:lpstr>Airstream mechanism</vt:lpstr>
      <vt:lpstr>airstream mechanism</vt:lpstr>
      <vt:lpstr>          Classification </vt:lpstr>
      <vt:lpstr>Topics Discussed in Next Lecture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FINANCIAL MANAGEMENT</dc:title>
  <dc:creator>DELL</dc:creator>
  <cp:lastModifiedBy>amit</cp:lastModifiedBy>
  <cp:revision>127</cp:revision>
  <dcterms:created xsi:type="dcterms:W3CDTF">2020-11-12T04:35:12Z</dcterms:created>
  <dcterms:modified xsi:type="dcterms:W3CDTF">2023-07-31T06:54:41Z</dcterms:modified>
</cp:coreProperties>
</file>